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8" r:id="rId5"/>
    <p:sldId id="257" r:id="rId6"/>
    <p:sldId id="265" r:id="rId7"/>
    <p:sldId id="264" r:id="rId8"/>
    <p:sldId id="263" r:id="rId9"/>
    <p:sldId id="262" r:id="rId10"/>
    <p:sldId id="261" r:id="rId11"/>
    <p:sldId id="266" r:id="rId12"/>
    <p:sldId id="269" r:id="rId13"/>
    <p:sldId id="270" r:id="rId14"/>
    <p:sldId id="268" r:id="rId15"/>
    <p:sldId id="267" r:id="rId16"/>
    <p:sldId id="274" r:id="rId17"/>
    <p:sldId id="275" r:id="rId18"/>
    <p:sldId id="273" r:id="rId19"/>
    <p:sldId id="272" r:id="rId20"/>
    <p:sldId id="271" r:id="rId21"/>
    <p:sldId id="282" r:id="rId22"/>
    <p:sldId id="283" r:id="rId23"/>
    <p:sldId id="288" r:id="rId24"/>
    <p:sldId id="284" r:id="rId25"/>
    <p:sldId id="285" r:id="rId26"/>
    <p:sldId id="286" r:id="rId27"/>
    <p:sldId id="287" r:id="rId28"/>
    <p:sldId id="278" r:id="rId29"/>
    <p:sldId id="279" r:id="rId30"/>
    <p:sldId id="280" r:id="rId31"/>
    <p:sldId id="281" r:id="rId32"/>
    <p:sldId id="289" r:id="rId33"/>
    <p:sldId id="290" r:id="rId34"/>
    <p:sldId id="291" r:id="rId35"/>
    <p:sldId id="292" r:id="rId36"/>
    <p:sldId id="293" r:id="rId37"/>
    <p:sldId id="277" r:id="rId38"/>
    <p:sldId id="276" r:id="rId39"/>
    <p:sldId id="294" r:id="rId40"/>
    <p:sldId id="299" r:id="rId41"/>
    <p:sldId id="300" r:id="rId42"/>
    <p:sldId id="295" r:id="rId43"/>
    <p:sldId id="301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296" r:id="rId52"/>
    <p:sldId id="302" r:id="rId53"/>
    <p:sldId id="297" r:id="rId54"/>
    <p:sldId id="298" r:id="rId55"/>
    <p:sldId id="310" r:id="rId56"/>
    <p:sldId id="311" r:id="rId57"/>
    <p:sldId id="312" r:id="rId58"/>
    <p:sldId id="313" r:id="rId59"/>
    <p:sldId id="314" r:id="rId60"/>
    <p:sldId id="315" r:id="rId6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9397-11BA-4238-8F8A-3BDAEB65A91A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0262-C2EF-4DBD-976B-190000B65A0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9260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9397-11BA-4238-8F8A-3BDAEB65A91A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0262-C2EF-4DBD-976B-190000B65A0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7813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9397-11BA-4238-8F8A-3BDAEB65A91A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0262-C2EF-4DBD-976B-190000B65A0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7855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9397-11BA-4238-8F8A-3BDAEB65A91A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0262-C2EF-4DBD-976B-190000B65A0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1399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9397-11BA-4238-8F8A-3BDAEB65A91A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0262-C2EF-4DBD-976B-190000B65A0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9767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9397-11BA-4238-8F8A-3BDAEB65A91A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0262-C2EF-4DBD-976B-190000B65A0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5831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9397-11BA-4238-8F8A-3BDAEB65A91A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0262-C2EF-4DBD-976B-190000B65A0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0307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9397-11BA-4238-8F8A-3BDAEB65A91A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0262-C2EF-4DBD-976B-190000B65A0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49749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9397-11BA-4238-8F8A-3BDAEB65A91A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0262-C2EF-4DBD-976B-190000B65A0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8639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9397-11BA-4238-8F8A-3BDAEB65A91A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0262-C2EF-4DBD-976B-190000B65A0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940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9397-11BA-4238-8F8A-3BDAEB65A91A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0262-C2EF-4DBD-976B-190000B65A0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5209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E9397-11BA-4238-8F8A-3BDAEB65A91A}" type="datetimeFigureOut">
              <a:rPr lang="hu-HU" smtClean="0"/>
              <a:pPr/>
              <a:t>2014.10.20.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A0262-C2EF-4DBD-976B-190000B65A0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0215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dirty="0"/>
              <a:t> </a:t>
            </a:r>
            <a:r>
              <a:rPr lang="hu-HU" b="1" dirty="0"/>
              <a:t>Organikus és szimptómás mentális- és viselkedészavarok (F00-F09) 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smtClean="0"/>
              <a:t>Összeállította</a:t>
            </a:r>
            <a:r>
              <a:rPr lang="hu-HU" dirty="0" smtClean="0"/>
              <a:t>: Pék Győző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7618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F06.0 Organikus </a:t>
            </a:r>
            <a:r>
              <a:rPr lang="hu-HU" dirty="0" err="1" smtClean="0"/>
              <a:t>hallucinózis</a:t>
            </a:r>
            <a:r>
              <a:rPr lang="hu-HU" dirty="0" smtClean="0"/>
              <a:t> 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F06.1 </a:t>
            </a:r>
            <a:r>
              <a:rPr lang="hu-HU" dirty="0"/>
              <a:t>Organikus </a:t>
            </a:r>
            <a:r>
              <a:rPr lang="hu-HU" dirty="0" err="1"/>
              <a:t>katatonia</a:t>
            </a:r>
            <a:r>
              <a:rPr lang="hu-HU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F06.2 </a:t>
            </a:r>
            <a:r>
              <a:rPr lang="hu-HU" dirty="0"/>
              <a:t>Organikus paranoid (téveszmés) /szkizofrénia-szerű/ zavar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F06.3 </a:t>
            </a:r>
            <a:r>
              <a:rPr lang="hu-HU" dirty="0"/>
              <a:t>Organikus hangulat- (affektív) zavarok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F06.4 </a:t>
            </a:r>
            <a:r>
              <a:rPr lang="hu-HU" dirty="0"/>
              <a:t>Organikus szorongászavar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F06.5 </a:t>
            </a:r>
            <a:r>
              <a:rPr lang="hu-HU" dirty="0"/>
              <a:t>Organikus </a:t>
            </a:r>
            <a:r>
              <a:rPr lang="hu-HU" dirty="0" err="1"/>
              <a:t>disszociatív</a:t>
            </a:r>
            <a:r>
              <a:rPr lang="hu-HU" dirty="0"/>
              <a:t> zavar </a:t>
            </a:r>
          </a:p>
        </p:txBody>
      </p:sp>
    </p:spTree>
    <p:extLst>
      <p:ext uri="{BB962C8B-B14F-4D97-AF65-F5344CB8AC3E}">
        <p14:creationId xmlns:p14="http://schemas.microsoft.com/office/powerpoint/2010/main" val="71585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90599"/>
          </a:xfrm>
        </p:spPr>
        <p:txBody>
          <a:bodyPr>
            <a:normAutofit fontScale="90000"/>
          </a:bodyPr>
          <a:lstStyle/>
          <a:p>
            <a:r>
              <a:rPr lang="hu-HU" sz="3600" dirty="0" smtClean="0"/>
              <a:t>F06.0 Organikus </a:t>
            </a:r>
            <a:r>
              <a:rPr lang="hu-HU" sz="3600" dirty="0" err="1" smtClean="0"/>
              <a:t>hallucinózis</a:t>
            </a:r>
            <a:r>
              <a:rPr lang="hu-HU" sz="3600" dirty="0" smtClean="0"/>
              <a:t> </a:t>
            </a:r>
            <a:br>
              <a:rPr lang="hu-HU" sz="3600" dirty="0" smtClean="0"/>
            </a:b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850900"/>
            <a:ext cx="10515600" cy="58547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dirty="0" smtClean="0"/>
              <a:t>- F06.6 Organikus emocionális labilitás (asthenia)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- F06.7 </a:t>
            </a:r>
            <a:r>
              <a:rPr lang="hu-HU" b="1" dirty="0" smtClean="0"/>
              <a:t>Enyhe kognitív zavar </a:t>
            </a:r>
            <a:r>
              <a:rPr lang="hu-HU" dirty="0" smtClean="0"/>
              <a:t>(vannak biz. </a:t>
            </a:r>
            <a:r>
              <a:rPr lang="hu-HU" dirty="0" err="1" smtClean="0"/>
              <a:t>kogn</a:t>
            </a:r>
            <a:r>
              <a:rPr lang="hu-HU" dirty="0" smtClean="0"/>
              <a:t>. tünetek, de </a:t>
            </a:r>
            <a:r>
              <a:rPr lang="hu-HU" dirty="0" err="1" smtClean="0"/>
              <a:t>demencia</a:t>
            </a:r>
            <a:r>
              <a:rPr lang="hu-HU" dirty="0" smtClean="0"/>
              <a:t> vagy delírium nem áll fenn) </a:t>
            </a:r>
          </a:p>
          <a:p>
            <a:pPr marL="0" indent="0">
              <a:lnSpc>
                <a:spcPct val="150000"/>
              </a:lnSpc>
              <a:buNone/>
            </a:pP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- F06.8 Egyéb agykárosodás / diszfunkció / szervi betegség okozta meghatározott mentális zavar (pl. epilepsziás pszichózis)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- F06.9 </a:t>
            </a:r>
            <a:r>
              <a:rPr lang="hu-HU" dirty="0" err="1" smtClean="0"/>
              <a:t>K.m.n</a:t>
            </a:r>
            <a:r>
              <a:rPr lang="hu-HU" dirty="0" smtClean="0"/>
              <a:t>. agykárosodás / diszfunkció / szervi megbetegedés okozta mentális zavar (pl. szexuális diszfunkció vagy </a:t>
            </a:r>
            <a:r>
              <a:rPr lang="hu-HU" dirty="0" err="1" smtClean="0"/>
              <a:t>insomnia</a:t>
            </a:r>
            <a:r>
              <a:rPr lang="hu-HU" dirty="0" smtClean="0"/>
              <a:t> / </a:t>
            </a:r>
            <a:r>
              <a:rPr lang="hu-HU" dirty="0" err="1" smtClean="0"/>
              <a:t>hypersomnia</a:t>
            </a:r>
            <a:r>
              <a:rPr lang="hu-HU" dirty="0" smtClean="0"/>
              <a:t> az általános egészségi állapot miatt) </a:t>
            </a:r>
          </a:p>
          <a:p>
            <a:pPr marL="0" indent="0">
              <a:lnSpc>
                <a:spcPct val="150000"/>
              </a:lnSpc>
              <a:buNone/>
            </a:pP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8106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65200" y="0"/>
            <a:ext cx="10515600" cy="965199"/>
          </a:xfrm>
        </p:spPr>
        <p:txBody>
          <a:bodyPr>
            <a:normAutofit fontScale="90000"/>
          </a:bodyPr>
          <a:lstStyle/>
          <a:p>
            <a:r>
              <a:rPr lang="hu-HU" sz="3200" b="1" dirty="0"/>
              <a:t>5. F07 Agyi betegség, károsodás és diszfunkció által okozott személyiség- és viselkedészavarok 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092200"/>
            <a:ext cx="10515600" cy="5549900"/>
          </a:xfrm>
        </p:spPr>
        <p:txBody>
          <a:bodyPr/>
          <a:lstStyle/>
          <a:p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/>
              <a:t>F07.0 </a:t>
            </a:r>
            <a:r>
              <a:rPr lang="hu-HU" b="1" dirty="0"/>
              <a:t>Organikus személyiségzavar </a:t>
            </a:r>
            <a:r>
              <a:rPr lang="hu-HU" dirty="0"/>
              <a:t>(organikus </a:t>
            </a:r>
            <a:r>
              <a:rPr lang="hu-HU" i="1" dirty="0" err="1"/>
              <a:t>pszeudopszichopátia</a:t>
            </a:r>
            <a:r>
              <a:rPr lang="hu-HU" i="1" dirty="0"/>
              <a:t>, </a:t>
            </a:r>
            <a:r>
              <a:rPr lang="hu-HU" dirty="0" err="1"/>
              <a:t>organikus</a:t>
            </a:r>
            <a:r>
              <a:rPr lang="hu-HU" dirty="0"/>
              <a:t> </a:t>
            </a:r>
            <a:r>
              <a:rPr lang="hu-HU" dirty="0" err="1"/>
              <a:t>pszeudoretardált</a:t>
            </a:r>
            <a:r>
              <a:rPr lang="hu-HU" dirty="0"/>
              <a:t> személyiség, frontális lebeny szindróma, limbikus epilepsziás személyiségzavar, stb.)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F07.1 </a:t>
            </a:r>
            <a:r>
              <a:rPr lang="hu-HU" b="1" dirty="0" err="1"/>
              <a:t>Postencephalitises</a:t>
            </a:r>
            <a:r>
              <a:rPr lang="hu-HU" b="1" dirty="0"/>
              <a:t> szindróma </a:t>
            </a:r>
            <a:r>
              <a:rPr lang="hu-HU" dirty="0"/>
              <a:t>(vírusos vagy bakteriális </a:t>
            </a:r>
            <a:r>
              <a:rPr lang="hu-HU" dirty="0" err="1"/>
              <a:t>encephalitisből</a:t>
            </a:r>
            <a:r>
              <a:rPr lang="hu-HU" dirty="0"/>
              <a:t> való </a:t>
            </a:r>
            <a:r>
              <a:rPr lang="hu-HU" i="1" dirty="0"/>
              <a:t>felépülés után észlelhető</a:t>
            </a:r>
            <a:r>
              <a:rPr lang="hu-HU" dirty="0"/>
              <a:t>, nem specifikus, változatos viselkedésmódosulás, ami reverzibilis) </a:t>
            </a:r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8212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88901"/>
            <a:ext cx="10515600" cy="876300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5. F07 Agyi betegség, károsodás és diszfunkció által okozott személyiség- és viselkedészavarok 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130300"/>
            <a:ext cx="10515600" cy="5511800"/>
          </a:xfrm>
        </p:spPr>
        <p:txBody>
          <a:bodyPr>
            <a:normAutofit lnSpcReduction="10000"/>
          </a:bodyPr>
          <a:lstStyle/>
          <a:p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/>
              <a:t>F07.2 </a:t>
            </a:r>
            <a:r>
              <a:rPr lang="hu-HU" b="1" dirty="0" err="1"/>
              <a:t>Postcommotiós</a:t>
            </a:r>
            <a:r>
              <a:rPr lang="hu-HU" b="1" dirty="0"/>
              <a:t> szindróma </a:t>
            </a:r>
            <a:r>
              <a:rPr lang="hu-HU" dirty="0"/>
              <a:t>(fejtraumát követő változatos </a:t>
            </a:r>
            <a:r>
              <a:rPr lang="hu-HU" dirty="0" err="1"/>
              <a:t>tünetegyüttes</a:t>
            </a:r>
            <a:r>
              <a:rPr lang="hu-HU" dirty="0"/>
              <a:t>, mint pl. szédülés, fáradtság, </a:t>
            </a:r>
            <a:r>
              <a:rPr lang="hu-HU" dirty="0" err="1"/>
              <a:t>irritabilitás</a:t>
            </a:r>
            <a:r>
              <a:rPr lang="hu-HU" dirty="0"/>
              <a:t>, koncentrálási és szellemi munkavégzési nehézség, emlékezetzavar, alvászavar, emocionális labilitás, csökkent </a:t>
            </a:r>
            <a:r>
              <a:rPr lang="hu-HU" dirty="0" err="1"/>
              <a:t>stressztűrő</a:t>
            </a:r>
            <a:r>
              <a:rPr lang="hu-HU" dirty="0"/>
              <a:t> képesség, csökkent alkoholtolerancia.)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F07.8 </a:t>
            </a:r>
            <a:r>
              <a:rPr lang="hu-HU" b="1" dirty="0"/>
              <a:t>Egyéb,</a:t>
            </a:r>
            <a:r>
              <a:rPr lang="hu-HU" dirty="0"/>
              <a:t> </a:t>
            </a:r>
            <a:r>
              <a:rPr lang="hu-HU" dirty="0" err="1"/>
              <a:t>IR-i</a:t>
            </a:r>
            <a:r>
              <a:rPr lang="hu-HU" dirty="0"/>
              <a:t> működészavar, sérülés és betegség okozta meghatározott személyiség- és viselkedészavar (pl. jobb agyfélteke </a:t>
            </a:r>
            <a:r>
              <a:rPr lang="hu-HU" dirty="0" err="1"/>
              <a:t>org</a:t>
            </a:r>
            <a:r>
              <a:rPr lang="hu-HU" dirty="0"/>
              <a:t>. sérüléséhez köthető affektív zavar) </a:t>
            </a:r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5017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3600" b="1" dirty="0" smtClean="0"/>
              <a:t>5. F07 Agyi betegség, károsodás és diszfunkció által okozott személyiség- és viselkedészavarok 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107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F07.9 </a:t>
            </a:r>
            <a:r>
              <a:rPr lang="hu-HU" b="1" dirty="0" err="1" smtClean="0"/>
              <a:t>K.m.n</a:t>
            </a:r>
            <a:r>
              <a:rPr lang="hu-HU" b="1" dirty="0" smtClean="0"/>
              <a:t>., </a:t>
            </a:r>
            <a:r>
              <a:rPr lang="hu-HU" dirty="0" err="1" smtClean="0"/>
              <a:t>IR-i</a:t>
            </a:r>
            <a:r>
              <a:rPr lang="hu-HU" dirty="0" smtClean="0"/>
              <a:t> működészavar, sérülés és betegség okozta nem meghatározott személyiség- és viselkedészavar (pl. organikus </a:t>
            </a:r>
            <a:r>
              <a:rPr lang="hu-HU" dirty="0" err="1" smtClean="0"/>
              <a:t>pszichoszindróma</a:t>
            </a:r>
            <a:r>
              <a:rPr lang="hu-HU" dirty="0" smtClean="0"/>
              <a:t>) </a:t>
            </a:r>
          </a:p>
          <a:p>
            <a:pPr marL="0" indent="0">
              <a:buNone/>
            </a:pPr>
            <a:r>
              <a:rPr lang="hu-HU" dirty="0" smtClean="0"/>
              <a:t>PL.:</a:t>
            </a:r>
            <a:endParaRPr lang="hu-HU" dirty="0"/>
          </a:p>
          <a:p>
            <a:pPr marL="0" indent="0">
              <a:buNone/>
            </a:pPr>
            <a:r>
              <a:rPr lang="hu-HU" b="1" dirty="0"/>
              <a:t>Kognitív zavar </a:t>
            </a:r>
            <a:r>
              <a:rPr lang="hu-HU" dirty="0"/>
              <a:t>(olyan kognitív diszfunkció, ami feltételezhetően az általános egészségi állapot közvetlen élettani hatásának következménye, de nem felel meg egyik előző, specifikus kategóriának sem) </a:t>
            </a:r>
          </a:p>
          <a:p>
            <a:pPr marL="0" indent="0">
              <a:buNone/>
            </a:pPr>
            <a:r>
              <a:rPr lang="hu-HU" dirty="0" err="1" smtClean="0"/>
              <a:t>-</a:t>
            </a:r>
            <a:r>
              <a:rPr lang="hu-HU" b="1" dirty="0" err="1" smtClean="0"/>
              <a:t>Alvási</a:t>
            </a:r>
            <a:r>
              <a:rPr lang="hu-HU" b="1" dirty="0" smtClean="0"/>
              <a:t> </a:t>
            </a:r>
            <a:r>
              <a:rPr lang="hu-HU" b="1" dirty="0"/>
              <a:t>zavar </a:t>
            </a:r>
            <a:r>
              <a:rPr lang="hu-HU" dirty="0"/>
              <a:t>(ami az általános egészségi állapot közvetlen élettani következménye) ) </a:t>
            </a:r>
          </a:p>
          <a:p>
            <a:pPr marL="0" indent="0">
              <a:lnSpc>
                <a:spcPct val="150000"/>
              </a:lnSpc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1190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88901"/>
            <a:ext cx="10515600" cy="609599"/>
          </a:xfrm>
        </p:spPr>
        <p:txBody>
          <a:bodyPr>
            <a:noAutofit/>
          </a:bodyPr>
          <a:lstStyle/>
          <a:p>
            <a:r>
              <a:rPr lang="hu-HU" sz="3600" b="1" dirty="0"/>
              <a:t>1. F00-F03 DEMENCIA 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698500"/>
            <a:ext cx="10515600" cy="60579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u-HU" sz="3200" b="1" u="sng" dirty="0" smtClean="0"/>
              <a:t>szindróma</a:t>
            </a:r>
            <a:r>
              <a:rPr lang="hu-HU" sz="3200" dirty="0"/>
              <a:t>, melyet a </a:t>
            </a:r>
            <a:r>
              <a:rPr lang="hu-HU" sz="3200" dirty="0" smtClean="0"/>
              <a:t>K.I.  </a:t>
            </a:r>
            <a:r>
              <a:rPr lang="hu-HU" sz="3200" dirty="0"/>
              <a:t>általában </a:t>
            </a:r>
            <a:r>
              <a:rPr lang="hu-HU" sz="3200" b="1" dirty="0"/>
              <a:t>krónikus </a:t>
            </a:r>
            <a:r>
              <a:rPr lang="hu-HU" sz="3200" dirty="0"/>
              <a:t>és </a:t>
            </a:r>
            <a:r>
              <a:rPr lang="hu-HU" sz="3200" b="1" dirty="0" err="1"/>
              <a:t>progrediáló</a:t>
            </a:r>
            <a:r>
              <a:rPr lang="hu-HU" sz="3200" b="1" dirty="0"/>
              <a:t> </a:t>
            </a:r>
            <a:r>
              <a:rPr lang="hu-HU" sz="3200" dirty="0"/>
              <a:t>természetű </a:t>
            </a:r>
            <a:r>
              <a:rPr lang="hu-HU" sz="3200" b="1" dirty="0"/>
              <a:t>betegsége </a:t>
            </a:r>
            <a:r>
              <a:rPr lang="hu-HU" sz="3200" b="1" dirty="0" smtClean="0"/>
              <a:t>okoz</a:t>
            </a:r>
            <a:endParaRPr lang="hu-HU" sz="32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sz="3200" dirty="0" smtClean="0"/>
              <a:t>A </a:t>
            </a:r>
            <a:r>
              <a:rPr lang="hu-HU" sz="3200" b="1" dirty="0"/>
              <a:t>magasabb agykérgi </a:t>
            </a:r>
            <a:r>
              <a:rPr lang="hu-HU" sz="3200" b="1" dirty="0" smtClean="0"/>
              <a:t>funkciók</a:t>
            </a:r>
            <a:r>
              <a:rPr lang="hu-HU" sz="3200" dirty="0"/>
              <a:t> </a:t>
            </a:r>
            <a:r>
              <a:rPr lang="hu-HU" sz="3200" dirty="0" smtClean="0"/>
              <a:t>zavara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sz="3200" dirty="0" smtClean="0"/>
              <a:t>A </a:t>
            </a:r>
            <a:r>
              <a:rPr lang="hu-HU" sz="3200" b="1" dirty="0"/>
              <a:t>tudat nem homályosodik </a:t>
            </a:r>
            <a:r>
              <a:rPr lang="hu-HU" sz="3200" b="1" dirty="0" smtClean="0"/>
              <a:t>el</a:t>
            </a:r>
            <a:r>
              <a:rPr lang="hu-HU" sz="3200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sz="3200" dirty="0" smtClean="0"/>
              <a:t>A </a:t>
            </a:r>
            <a:r>
              <a:rPr lang="hu-HU" sz="3200" dirty="0"/>
              <a:t>kognitív funkciók romlásával </a:t>
            </a:r>
            <a:r>
              <a:rPr lang="hu-HU" sz="3200" b="1" dirty="0"/>
              <a:t>gyakran társul</a:t>
            </a:r>
            <a:r>
              <a:rPr lang="hu-HU" sz="3200" dirty="0"/>
              <a:t>, sőt azt megelőzheti az </a:t>
            </a:r>
            <a:r>
              <a:rPr lang="hu-HU" sz="3200" b="1" dirty="0"/>
              <a:t>emocionális kontroll, a szociális viselkedés és a motiváció károsodása </a:t>
            </a: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3976399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365124"/>
            <a:ext cx="10515600" cy="589597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u-HU" dirty="0"/>
              <a:t>A </a:t>
            </a:r>
            <a:r>
              <a:rPr lang="hu-HU" b="1" dirty="0"/>
              <a:t>tünetek </a:t>
            </a:r>
            <a:r>
              <a:rPr lang="hu-HU" dirty="0"/>
              <a:t>általában nem </a:t>
            </a:r>
            <a:r>
              <a:rPr lang="hu-HU" dirty="0" err="1"/>
              <a:t>egyidőben</a:t>
            </a:r>
            <a:r>
              <a:rPr lang="hu-HU" dirty="0"/>
              <a:t> jelennek meg, s </a:t>
            </a:r>
            <a:r>
              <a:rPr lang="hu-HU" dirty="0" err="1"/>
              <a:t>demencia</a:t>
            </a:r>
            <a:r>
              <a:rPr lang="hu-HU" dirty="0"/>
              <a:t> </a:t>
            </a:r>
            <a:r>
              <a:rPr lang="hu-HU" i="1" dirty="0"/>
              <a:t>típusától </a:t>
            </a:r>
            <a:r>
              <a:rPr lang="hu-HU" dirty="0"/>
              <a:t>függően is változhatnak,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pl</a:t>
            </a:r>
            <a:r>
              <a:rPr lang="hu-HU" dirty="0"/>
              <a:t>. a </a:t>
            </a:r>
            <a:r>
              <a:rPr lang="hu-HU" u="sng" dirty="0"/>
              <a:t>'</a:t>
            </a:r>
            <a:r>
              <a:rPr lang="hu-HU" u="sng" dirty="0" err="1"/>
              <a:t>kortikális</a:t>
            </a:r>
            <a:r>
              <a:rPr lang="hu-HU" u="sng" dirty="0"/>
              <a:t> </a:t>
            </a:r>
            <a:r>
              <a:rPr lang="hu-HU" u="sng" dirty="0" err="1"/>
              <a:t>demenciák</a:t>
            </a:r>
            <a:r>
              <a:rPr lang="hu-HU" dirty="0"/>
              <a:t>' esetén az </a:t>
            </a:r>
            <a:r>
              <a:rPr lang="hu-HU" i="1" dirty="0"/>
              <a:t>afázia, </a:t>
            </a:r>
            <a:r>
              <a:rPr lang="hu-HU" i="1" dirty="0" err="1"/>
              <a:t>apraxia</a:t>
            </a:r>
            <a:r>
              <a:rPr lang="hu-HU" i="1" dirty="0"/>
              <a:t>, </a:t>
            </a:r>
            <a:r>
              <a:rPr lang="hu-HU" i="1" dirty="0" err="1"/>
              <a:t>agnózia</a:t>
            </a:r>
            <a:r>
              <a:rPr lang="hu-HU" i="1" dirty="0"/>
              <a:t> </a:t>
            </a:r>
            <a:r>
              <a:rPr lang="hu-HU" dirty="0"/>
              <a:t>a </a:t>
            </a:r>
            <a:r>
              <a:rPr lang="hu-HU" dirty="0" smtClean="0"/>
              <a:t>kifejezettebb</a:t>
            </a:r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'</a:t>
            </a:r>
            <a:r>
              <a:rPr lang="hu-HU" dirty="0" err="1" smtClean="0"/>
              <a:t>szubkortikális</a:t>
            </a:r>
            <a:r>
              <a:rPr lang="hu-HU" dirty="0" smtClean="0"/>
              <a:t> </a:t>
            </a:r>
            <a:r>
              <a:rPr lang="hu-HU" dirty="0" err="1"/>
              <a:t>demenciák</a:t>
            </a:r>
            <a:r>
              <a:rPr lang="hu-HU" dirty="0"/>
              <a:t>' esetén inkább a </a:t>
            </a:r>
            <a:r>
              <a:rPr lang="hu-HU" i="1" dirty="0" err="1"/>
              <a:t>pszichomotoros</a:t>
            </a:r>
            <a:r>
              <a:rPr lang="hu-HU" i="1" dirty="0"/>
              <a:t> retardáció </a:t>
            </a:r>
          </a:p>
        </p:txBody>
      </p:sp>
    </p:spTree>
    <p:extLst>
      <p:ext uri="{BB962C8B-B14F-4D97-AF65-F5344CB8AC3E}">
        <p14:creationId xmlns:p14="http://schemas.microsoft.com/office/powerpoint/2010/main" val="17781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-469899"/>
            <a:ext cx="10515600" cy="1576388"/>
          </a:xfrm>
        </p:spPr>
        <p:txBody>
          <a:bodyPr>
            <a:normAutofit/>
          </a:bodyPr>
          <a:lstStyle/>
          <a:p>
            <a:r>
              <a:rPr lang="hu-HU" sz="3600" dirty="0"/>
              <a:t>Epidemiológia: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79400" y="825500"/>
            <a:ext cx="11480800" cy="5943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b="1" dirty="0"/>
              <a:t>65 éves </a:t>
            </a:r>
            <a:r>
              <a:rPr lang="hu-HU" dirty="0"/>
              <a:t>kor felett gyakori (a lakosság 10%-a érintett), de korábban is kialakulhat. </a:t>
            </a:r>
            <a:endParaRPr lang="hu-HU" dirty="0" smtClean="0"/>
          </a:p>
          <a:p>
            <a:pPr marL="0" indent="0">
              <a:buNone/>
            </a:pPr>
            <a:r>
              <a:rPr lang="hu-HU" i="1" dirty="0" smtClean="0"/>
              <a:t>Nőknél </a:t>
            </a:r>
            <a:r>
              <a:rPr lang="hu-HU" b="1" dirty="0"/>
              <a:t>az </a:t>
            </a:r>
            <a:r>
              <a:rPr lang="hu-HU" b="1" dirty="0" err="1"/>
              <a:t>Alzheimer-demencia</a:t>
            </a:r>
            <a:r>
              <a:rPr lang="hu-HU" dirty="0"/>
              <a:t>, </a:t>
            </a:r>
            <a:r>
              <a:rPr lang="hu-HU" i="1" dirty="0" smtClean="0"/>
              <a:t>férfiaknál</a:t>
            </a:r>
            <a:r>
              <a:rPr lang="hu-HU" dirty="0" smtClean="0"/>
              <a:t> </a:t>
            </a:r>
            <a:r>
              <a:rPr lang="hu-HU" dirty="0"/>
              <a:t>a </a:t>
            </a:r>
            <a:r>
              <a:rPr lang="hu-HU" u="sng" dirty="0" err="1"/>
              <a:t>vascularis</a:t>
            </a:r>
            <a:r>
              <a:rPr lang="hu-HU" u="sng" dirty="0"/>
              <a:t> típusú (MID) </a:t>
            </a:r>
            <a:r>
              <a:rPr lang="hu-HU" u="sng" dirty="0" err="1"/>
              <a:t>demencia</a:t>
            </a:r>
            <a:r>
              <a:rPr lang="hu-HU" u="sng" dirty="0"/>
              <a:t> </a:t>
            </a:r>
            <a:r>
              <a:rPr lang="hu-HU" dirty="0"/>
              <a:t>a gyakoribb.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A </a:t>
            </a:r>
            <a:r>
              <a:rPr lang="hu-HU" dirty="0" err="1"/>
              <a:t>demenciák</a:t>
            </a:r>
            <a:r>
              <a:rPr lang="hu-HU" dirty="0"/>
              <a:t> </a:t>
            </a:r>
            <a:r>
              <a:rPr lang="hu-HU" i="1" dirty="0"/>
              <a:t>60-70%-a </a:t>
            </a:r>
            <a:r>
              <a:rPr lang="hu-HU" i="1" dirty="0" err="1"/>
              <a:t>Alzheimer-demencia</a:t>
            </a:r>
            <a:r>
              <a:rPr lang="hu-HU" dirty="0"/>
              <a:t>, 20%-a </a:t>
            </a:r>
            <a:r>
              <a:rPr lang="hu-HU" dirty="0" err="1"/>
              <a:t>cerebrovascularis</a:t>
            </a:r>
            <a:r>
              <a:rPr lang="hu-HU" dirty="0"/>
              <a:t> betegségben előforduló </a:t>
            </a:r>
            <a:r>
              <a:rPr lang="hu-HU" dirty="0" err="1"/>
              <a:t>demencia</a:t>
            </a:r>
            <a:r>
              <a:rPr lang="hu-HU" dirty="0"/>
              <a:t> (multi-infarktusos </a:t>
            </a:r>
            <a:r>
              <a:rPr lang="hu-HU" dirty="0" err="1"/>
              <a:t>demencia</a:t>
            </a:r>
            <a:r>
              <a:rPr lang="hu-HU" dirty="0"/>
              <a:t> = MID, vagy más néven </a:t>
            </a:r>
            <a:r>
              <a:rPr lang="hu-HU" dirty="0" err="1"/>
              <a:t>vaszkuláris</a:t>
            </a:r>
            <a:r>
              <a:rPr lang="hu-HU" dirty="0"/>
              <a:t> </a:t>
            </a:r>
            <a:r>
              <a:rPr lang="hu-HU" dirty="0" err="1"/>
              <a:t>demencia</a:t>
            </a:r>
            <a:r>
              <a:rPr lang="hu-HU" dirty="0"/>
              <a:t>). </a:t>
            </a:r>
            <a:r>
              <a:rPr lang="hu-HU" dirty="0" err="1"/>
              <a:t>Demencia</a:t>
            </a:r>
            <a:r>
              <a:rPr lang="hu-HU" dirty="0"/>
              <a:t> előfordulhat még olyan fizikális állapotokban, amelyek érintik a központi idegrendszert (Parkinson betegség, Huntington betegség, agydaganat, HIV infekció, </a:t>
            </a:r>
            <a:r>
              <a:rPr lang="hu-HU" dirty="0" err="1"/>
              <a:t>hipotireózis</a:t>
            </a:r>
            <a:r>
              <a:rPr lang="hu-HU" dirty="0"/>
              <a:t>, stb.). </a:t>
            </a:r>
          </a:p>
        </p:txBody>
      </p:sp>
    </p:spTree>
    <p:extLst>
      <p:ext uri="{BB962C8B-B14F-4D97-AF65-F5344CB8AC3E}">
        <p14:creationId xmlns:p14="http://schemas.microsoft.com/office/powerpoint/2010/main" val="147178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79499"/>
          </a:xfrm>
        </p:spPr>
        <p:txBody>
          <a:bodyPr>
            <a:normAutofit/>
          </a:bodyPr>
          <a:lstStyle/>
          <a:p>
            <a:r>
              <a:rPr lang="hu-HU" dirty="0"/>
              <a:t>“</a:t>
            </a:r>
            <a:r>
              <a:rPr lang="hu-HU" dirty="0" err="1"/>
              <a:t>demencia</a:t>
            </a:r>
            <a:r>
              <a:rPr lang="hu-HU" dirty="0"/>
              <a:t> szindróma” </a:t>
            </a:r>
            <a:r>
              <a:rPr lang="hu-HU" dirty="0" err="1" smtClean="0"/>
              <a:t>dg.-i</a:t>
            </a:r>
            <a:r>
              <a:rPr lang="hu-HU" dirty="0" smtClean="0"/>
              <a:t> </a:t>
            </a:r>
            <a:r>
              <a:rPr lang="hu-HU" dirty="0"/>
              <a:t>kritériumai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168400"/>
            <a:ext cx="10515600" cy="5486400"/>
          </a:xfrm>
        </p:spPr>
        <p:txBody>
          <a:bodyPr/>
          <a:lstStyle/>
          <a:p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/>
              <a:t>A) </a:t>
            </a:r>
            <a:r>
              <a:rPr lang="hu-HU" b="1" dirty="0"/>
              <a:t>Többszörös kognitív deficit kifejlődése</a:t>
            </a:r>
            <a:r>
              <a:rPr lang="hu-HU" dirty="0"/>
              <a:t>, amit jellemez az alábbi kettő: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dirty="0"/>
              <a:t>- </a:t>
            </a:r>
            <a:r>
              <a:rPr lang="hu-HU" b="1" dirty="0"/>
              <a:t>memóriakárosodás </a:t>
            </a:r>
            <a:r>
              <a:rPr lang="hu-HU" dirty="0"/>
              <a:t>(új dolgok megtanulásának (RTM) vagy korábban megtanult információk visszahívásának (HTM) csökkent képessége) </a:t>
            </a:r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7440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“</a:t>
            </a:r>
            <a:r>
              <a:rPr lang="hu-HU" dirty="0" err="1" smtClean="0"/>
              <a:t>demencia</a:t>
            </a:r>
            <a:r>
              <a:rPr lang="hu-HU" dirty="0" smtClean="0"/>
              <a:t> szindróma” </a:t>
            </a:r>
            <a:r>
              <a:rPr lang="hu-HU" dirty="0" err="1" smtClean="0"/>
              <a:t>dg.-i</a:t>
            </a:r>
            <a:r>
              <a:rPr lang="hu-HU" dirty="0" smtClean="0"/>
              <a:t> kritériumai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18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smtClean="0"/>
              <a:t>min</a:t>
            </a:r>
            <a:r>
              <a:rPr lang="hu-HU" dirty="0"/>
              <a:t>. 1</a:t>
            </a:r>
            <a:r>
              <a:rPr lang="hu-HU" dirty="0" smtClean="0"/>
              <a:t> </a:t>
            </a:r>
            <a:r>
              <a:rPr lang="hu-HU" dirty="0"/>
              <a:t>az alábbi kognitív zavarok közül: </a:t>
            </a:r>
            <a:endParaRPr lang="hu-HU" dirty="0" smtClean="0"/>
          </a:p>
          <a:p>
            <a:endParaRPr lang="hu-HU" dirty="0"/>
          </a:p>
          <a:p>
            <a:pPr marL="0" indent="0">
              <a:lnSpc>
                <a:spcPct val="120000"/>
              </a:lnSpc>
              <a:buNone/>
            </a:pPr>
            <a:r>
              <a:rPr lang="hu-HU" b="1" dirty="0"/>
              <a:t>afázia </a:t>
            </a:r>
            <a:r>
              <a:rPr lang="hu-HU" dirty="0"/>
              <a:t>(beszédzavar)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hu-HU" b="1" dirty="0" err="1" smtClean="0"/>
              <a:t>apraxia</a:t>
            </a:r>
            <a:r>
              <a:rPr lang="hu-HU" b="1" dirty="0" smtClean="0"/>
              <a:t> </a:t>
            </a:r>
            <a:r>
              <a:rPr lang="hu-HU" dirty="0"/>
              <a:t>(az intakt motoros funkciók ellenére a motoros tevékenységek kivitelezésének károsodása)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hu-HU" b="1" dirty="0" err="1" smtClean="0"/>
              <a:t>agnózia</a:t>
            </a:r>
            <a:r>
              <a:rPr lang="hu-HU" b="1" dirty="0" smtClean="0"/>
              <a:t> </a:t>
            </a:r>
            <a:r>
              <a:rPr lang="hu-HU" dirty="0"/>
              <a:t>(az intakt szenzoros funkciók ellenére tárgyak felismerésének vagy azonosításának zavara)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hu-HU" b="1" dirty="0" smtClean="0"/>
              <a:t>zavar </a:t>
            </a:r>
            <a:r>
              <a:rPr lang="hu-HU" b="1" dirty="0"/>
              <a:t>a végrehajtó funkciókban </a:t>
            </a:r>
            <a:r>
              <a:rPr lang="hu-HU" dirty="0"/>
              <a:t>(tervezés, szervezés, következtetés, absztrakt műveletek)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4269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Organikus és szimptómás mentális és viselkedészavar: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pPr marL="0" indent="0">
              <a:buNone/>
            </a:pPr>
            <a:r>
              <a:rPr lang="hu-HU" b="1" dirty="0" smtClean="0"/>
              <a:t>Olyan </a:t>
            </a:r>
            <a:r>
              <a:rPr lang="hu-HU" b="1" dirty="0"/>
              <a:t>(bizonyítható vagy feltételezhető) strukturális vagy funkcionális idegrendszeri károsodás, mely az adott stádiumban kizárólag vagy elsősorban pszichopatológiai tünetekben nyilvánul meg, illetve a szindróma részeként jelentkező pszichés zavar a fő kezelési feladat.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4788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76300"/>
          </a:xfrm>
        </p:spPr>
        <p:txBody>
          <a:bodyPr>
            <a:normAutofit/>
          </a:bodyPr>
          <a:lstStyle/>
          <a:p>
            <a:r>
              <a:rPr lang="hu-HU" dirty="0" smtClean="0"/>
              <a:t>“</a:t>
            </a:r>
            <a:r>
              <a:rPr lang="hu-HU" dirty="0" err="1" smtClean="0"/>
              <a:t>demencia</a:t>
            </a:r>
            <a:r>
              <a:rPr lang="hu-HU" dirty="0" smtClean="0"/>
              <a:t> szindróma” </a:t>
            </a:r>
            <a:r>
              <a:rPr lang="hu-HU" dirty="0" err="1" smtClean="0"/>
              <a:t>dg.-i</a:t>
            </a:r>
            <a:r>
              <a:rPr lang="hu-HU" dirty="0" smtClean="0"/>
              <a:t> kritériumai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990600"/>
            <a:ext cx="10515600" cy="5638800"/>
          </a:xfrm>
        </p:spPr>
        <p:txBody>
          <a:bodyPr>
            <a:normAutofit fontScale="92500" lnSpcReduction="10000"/>
          </a:bodyPr>
          <a:lstStyle/>
          <a:p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sz="3200" dirty="0"/>
              <a:t>B) Az előbbi kognitív deficitek mindegyike a </a:t>
            </a:r>
            <a:r>
              <a:rPr lang="hu-HU" sz="3200" u="sng" dirty="0"/>
              <a:t>szociális vagy foglalkozási működésben jelentős károsodást okoz</a:t>
            </a:r>
            <a:r>
              <a:rPr lang="hu-HU" sz="3200" dirty="0"/>
              <a:t> és az adaptív működés korábbi szintjének </a:t>
            </a:r>
            <a:r>
              <a:rPr lang="hu-HU" sz="3200" b="1" dirty="0"/>
              <a:t>jelentős hanyatlásában </a:t>
            </a:r>
            <a:r>
              <a:rPr lang="hu-HU" sz="3200" dirty="0"/>
              <a:t>nyilvánul </a:t>
            </a:r>
            <a:r>
              <a:rPr lang="hu-HU" sz="3200" dirty="0" smtClean="0"/>
              <a:t>meg </a:t>
            </a:r>
            <a:endParaRPr lang="hu-HU" sz="3200" dirty="0"/>
          </a:p>
          <a:p>
            <a:pPr marL="0" indent="0">
              <a:lnSpc>
                <a:spcPct val="150000"/>
              </a:lnSpc>
              <a:buNone/>
            </a:pPr>
            <a:endParaRPr lang="hu-HU" sz="32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sz="3200" dirty="0" smtClean="0"/>
              <a:t>C</a:t>
            </a:r>
            <a:r>
              <a:rPr lang="hu-HU" sz="3200" dirty="0"/>
              <a:t>) A lefolyást </a:t>
            </a:r>
            <a:r>
              <a:rPr lang="hu-HU" sz="3200" b="1" dirty="0"/>
              <a:t>folyamatos kognitív hanyatlás </a:t>
            </a:r>
            <a:r>
              <a:rPr lang="hu-HU" sz="3200" dirty="0"/>
              <a:t>jellemzi. </a:t>
            </a:r>
          </a:p>
          <a:p>
            <a:pPr marL="0" indent="0">
              <a:lnSpc>
                <a:spcPct val="150000"/>
              </a:lnSpc>
              <a:buNone/>
            </a:pPr>
            <a:endParaRPr lang="hu-HU" sz="3200" dirty="0" smtClean="0"/>
          </a:p>
          <a:p>
            <a:pPr marL="0" indent="0" algn="r">
              <a:lnSpc>
                <a:spcPct val="150000"/>
              </a:lnSpc>
              <a:buNone/>
            </a:pPr>
            <a:r>
              <a:rPr lang="hu-HU" sz="3200" dirty="0" smtClean="0"/>
              <a:t>D</a:t>
            </a:r>
            <a:r>
              <a:rPr lang="hu-HU" sz="3200" dirty="0"/>
              <a:t>) A deficit </a:t>
            </a:r>
            <a:r>
              <a:rPr lang="hu-HU" sz="3200" i="1" dirty="0"/>
              <a:t>nem kizárólag delírium folyamán </a:t>
            </a:r>
            <a:r>
              <a:rPr lang="hu-HU" sz="3200" dirty="0"/>
              <a:t>fordul elő. </a:t>
            </a:r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1861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14301"/>
            <a:ext cx="10515600" cy="838200"/>
          </a:xfrm>
        </p:spPr>
        <p:txBody>
          <a:bodyPr>
            <a:normAutofit/>
          </a:bodyPr>
          <a:lstStyle/>
          <a:p>
            <a:r>
              <a:rPr lang="hu-HU" dirty="0" smtClean="0"/>
              <a:t>“</a:t>
            </a:r>
            <a:r>
              <a:rPr lang="hu-HU" dirty="0" err="1" smtClean="0"/>
              <a:t>demencia</a:t>
            </a:r>
            <a:r>
              <a:rPr lang="hu-HU" dirty="0" smtClean="0"/>
              <a:t> szindróma” </a:t>
            </a:r>
            <a:r>
              <a:rPr lang="hu-HU" dirty="0" err="1" smtClean="0"/>
              <a:t>dg.-i</a:t>
            </a:r>
            <a:r>
              <a:rPr lang="hu-HU" dirty="0" smtClean="0"/>
              <a:t> kritériumai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5410200"/>
          </a:xfrm>
        </p:spPr>
        <p:txBody>
          <a:bodyPr/>
          <a:lstStyle/>
          <a:p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/>
              <a:t>E) A zavar </a:t>
            </a:r>
            <a:r>
              <a:rPr lang="hu-HU" i="1" dirty="0"/>
              <a:t>nem magyarázható jobban más pszichiátriai zavarral</a:t>
            </a:r>
            <a:r>
              <a:rPr lang="hu-HU" dirty="0"/>
              <a:t> (pl. depresszió, szkizofrénia).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&gt;&gt;&gt;&gt;&gt;  </a:t>
            </a:r>
            <a:r>
              <a:rPr lang="hu-HU" b="1" dirty="0" smtClean="0"/>
              <a:t>konkrét </a:t>
            </a:r>
            <a:r>
              <a:rPr lang="hu-HU" b="1" dirty="0"/>
              <a:t>kórképhez tartozó </a:t>
            </a:r>
            <a:r>
              <a:rPr lang="hu-HU" b="1" dirty="0" smtClean="0"/>
              <a:t>kritériumok</a:t>
            </a:r>
            <a:r>
              <a:rPr lang="hu-HU" dirty="0" smtClean="0"/>
              <a:t>, </a:t>
            </a:r>
            <a:r>
              <a:rPr lang="hu-HU" dirty="0"/>
              <a:t>amelyek a </a:t>
            </a:r>
            <a:r>
              <a:rPr lang="hu-HU" dirty="0" err="1"/>
              <a:t>demencia</a:t>
            </a:r>
            <a:r>
              <a:rPr lang="hu-HU" dirty="0"/>
              <a:t> eredetére vonatkoznak (</a:t>
            </a:r>
            <a:r>
              <a:rPr lang="hu-HU" i="1" dirty="0"/>
              <a:t>’</a:t>
            </a:r>
            <a:r>
              <a:rPr lang="hu-HU" i="1" dirty="0" err="1"/>
              <a:t>Alzheimer</a:t>
            </a:r>
            <a:r>
              <a:rPr lang="hu-HU" i="1" dirty="0"/>
              <a:t> típusú </a:t>
            </a:r>
            <a:r>
              <a:rPr lang="hu-HU" i="1" dirty="0" err="1"/>
              <a:t>demencia</a:t>
            </a:r>
            <a:r>
              <a:rPr lang="hu-HU" i="1" dirty="0"/>
              <a:t>’, ’</a:t>
            </a:r>
            <a:r>
              <a:rPr lang="hu-HU" i="1" dirty="0" err="1"/>
              <a:t>vaszkuláris</a:t>
            </a:r>
            <a:r>
              <a:rPr lang="hu-HU" i="1" dirty="0"/>
              <a:t> </a:t>
            </a:r>
            <a:r>
              <a:rPr lang="hu-HU" i="1" dirty="0" err="1"/>
              <a:t>demencia</a:t>
            </a:r>
            <a:r>
              <a:rPr lang="hu-HU" i="1" dirty="0"/>
              <a:t>’,</a:t>
            </a:r>
            <a:r>
              <a:rPr lang="hu-HU" dirty="0"/>
              <a:t> ’</a:t>
            </a:r>
            <a:r>
              <a:rPr lang="hu-HU" dirty="0" err="1"/>
              <a:t>demencia</a:t>
            </a:r>
            <a:r>
              <a:rPr lang="hu-HU" dirty="0"/>
              <a:t> egyéb általános </a:t>
            </a:r>
            <a:r>
              <a:rPr lang="hu-HU" i="1" dirty="0"/>
              <a:t>egészségi állapot </a:t>
            </a:r>
            <a:r>
              <a:rPr lang="hu-HU" dirty="0"/>
              <a:t>miatt’, </a:t>
            </a:r>
            <a:r>
              <a:rPr lang="hu-HU" i="1" dirty="0"/>
              <a:t>’</a:t>
            </a:r>
            <a:r>
              <a:rPr lang="hu-HU" i="1" dirty="0" err="1"/>
              <a:t>pszichoaktív</a:t>
            </a:r>
            <a:r>
              <a:rPr lang="hu-HU" i="1" dirty="0"/>
              <a:t> szer </a:t>
            </a:r>
            <a:r>
              <a:rPr lang="hu-HU" dirty="0"/>
              <a:t>okozta tartós </a:t>
            </a:r>
            <a:r>
              <a:rPr lang="hu-HU" dirty="0" err="1"/>
              <a:t>demencia</a:t>
            </a:r>
            <a:r>
              <a:rPr lang="hu-HU" dirty="0"/>
              <a:t>’, stb. esetében más és más kritériumok) </a:t>
            </a:r>
          </a:p>
        </p:txBody>
      </p:sp>
    </p:spTree>
    <p:extLst>
      <p:ext uri="{BB962C8B-B14F-4D97-AF65-F5344CB8AC3E}">
        <p14:creationId xmlns:p14="http://schemas.microsoft.com/office/powerpoint/2010/main" val="395712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90600"/>
          </a:xfrm>
        </p:spPr>
        <p:txBody>
          <a:bodyPr>
            <a:normAutofit/>
          </a:bodyPr>
          <a:lstStyle/>
          <a:p>
            <a:r>
              <a:rPr lang="hu-HU" b="1" dirty="0"/>
              <a:t>A </a:t>
            </a:r>
            <a:r>
              <a:rPr lang="hu-HU" b="1" dirty="0" err="1"/>
              <a:t>demencia</a:t>
            </a:r>
            <a:r>
              <a:rPr lang="hu-HU" b="1" dirty="0"/>
              <a:t> </a:t>
            </a:r>
            <a:r>
              <a:rPr lang="hu-HU" b="1" i="1" dirty="0"/>
              <a:t>pszichopatológiai</a:t>
            </a:r>
            <a:r>
              <a:rPr lang="hu-HU" b="1" dirty="0"/>
              <a:t> jellemzői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74700" y="1092200"/>
            <a:ext cx="10515600" cy="54229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sz="3200" b="1" dirty="0"/>
              <a:t>kognitív funkciók hanyatlása </a:t>
            </a:r>
            <a:r>
              <a:rPr lang="hu-HU" sz="3200" b="1" dirty="0" smtClean="0"/>
              <a:t>:</a:t>
            </a:r>
          </a:p>
          <a:p>
            <a:pPr marL="0" indent="0">
              <a:buNone/>
            </a:pPr>
            <a:endParaRPr lang="hu-HU" b="1" dirty="0"/>
          </a:p>
          <a:p>
            <a:pPr marL="0" indent="0">
              <a:lnSpc>
                <a:spcPct val="150000"/>
              </a:lnSpc>
              <a:buNone/>
            </a:pPr>
            <a:r>
              <a:rPr lang="hu-HU" b="1" dirty="0"/>
              <a:t>Rövidtávú memória </a:t>
            </a:r>
            <a:r>
              <a:rPr lang="hu-HU" b="1" dirty="0" smtClean="0"/>
              <a:t>zavara </a:t>
            </a:r>
            <a:r>
              <a:rPr lang="hu-HU" dirty="0"/>
              <a:t>A beteg kezdetben megéli, ezért </a:t>
            </a:r>
            <a:r>
              <a:rPr lang="hu-HU" i="1" dirty="0"/>
              <a:t>másodlagosan depresszió, szorongás </a:t>
            </a:r>
            <a:r>
              <a:rPr lang="hu-HU" dirty="0"/>
              <a:t>alakulhat </a:t>
            </a:r>
            <a:r>
              <a:rPr lang="hu-HU" dirty="0" smtClean="0"/>
              <a:t>ki</a:t>
            </a:r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Ha </a:t>
            </a:r>
            <a:r>
              <a:rPr lang="hu-HU" dirty="0"/>
              <a:t>a </a:t>
            </a:r>
            <a:r>
              <a:rPr lang="hu-HU" i="1" dirty="0"/>
              <a:t>beteg hosszú ideje fennálló memóriazavarra </a:t>
            </a:r>
            <a:r>
              <a:rPr lang="hu-HU" i="1" dirty="0" smtClean="0"/>
              <a:t>panaszkodik </a:t>
            </a:r>
            <a:r>
              <a:rPr lang="hu-HU" dirty="0" smtClean="0"/>
              <a:t>akkor </a:t>
            </a:r>
            <a:r>
              <a:rPr lang="hu-HU" u="sng" dirty="0"/>
              <a:t>kevéssé valószínű a </a:t>
            </a:r>
            <a:r>
              <a:rPr lang="hu-HU" u="sng" dirty="0" err="1"/>
              <a:t>demencia</a:t>
            </a:r>
            <a:r>
              <a:rPr lang="hu-HU" u="sng" dirty="0"/>
              <a:t> </a:t>
            </a:r>
            <a:r>
              <a:rPr lang="hu-HU" dirty="0"/>
              <a:t>(inkább depresszió lehetséges),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mivel </a:t>
            </a:r>
            <a:r>
              <a:rPr lang="hu-HU" dirty="0"/>
              <a:t>a </a:t>
            </a:r>
            <a:r>
              <a:rPr lang="hu-HU" dirty="0" err="1"/>
              <a:t>demens</a:t>
            </a:r>
            <a:r>
              <a:rPr lang="hu-HU" dirty="0"/>
              <a:t> beteg idővel elveszíti a memóriazavarról való tudását. </a:t>
            </a:r>
            <a:endParaRPr lang="hu-HU" b="1" dirty="0" smtClean="0"/>
          </a:p>
          <a:p>
            <a:pPr marL="0" indent="0">
              <a:lnSpc>
                <a:spcPct val="150000"/>
              </a:lnSpc>
              <a:buNone/>
            </a:pPr>
            <a:endParaRPr lang="hu-HU" b="1" dirty="0"/>
          </a:p>
          <a:p>
            <a:pPr marL="0" indent="0">
              <a:lnSpc>
                <a:spcPct val="150000"/>
              </a:lnSpc>
              <a:buNone/>
            </a:pPr>
            <a:endParaRPr lang="hu-HU" i="1" u="sng" dirty="0" smtClean="0"/>
          </a:p>
        </p:txBody>
      </p:sp>
    </p:spTree>
    <p:extLst>
      <p:ext uri="{BB962C8B-B14F-4D97-AF65-F5344CB8AC3E}">
        <p14:creationId xmlns:p14="http://schemas.microsoft.com/office/powerpoint/2010/main" val="407954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2175"/>
          </a:xfrm>
        </p:spPr>
        <p:txBody>
          <a:bodyPr/>
          <a:lstStyle/>
          <a:p>
            <a:r>
              <a:rPr lang="hu-HU" b="1" dirty="0" smtClean="0"/>
              <a:t>Rövidtávú memória zavara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99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sz="3200" i="1" u="sng" dirty="0" smtClean="0"/>
              <a:t>Vizsgálata, pl.: </a:t>
            </a:r>
          </a:p>
          <a:p>
            <a:pPr marL="0" indent="0">
              <a:buNone/>
            </a:pPr>
            <a:r>
              <a:rPr lang="hu-HU" sz="3200" i="1" dirty="0" smtClean="0"/>
              <a:t>számismétlés (MAWI III. részpróba), </a:t>
            </a:r>
          </a:p>
          <a:p>
            <a:pPr marL="0" indent="0">
              <a:buNone/>
            </a:pPr>
            <a:endParaRPr lang="hu-HU" sz="3200" i="1" dirty="0" smtClean="0"/>
          </a:p>
          <a:p>
            <a:pPr marL="0" indent="0">
              <a:buNone/>
            </a:pPr>
            <a:r>
              <a:rPr lang="hu-HU" sz="3200" i="1" dirty="0" smtClean="0"/>
              <a:t>szavak megjegyzése </a:t>
            </a:r>
            <a:r>
              <a:rPr lang="hu-HU" sz="3200" i="1" dirty="0" err="1" smtClean="0"/>
              <a:t>Rey</a:t>
            </a:r>
            <a:r>
              <a:rPr lang="hu-HU" sz="3200" i="1" dirty="0" smtClean="0"/>
              <a:t> </a:t>
            </a:r>
            <a:r>
              <a:rPr lang="hu-HU" sz="3200" i="1" dirty="0" err="1" smtClean="0"/>
              <a:t>Auditoros</a:t>
            </a:r>
            <a:r>
              <a:rPr lang="hu-HU" sz="3200" i="1" dirty="0" smtClean="0"/>
              <a:t> Verbális Tanulás Teszt (</a:t>
            </a:r>
            <a:r>
              <a:rPr lang="hu-HU" sz="3200" i="1" dirty="0" err="1" smtClean="0"/>
              <a:t>Rey-AVLT</a:t>
            </a:r>
            <a:r>
              <a:rPr lang="hu-HU" sz="3200" i="1" dirty="0" smtClean="0"/>
              <a:t>), </a:t>
            </a:r>
          </a:p>
          <a:p>
            <a:pPr marL="0" indent="0">
              <a:buNone/>
            </a:pPr>
            <a:endParaRPr lang="hu-HU" sz="3200" i="1" dirty="0" smtClean="0"/>
          </a:p>
          <a:p>
            <a:pPr marL="0" indent="0">
              <a:buNone/>
            </a:pPr>
            <a:r>
              <a:rPr lang="hu-HU" sz="3200" i="1" dirty="0" smtClean="0"/>
              <a:t>vizuális memória /és rekonstrukció/ zavara (</a:t>
            </a:r>
            <a:r>
              <a:rPr lang="hu-HU" sz="3200" i="1" dirty="0" err="1" smtClean="0"/>
              <a:t>Benton-teszt</a:t>
            </a:r>
            <a:r>
              <a:rPr lang="hu-HU" sz="3200" i="1" dirty="0" smtClean="0"/>
              <a:t>), </a:t>
            </a:r>
          </a:p>
          <a:p>
            <a:pPr marL="0" indent="0">
              <a:buNone/>
            </a:pPr>
            <a:endParaRPr lang="hu-HU" sz="3200" i="1" dirty="0" smtClean="0"/>
          </a:p>
          <a:p>
            <a:pPr marL="0" indent="0">
              <a:buNone/>
            </a:pPr>
            <a:r>
              <a:rPr lang="hu-HU" sz="3200" i="1" dirty="0" smtClean="0"/>
              <a:t>összefüggő szövegre való emlékezés, </a:t>
            </a:r>
            <a:endParaRPr lang="hu-HU" sz="3200" dirty="0" smtClean="0"/>
          </a:p>
          <a:p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213185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04801"/>
            <a:ext cx="10515600" cy="609599"/>
          </a:xfrm>
        </p:spPr>
        <p:txBody>
          <a:bodyPr>
            <a:noAutofit/>
          </a:bodyPr>
          <a:lstStyle/>
          <a:p>
            <a:pPr algn="ctr"/>
            <a:r>
              <a:rPr lang="hu-HU" sz="3200" b="1" dirty="0" smtClean="0"/>
              <a:t>A </a:t>
            </a:r>
            <a:r>
              <a:rPr lang="hu-HU" sz="3200" b="1" dirty="0" err="1" smtClean="0"/>
              <a:t>demencia</a:t>
            </a:r>
            <a:r>
              <a:rPr lang="hu-HU" sz="3200" b="1" dirty="0" smtClean="0"/>
              <a:t> </a:t>
            </a:r>
            <a:r>
              <a:rPr lang="hu-HU" sz="3200" b="1" i="1" dirty="0" smtClean="0"/>
              <a:t>pszichopatológiai</a:t>
            </a:r>
            <a:r>
              <a:rPr lang="hu-HU" sz="3200" b="1" dirty="0" smtClean="0"/>
              <a:t> jellemzői </a:t>
            </a:r>
            <a:br>
              <a:rPr lang="hu-HU" sz="3200" b="1" dirty="0" smtClean="0"/>
            </a:br>
            <a:r>
              <a:rPr lang="hu-HU" sz="4000" b="1" i="1" dirty="0" err="1" smtClean="0"/>
              <a:t>Hosszútávú</a:t>
            </a:r>
            <a:r>
              <a:rPr lang="hu-HU" sz="4000" b="1" i="1" dirty="0" smtClean="0"/>
              <a:t> </a:t>
            </a:r>
            <a:r>
              <a:rPr lang="hu-HU" sz="4000" b="1" i="1" dirty="0"/>
              <a:t>memória </a:t>
            </a:r>
            <a:r>
              <a:rPr lang="hu-HU" sz="3200" b="1" i="1" dirty="0"/>
              <a:t>zavara </a:t>
            </a:r>
            <a:endParaRPr lang="hu-HU" sz="3200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9436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endParaRPr lang="hu-HU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hu-HU" dirty="0" smtClean="0"/>
              <a:t>Jobban </a:t>
            </a:r>
            <a:r>
              <a:rPr lang="hu-HU" i="1" dirty="0"/>
              <a:t>megtartott lehet</a:t>
            </a:r>
            <a:r>
              <a:rPr lang="hu-HU" dirty="0"/>
              <a:t>, de ez is </a:t>
            </a:r>
            <a:r>
              <a:rPr lang="hu-HU" b="1" dirty="0"/>
              <a:t>sérül </a:t>
            </a:r>
            <a:r>
              <a:rPr lang="hu-HU" dirty="0" err="1" smtClean="0"/>
              <a:t>demenciában</a:t>
            </a:r>
            <a:endParaRPr lang="hu-HU" dirty="0"/>
          </a:p>
          <a:p>
            <a:pPr marL="0" indent="0">
              <a:lnSpc>
                <a:spcPct val="150000"/>
              </a:lnSpc>
              <a:buNone/>
            </a:pP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a </a:t>
            </a:r>
            <a:r>
              <a:rPr lang="hu-HU" b="1" dirty="0"/>
              <a:t>régmúlt eseményeire </a:t>
            </a:r>
            <a:r>
              <a:rPr lang="hu-HU" dirty="0"/>
              <a:t>való emlékezés is hiányos, részletekben szegényes, sérül az élmények </a:t>
            </a:r>
            <a:r>
              <a:rPr lang="hu-HU" i="1" dirty="0"/>
              <a:t>időrendisége.</a:t>
            </a:r>
            <a:r>
              <a:rPr lang="hu-HU" dirty="0"/>
              <a:t>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A </a:t>
            </a:r>
            <a:r>
              <a:rPr lang="hu-HU" dirty="0"/>
              <a:t>beteg gyakran </a:t>
            </a:r>
            <a:r>
              <a:rPr lang="hu-HU" sz="4000" dirty="0" err="1"/>
              <a:t>konfabulációval</a:t>
            </a:r>
            <a:r>
              <a:rPr lang="hu-HU" dirty="0"/>
              <a:t> ellensúlyozza a memóriahiányt.</a:t>
            </a:r>
          </a:p>
        </p:txBody>
      </p:sp>
    </p:spTree>
    <p:extLst>
      <p:ext uri="{BB962C8B-B14F-4D97-AF65-F5344CB8AC3E}">
        <p14:creationId xmlns:p14="http://schemas.microsoft.com/office/powerpoint/2010/main" val="205910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i="1" dirty="0" smtClean="0"/>
              <a:t>Vizsgálata: </a:t>
            </a:r>
            <a:r>
              <a:rPr lang="hu-HU" sz="3200" i="1" dirty="0" err="1" smtClean="0"/>
              <a:t>Neuropszichológiai</a:t>
            </a:r>
            <a:r>
              <a:rPr lang="hu-HU" sz="3200" i="1" dirty="0" smtClean="0"/>
              <a:t> </a:t>
            </a:r>
            <a:r>
              <a:rPr lang="hu-HU" sz="3200" i="1" dirty="0" err="1" smtClean="0"/>
              <a:t>explorációban</a:t>
            </a:r>
            <a:r>
              <a:rPr lang="hu-HU" sz="3200" i="1" dirty="0" smtClean="0"/>
              <a:t> sok minden kiderül, de gyakran le kell ellenőrizni a válaszok helytállóságát! </a:t>
            </a:r>
            <a:r>
              <a:rPr lang="hu-HU" sz="3200" dirty="0" smtClean="0"/>
              <a:t/>
            </a:r>
            <a:br>
              <a:rPr lang="hu-HU" sz="3200" dirty="0" smtClean="0"/>
            </a:b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i="1" dirty="0" smtClean="0"/>
              <a:t>Pl</a:t>
            </a:r>
            <a:r>
              <a:rPr lang="hu-HU" i="1" dirty="0"/>
              <a:t>.:</a:t>
            </a:r>
            <a:r>
              <a:rPr lang="hu-HU" b="1" dirty="0"/>
              <a:t>Személyes adatokra </a:t>
            </a:r>
            <a:r>
              <a:rPr lang="hu-HU" dirty="0"/>
              <a:t>való rákérdezés (mindezek ellenőrzése szükséges kórrajzból, </a:t>
            </a:r>
            <a:r>
              <a:rPr lang="hu-HU" dirty="0" err="1"/>
              <a:t>heteroanamnézisből</a:t>
            </a:r>
            <a:r>
              <a:rPr lang="hu-HU" dirty="0"/>
              <a:t>, stb.): </a:t>
            </a:r>
          </a:p>
          <a:p>
            <a:pPr marL="0" indent="0">
              <a:buNone/>
            </a:pPr>
            <a:r>
              <a:rPr lang="hu-HU" dirty="0"/>
              <a:t>- </a:t>
            </a:r>
            <a:r>
              <a:rPr lang="hu-HU" i="1" dirty="0"/>
              <a:t>Mikor és hol született? 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- </a:t>
            </a:r>
            <a:r>
              <a:rPr lang="hu-HU" i="1" dirty="0"/>
              <a:t>Mikor házasodott? Hány évesen házasodott? 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- </a:t>
            </a:r>
            <a:r>
              <a:rPr lang="hu-HU" i="1" dirty="0"/>
              <a:t>Mikor volt utoljára kórházban? 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- </a:t>
            </a:r>
            <a:r>
              <a:rPr lang="hu-HU" i="1" dirty="0"/>
              <a:t>Mikor születtek gyermekei? </a:t>
            </a:r>
            <a:endParaRPr lang="hu-HU" dirty="0"/>
          </a:p>
          <a:p>
            <a:pPr>
              <a:buFontTx/>
              <a:buChar char="-"/>
            </a:pPr>
            <a:r>
              <a:rPr lang="hu-HU" i="1" dirty="0" smtClean="0"/>
              <a:t>Mi </a:t>
            </a:r>
            <a:r>
              <a:rPr lang="hu-HU" i="1" dirty="0"/>
              <a:t>a neve annak az iskolának, ahova járt? </a:t>
            </a:r>
            <a:endParaRPr lang="hu-HU" i="1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- </a:t>
            </a:r>
            <a:r>
              <a:rPr lang="hu-HU" i="1" dirty="0"/>
              <a:t>Hány munkahelye volt? stb. 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0908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/>
              <a:t>Aktuális személyes eseményekre </a:t>
            </a:r>
            <a:r>
              <a:rPr lang="hu-HU" dirty="0"/>
              <a:t>való rákérdezés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hu-HU" dirty="0"/>
          </a:p>
          <a:p>
            <a:pPr marL="0" indent="0" algn="ctr">
              <a:buNone/>
            </a:pPr>
            <a:r>
              <a:rPr lang="hu-HU" i="1" dirty="0"/>
              <a:t>Mikor került be a kórházba /mikor fordult orvoshoz? </a:t>
            </a:r>
            <a:endParaRPr lang="hu-HU" dirty="0"/>
          </a:p>
          <a:p>
            <a:pPr algn="ctr">
              <a:buFontTx/>
              <a:buChar char="-"/>
            </a:pPr>
            <a:r>
              <a:rPr lang="hu-HU" i="1" dirty="0" smtClean="0"/>
              <a:t>Hogy </a:t>
            </a:r>
            <a:r>
              <a:rPr lang="hu-HU" i="1" dirty="0"/>
              <a:t>hívják a kezelőorvosát? </a:t>
            </a:r>
            <a:endParaRPr lang="hu-HU" i="1" dirty="0" smtClean="0"/>
          </a:p>
          <a:p>
            <a:pPr marL="0" indent="0" algn="ctr">
              <a:buNone/>
            </a:pPr>
            <a:endParaRPr lang="hu-HU" dirty="0"/>
          </a:p>
          <a:p>
            <a:pPr algn="ctr">
              <a:buFontTx/>
              <a:buChar char="-"/>
            </a:pPr>
            <a:r>
              <a:rPr lang="hu-HU" i="1" dirty="0" smtClean="0"/>
              <a:t>Milyen </a:t>
            </a:r>
            <a:r>
              <a:rPr lang="hu-HU" i="1" dirty="0"/>
              <a:t>vizsgálatok történtek a közelmúltban? </a:t>
            </a:r>
            <a:endParaRPr lang="hu-HU" i="1" dirty="0" smtClean="0"/>
          </a:p>
          <a:p>
            <a:pPr algn="ctr">
              <a:buFontTx/>
              <a:buChar char="-"/>
            </a:pPr>
            <a:endParaRPr lang="hu-HU" dirty="0"/>
          </a:p>
          <a:p>
            <a:pPr algn="ctr">
              <a:buFontTx/>
              <a:buChar char="-"/>
            </a:pPr>
            <a:r>
              <a:rPr lang="hu-HU" i="1" dirty="0" smtClean="0"/>
              <a:t>Mi </a:t>
            </a:r>
            <a:r>
              <a:rPr lang="hu-HU" i="1" dirty="0"/>
              <a:t>találkoztunk-e már? Mikor? Mit csináltunk a múlt alkalommal</a:t>
            </a:r>
            <a:r>
              <a:rPr lang="hu-HU" i="1" dirty="0" smtClean="0"/>
              <a:t>?</a:t>
            </a:r>
          </a:p>
          <a:p>
            <a:pPr marL="0" indent="0" algn="ctr">
              <a:buNone/>
            </a:pPr>
            <a:r>
              <a:rPr lang="hu-HU" i="1" dirty="0" smtClean="0"/>
              <a:t> </a:t>
            </a:r>
            <a:endParaRPr lang="hu-HU" dirty="0"/>
          </a:p>
          <a:p>
            <a:pPr marL="0" indent="0" algn="ctr">
              <a:buNone/>
            </a:pPr>
            <a:r>
              <a:rPr lang="hu-HU" dirty="0"/>
              <a:t>- </a:t>
            </a:r>
            <a:r>
              <a:rPr lang="hu-HU" i="1" dirty="0"/>
              <a:t>A mai találkozás alkalmával milyen vizsgálatokat végeztünk? stb. 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7827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70000" y="365125"/>
            <a:ext cx="10515600" cy="1325563"/>
          </a:xfrm>
        </p:spPr>
        <p:txBody>
          <a:bodyPr/>
          <a:lstStyle/>
          <a:p>
            <a:r>
              <a:rPr lang="hu-HU" i="1" dirty="0"/>
              <a:t>Általános</a:t>
            </a:r>
            <a:r>
              <a:rPr lang="hu-HU" dirty="0"/>
              <a:t> eseményekre való rákérdezés: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hu-HU" dirty="0"/>
          </a:p>
          <a:p>
            <a:pPr marL="0" indent="0">
              <a:buNone/>
            </a:pPr>
            <a:r>
              <a:rPr lang="es-ES" sz="3200" i="1" dirty="0"/>
              <a:t>Történt-e valamilyen fontos esemény mostanában a világban? </a:t>
            </a:r>
            <a:endParaRPr lang="hu-HU" sz="3200" i="1" dirty="0" smtClean="0"/>
          </a:p>
          <a:p>
            <a:pPr marL="0" indent="0">
              <a:buNone/>
            </a:pPr>
            <a:endParaRPr lang="es-ES" sz="3200" dirty="0"/>
          </a:p>
          <a:p>
            <a:pPr>
              <a:buFontTx/>
              <a:buChar char="-"/>
            </a:pPr>
            <a:r>
              <a:rPr lang="hu-HU" sz="3200" i="1" dirty="0" smtClean="0"/>
              <a:t>Ki a miniszterelnökünk? </a:t>
            </a:r>
          </a:p>
          <a:p>
            <a:pPr>
              <a:buFontTx/>
              <a:buChar char="-"/>
            </a:pPr>
            <a:endParaRPr lang="hu-HU" sz="3200" dirty="0"/>
          </a:p>
          <a:p>
            <a:pPr>
              <a:buFontTx/>
              <a:buChar char="-"/>
            </a:pPr>
            <a:r>
              <a:rPr lang="hu-HU" sz="3200" i="1" dirty="0" smtClean="0"/>
              <a:t>Ki </a:t>
            </a:r>
            <a:r>
              <a:rPr lang="hu-HU" sz="3200" i="1" dirty="0"/>
              <a:t>az Egyesült Államok elnöke? </a:t>
            </a:r>
            <a:endParaRPr lang="hu-HU" sz="3200" i="1" dirty="0" smtClean="0"/>
          </a:p>
          <a:p>
            <a:pPr>
              <a:buFontTx/>
              <a:buChar char="-"/>
            </a:pPr>
            <a:endParaRPr lang="hu-HU" sz="3200" dirty="0"/>
          </a:p>
          <a:p>
            <a:pPr marL="0" indent="0">
              <a:buNone/>
            </a:pPr>
            <a:r>
              <a:rPr lang="hu-HU" sz="3200" dirty="0"/>
              <a:t>- </a:t>
            </a:r>
            <a:r>
              <a:rPr lang="hu-HU" sz="3200" i="1" dirty="0"/>
              <a:t>Mikor volt a II. világháború? stb.) </a:t>
            </a:r>
            <a:endParaRPr lang="hu-HU" sz="3200" dirty="0"/>
          </a:p>
          <a:p>
            <a:pPr marL="0" indent="0">
              <a:buNone/>
            </a:pP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87955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88901"/>
            <a:ext cx="10515600" cy="723899"/>
          </a:xfrm>
        </p:spPr>
        <p:txBody>
          <a:bodyPr>
            <a:normAutofit/>
          </a:bodyPr>
          <a:lstStyle/>
          <a:p>
            <a:r>
              <a:rPr lang="hu-HU" b="1" dirty="0" smtClean="0"/>
              <a:t>A </a:t>
            </a:r>
            <a:r>
              <a:rPr lang="hu-HU" b="1" dirty="0" err="1" smtClean="0"/>
              <a:t>demencia</a:t>
            </a:r>
            <a:r>
              <a:rPr lang="hu-HU" b="1" dirty="0" smtClean="0"/>
              <a:t> </a:t>
            </a:r>
            <a:r>
              <a:rPr lang="hu-HU" b="1" i="1" dirty="0" smtClean="0"/>
              <a:t>pszichopatológiai</a:t>
            </a:r>
            <a:r>
              <a:rPr lang="hu-HU" b="1" dirty="0" smtClean="0"/>
              <a:t> jellemzői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092200"/>
            <a:ext cx="105156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3200" b="1" dirty="0"/>
              <a:t>Afázia: </a:t>
            </a:r>
            <a:r>
              <a:rPr lang="hu-HU" sz="3200" dirty="0"/>
              <a:t>a beszéd, a nyelv zavarai a KIR folyamatainak károsodása/agyi sérülés esetén. </a:t>
            </a:r>
          </a:p>
          <a:p>
            <a:pPr marL="0" indent="0" algn="ctr">
              <a:buNone/>
            </a:pPr>
            <a:r>
              <a:rPr lang="hu-HU" sz="3200" dirty="0"/>
              <a:t>Két fő területe: </a:t>
            </a:r>
            <a:r>
              <a:rPr lang="hu-HU" sz="3200" i="1" dirty="0"/>
              <a:t>beszédképzés és </a:t>
            </a:r>
            <a:r>
              <a:rPr lang="hu-HU" sz="3200" i="1" dirty="0" smtClean="0"/>
              <a:t>beszédmegértés</a:t>
            </a:r>
            <a:endParaRPr lang="hu-HU" sz="3200" i="1" dirty="0"/>
          </a:p>
          <a:p>
            <a:pPr marL="0" indent="0">
              <a:lnSpc>
                <a:spcPct val="150000"/>
              </a:lnSpc>
              <a:buNone/>
            </a:pPr>
            <a:endParaRPr lang="hu-HU" sz="3200" b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sz="3200" b="1" dirty="0" err="1" smtClean="0"/>
              <a:t>Apraxia</a:t>
            </a:r>
            <a:r>
              <a:rPr lang="hu-HU" sz="3200" b="1" dirty="0"/>
              <a:t>: </a:t>
            </a:r>
            <a:r>
              <a:rPr lang="hu-HU" sz="3200" dirty="0"/>
              <a:t>az élet során megtanult mozgások, összefüggő cselekvéssorok végrehajtásának zavarai, melyek a KIR károsodásával függnek össze (járás, </a:t>
            </a:r>
            <a:r>
              <a:rPr lang="hu-HU" sz="3200" dirty="0" smtClean="0"/>
              <a:t>öltözködés), szenzomotoros </a:t>
            </a:r>
            <a:r>
              <a:rPr lang="hu-HU" sz="3200" dirty="0"/>
              <a:t>koordináció (tárgyelérő mozgás </a:t>
            </a:r>
            <a:r>
              <a:rPr lang="hu-HU" sz="3200" dirty="0" smtClean="0"/>
              <a:t>)</a:t>
            </a: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44130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98425"/>
            <a:ext cx="10515600" cy="473075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A </a:t>
            </a:r>
            <a:r>
              <a:rPr lang="hu-HU" sz="3200" b="1" dirty="0" err="1" smtClean="0"/>
              <a:t>demencia</a:t>
            </a:r>
            <a:r>
              <a:rPr lang="hu-HU" sz="3200" b="1" dirty="0" smtClean="0"/>
              <a:t> </a:t>
            </a:r>
            <a:r>
              <a:rPr lang="hu-HU" sz="3200" b="1" i="1" dirty="0" smtClean="0"/>
              <a:t>pszichopatológiai</a:t>
            </a:r>
            <a:r>
              <a:rPr lang="hu-HU" sz="3200" b="1" dirty="0" smtClean="0"/>
              <a:t> jellemzői </a:t>
            </a:r>
            <a:endParaRPr lang="hu-HU" sz="3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571500"/>
            <a:ext cx="10515600" cy="62865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endParaRPr lang="hu-HU" b="1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hu-HU" b="1" dirty="0" err="1" smtClean="0"/>
              <a:t>Agnózia</a:t>
            </a:r>
            <a:r>
              <a:rPr lang="hu-HU" b="1" dirty="0"/>
              <a:t>: </a:t>
            </a:r>
            <a:r>
              <a:rPr lang="hu-HU" dirty="0"/>
              <a:t>ép érzékelés mellett képtelenség az </a:t>
            </a:r>
            <a:r>
              <a:rPr lang="hu-HU" u="sng" dirty="0"/>
              <a:t>érzékszervi benyomások jelentésének felismerésére </a:t>
            </a:r>
            <a:r>
              <a:rPr lang="hu-HU" dirty="0"/>
              <a:t>(a percepció a felismerés szintjén károsodik) a KIR károsodása következtében..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b="1" i="1" u="sng" dirty="0" err="1" smtClean="0"/>
              <a:t>Vizsg</a:t>
            </a:r>
            <a:r>
              <a:rPr lang="hu-HU" i="1" u="sng" dirty="0" smtClean="0"/>
              <a:t>:</a:t>
            </a:r>
            <a:r>
              <a:rPr lang="hu-HU" i="1" dirty="0" smtClean="0"/>
              <a:t> (</a:t>
            </a:r>
            <a:r>
              <a:rPr lang="hu-HU" i="1" dirty="0"/>
              <a:t>vizuális </a:t>
            </a:r>
            <a:r>
              <a:rPr lang="hu-HU" i="1" dirty="0" err="1"/>
              <a:t>agnózia</a:t>
            </a:r>
            <a:r>
              <a:rPr lang="hu-HU" i="1" dirty="0"/>
              <a:t>): tárgyak felismerése, hiányos képek felismerése, egymásra rajzolt ábrák felismerése, szokatlan perspektívájú képek felismerése, stb.; </a:t>
            </a:r>
            <a:endParaRPr lang="hu-HU" i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i="1" dirty="0" smtClean="0"/>
              <a:t>(</a:t>
            </a:r>
            <a:r>
              <a:rPr lang="hu-HU" i="1" dirty="0"/>
              <a:t>Akusztikus </a:t>
            </a:r>
            <a:r>
              <a:rPr lang="hu-HU" i="1" dirty="0" err="1"/>
              <a:t>agnózia</a:t>
            </a:r>
            <a:r>
              <a:rPr lang="hu-HU" i="1" dirty="0"/>
              <a:t>): zörejek felismerése, stb.; </a:t>
            </a:r>
            <a:endParaRPr lang="hu-HU" i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i="1" dirty="0" smtClean="0"/>
              <a:t>(</a:t>
            </a:r>
            <a:r>
              <a:rPr lang="hu-HU" i="1" dirty="0"/>
              <a:t>Taktilis </a:t>
            </a:r>
            <a:r>
              <a:rPr lang="hu-HU" i="1" dirty="0" err="1"/>
              <a:t>agnózia</a:t>
            </a:r>
            <a:r>
              <a:rPr lang="hu-HU" i="1" dirty="0"/>
              <a:t>): bőrre rajzolt számok, betűk felismerése, stb</a:t>
            </a:r>
            <a:r>
              <a:rPr lang="hu-HU" i="1" dirty="0" smtClean="0"/>
              <a:t>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6790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okaként ideggyógyászati betegséget, agyi sérülést, vagy más inzultust </a:t>
            </a:r>
            <a:r>
              <a:rPr lang="hu-HU" dirty="0" smtClean="0"/>
              <a:t>tételezünk fel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r>
              <a:rPr lang="hu-HU" dirty="0"/>
              <a:t> </a:t>
            </a:r>
            <a:r>
              <a:rPr lang="hu-HU" b="1" dirty="0"/>
              <a:t>A diszfunkció lehet elsődleges (organikus)</a:t>
            </a:r>
            <a:r>
              <a:rPr lang="hu-HU" dirty="0"/>
              <a:t>, amikor a betegség, sérülés, inzultus közvetlenül a kp. idegrendszert érintette, </a:t>
            </a:r>
            <a:r>
              <a:rPr lang="hu-HU" b="1" dirty="0"/>
              <a:t>vagy </a:t>
            </a:r>
            <a:endParaRPr lang="hu-HU" dirty="0"/>
          </a:p>
          <a:p>
            <a:r>
              <a:rPr lang="hu-HU" b="1" dirty="0"/>
              <a:t>másodlagos (szimptómás) </a:t>
            </a:r>
            <a:r>
              <a:rPr lang="hu-HU" dirty="0"/>
              <a:t>, amikor az agy egyike a szisztémás megbetegedés vagy zavar által érintett szervek közül. Pl. az alkohol vagy drog által okozott kp-i idegrendszeri zavarok ebbe a csoportba tartoznak.</a:t>
            </a:r>
          </a:p>
        </p:txBody>
      </p:sp>
    </p:spTree>
    <p:extLst>
      <p:ext uri="{BB962C8B-B14F-4D97-AF65-F5344CB8AC3E}">
        <p14:creationId xmlns:p14="http://schemas.microsoft.com/office/powerpoint/2010/main" val="118546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3600" b="1" dirty="0" smtClean="0"/>
              <a:t>A </a:t>
            </a:r>
            <a:r>
              <a:rPr lang="hu-HU" sz="3600" b="1" dirty="0" err="1" smtClean="0"/>
              <a:t>demencia</a:t>
            </a:r>
            <a:r>
              <a:rPr lang="hu-HU" sz="3600" b="1" dirty="0" smtClean="0"/>
              <a:t> </a:t>
            </a:r>
            <a:r>
              <a:rPr lang="hu-HU" sz="3600" b="1" i="1" dirty="0" smtClean="0"/>
              <a:t>pszichopatológiai</a:t>
            </a:r>
            <a:r>
              <a:rPr lang="hu-HU" sz="3600" b="1" dirty="0" smtClean="0"/>
              <a:t> jellemzői </a:t>
            </a: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b="1" dirty="0" smtClean="0"/>
              <a:t>Végrehajtó funkciók </a:t>
            </a:r>
            <a:r>
              <a:rPr lang="hu-HU" b="1" dirty="0"/>
              <a:t>zavara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562100"/>
            <a:ext cx="10515600" cy="5080000"/>
          </a:xfrm>
        </p:spPr>
        <p:txBody>
          <a:bodyPr/>
          <a:lstStyle/>
          <a:p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/>
              <a:t>a </a:t>
            </a:r>
            <a:r>
              <a:rPr lang="hu-HU" b="1" dirty="0"/>
              <a:t>tervezés és stratégiaalkalmazás </a:t>
            </a:r>
            <a:r>
              <a:rPr lang="hu-HU" dirty="0"/>
              <a:t>sérül: a viselkedés elemeinek és a részfeladatok megtervezése nehézkessé válik, bonyolultabb feladatokban </a:t>
            </a:r>
            <a:r>
              <a:rPr lang="hu-HU" b="1" dirty="0"/>
              <a:t>nem alkalmaz stratégiát</a:t>
            </a:r>
            <a:r>
              <a:rPr lang="hu-HU" dirty="0"/>
              <a:t>, inkább </a:t>
            </a:r>
            <a:r>
              <a:rPr lang="hu-HU" i="1" dirty="0"/>
              <a:t>próba-szerencse</a:t>
            </a:r>
            <a:r>
              <a:rPr lang="hu-HU" dirty="0"/>
              <a:t> módon próbálkozik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(</a:t>
            </a:r>
            <a:r>
              <a:rPr lang="hu-HU" i="1" dirty="0"/>
              <a:t>MAWI mozaik-próba nehezebb feladatai, </a:t>
            </a:r>
            <a:r>
              <a:rPr lang="hu-HU" i="1" dirty="0" err="1"/>
              <a:t>Rey-komplex-ábra</a:t>
            </a:r>
            <a:r>
              <a:rPr lang="hu-HU" i="1" dirty="0"/>
              <a:t> másolása</a:t>
            </a:r>
            <a:r>
              <a:rPr lang="hu-HU" dirty="0"/>
              <a:t>) </a:t>
            </a:r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982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3200" b="1" dirty="0" smtClean="0"/>
              <a:t>A </a:t>
            </a:r>
            <a:r>
              <a:rPr lang="hu-HU" sz="3200" b="1" dirty="0" err="1" smtClean="0"/>
              <a:t>demencia</a:t>
            </a:r>
            <a:r>
              <a:rPr lang="hu-HU" sz="3200" b="1" dirty="0" smtClean="0"/>
              <a:t> </a:t>
            </a:r>
            <a:r>
              <a:rPr lang="hu-HU" sz="3200" b="1" i="1" dirty="0" smtClean="0"/>
              <a:t>pszichopatológiai</a:t>
            </a:r>
            <a:r>
              <a:rPr lang="hu-HU" sz="3200" b="1" dirty="0" smtClean="0"/>
              <a:t> jellemzői </a:t>
            </a: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b="1" dirty="0" smtClean="0"/>
              <a:t>Végrehajtó funkciók zavara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16475"/>
          </a:xfrm>
        </p:spPr>
        <p:txBody>
          <a:bodyPr/>
          <a:lstStyle/>
          <a:p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b="1" dirty="0"/>
              <a:t>céltudatos aktivitás/cselekvés </a:t>
            </a:r>
            <a:r>
              <a:rPr lang="hu-HU" dirty="0"/>
              <a:t>zavara: nem várja meg az instrukció végét, azonnal belevág a feladat végrehajtásába, abbahagyja a feladatvégzést, mert </a:t>
            </a:r>
            <a:r>
              <a:rPr lang="hu-HU" i="1" dirty="0"/>
              <a:t>lényegtelen inger eltereli a figyelmét, </a:t>
            </a:r>
            <a:r>
              <a:rPr lang="hu-HU" dirty="0"/>
              <a:t>robbanékonyság, türelmetlenség </a:t>
            </a:r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36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3200" b="1" dirty="0" smtClean="0"/>
              <a:t>A </a:t>
            </a:r>
            <a:r>
              <a:rPr lang="hu-HU" sz="3200" b="1" dirty="0" err="1" smtClean="0"/>
              <a:t>demencia</a:t>
            </a:r>
            <a:r>
              <a:rPr lang="hu-HU" sz="3200" b="1" dirty="0" smtClean="0"/>
              <a:t> </a:t>
            </a:r>
            <a:r>
              <a:rPr lang="hu-HU" sz="3200" b="1" i="1" dirty="0" smtClean="0"/>
              <a:t>pszichopatológiai</a:t>
            </a:r>
            <a:r>
              <a:rPr lang="hu-HU" sz="3200" b="1" dirty="0" smtClean="0"/>
              <a:t> jellemzői </a:t>
            </a: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sz="4000" b="1" dirty="0" smtClean="0"/>
              <a:t>Végrehajtó funkciók zavara 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8000" y="1500188"/>
            <a:ext cx="10515600" cy="5167312"/>
          </a:xfrm>
        </p:spPr>
        <p:txBody>
          <a:bodyPr>
            <a:normAutofit lnSpcReduction="10000"/>
          </a:bodyPr>
          <a:lstStyle/>
          <a:p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b="1" dirty="0"/>
              <a:t>csökken az önellenőrzés </a:t>
            </a:r>
            <a:r>
              <a:rPr lang="hu-HU" dirty="0"/>
              <a:t>(a feladat befejezése után nem ellenőrzi le a megoldást) csökken az önkorrekció (az észlelt hiba nem érdekli, nem javítja ki)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b="1" dirty="0" smtClean="0"/>
              <a:t>csökken </a:t>
            </a:r>
            <a:r>
              <a:rPr lang="hu-HU" b="1" dirty="0"/>
              <a:t>az általános produktivitás szintje</a:t>
            </a:r>
            <a:r>
              <a:rPr lang="hu-HU" dirty="0"/>
              <a:t>: a válaszadás meglassul bármely tesztben és csökken a válasz mennyisége (jó tempóban hozzákezd, de hamar kifogy) </a:t>
            </a:r>
            <a:endParaRPr lang="hu-HU" dirty="0" smtClean="0"/>
          </a:p>
          <a:p>
            <a:pPr marL="0" indent="0" algn="r">
              <a:lnSpc>
                <a:spcPct val="150000"/>
              </a:lnSpc>
              <a:buNone/>
            </a:pPr>
            <a:r>
              <a:rPr lang="hu-HU" i="1" dirty="0" smtClean="0"/>
              <a:t>(</a:t>
            </a:r>
            <a:r>
              <a:rPr lang="hu-HU" i="1" dirty="0"/>
              <a:t>MAWI időhatáros feladatai) </a:t>
            </a:r>
            <a:endParaRPr lang="hu-HU" dirty="0"/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1130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000" b="1" dirty="0" smtClean="0"/>
              <a:t>A </a:t>
            </a:r>
            <a:r>
              <a:rPr lang="hu-HU" sz="4000" b="1" dirty="0" err="1" smtClean="0"/>
              <a:t>demencia</a:t>
            </a:r>
            <a:r>
              <a:rPr lang="hu-HU" sz="4000" b="1" dirty="0" smtClean="0"/>
              <a:t> </a:t>
            </a:r>
            <a:r>
              <a:rPr lang="hu-HU" sz="4000" b="1" i="1" dirty="0" smtClean="0"/>
              <a:t>pszichopatológiai</a:t>
            </a:r>
            <a:r>
              <a:rPr lang="hu-HU" sz="4000" b="1" dirty="0" smtClean="0"/>
              <a:t> jellemzői </a:t>
            </a: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sz="4900" b="1" dirty="0" smtClean="0"/>
              <a:t>Végrehajtó funkciók zavara </a:t>
            </a:r>
            <a:endParaRPr lang="hu-HU" sz="49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43475"/>
          </a:xfrm>
        </p:spPr>
        <p:txBody>
          <a:bodyPr>
            <a:normAutofit fontScale="92500" lnSpcReduction="20000"/>
          </a:bodyPr>
          <a:lstStyle/>
          <a:p>
            <a:endParaRPr lang="hu-HU" dirty="0"/>
          </a:p>
          <a:p>
            <a:pPr marL="0" indent="0">
              <a:lnSpc>
                <a:spcPct val="200000"/>
              </a:lnSpc>
              <a:buNone/>
            </a:pPr>
            <a:r>
              <a:rPr lang="hu-HU" sz="3200" b="1" dirty="0"/>
              <a:t>csökken a mentális rugalmasság</a:t>
            </a:r>
            <a:r>
              <a:rPr lang="hu-HU" sz="3200" dirty="0"/>
              <a:t>: nehezen vált szempontot, új helyzetekhez nehezen alkalmazkodik, </a:t>
            </a:r>
            <a:r>
              <a:rPr lang="hu-HU" sz="3200" dirty="0" err="1"/>
              <a:t>perszeverációk</a:t>
            </a:r>
            <a:r>
              <a:rPr lang="hu-HU" sz="3200" dirty="0"/>
              <a:t> jelennek meg </a:t>
            </a:r>
            <a:endParaRPr lang="hu-HU" sz="3200" dirty="0" smtClean="0"/>
          </a:p>
          <a:p>
            <a:pPr marL="0" indent="0" algn="ctr">
              <a:lnSpc>
                <a:spcPct val="200000"/>
              </a:lnSpc>
              <a:buNone/>
            </a:pPr>
            <a:endParaRPr lang="hu-HU" sz="3200" i="1" dirty="0" smtClean="0"/>
          </a:p>
          <a:p>
            <a:pPr marL="0" indent="0" algn="ctr">
              <a:lnSpc>
                <a:spcPct val="200000"/>
              </a:lnSpc>
              <a:buNone/>
            </a:pPr>
            <a:r>
              <a:rPr lang="hu-HU" sz="3200" i="1" dirty="0" smtClean="0"/>
              <a:t>(</a:t>
            </a:r>
            <a:r>
              <a:rPr lang="hu-HU" sz="3200" i="1" dirty="0" err="1"/>
              <a:t>Benton-teszt</a:t>
            </a:r>
            <a:r>
              <a:rPr lang="hu-HU" sz="3200" i="1" dirty="0"/>
              <a:t>, írásban betűk /pl. m betű/ egyes részeit a kelleténél többször produkálja) </a:t>
            </a:r>
            <a:endParaRPr lang="hu-HU" sz="3200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3858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Differenciáldiagnózis: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84300"/>
            <a:ext cx="10515600" cy="5207000"/>
          </a:xfrm>
        </p:spPr>
        <p:txBody>
          <a:bodyPr>
            <a:normAutofit lnSpcReduction="10000"/>
          </a:bodyPr>
          <a:lstStyle/>
          <a:p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/>
              <a:t>A </a:t>
            </a:r>
            <a:r>
              <a:rPr lang="hu-HU" dirty="0" err="1"/>
              <a:t>demenciát</a:t>
            </a:r>
            <a:r>
              <a:rPr lang="hu-HU" dirty="0"/>
              <a:t> el kell különíteni a </a:t>
            </a:r>
            <a:r>
              <a:rPr lang="hu-HU" b="1" dirty="0"/>
              <a:t>korfüggő feledékenységtől is </a:t>
            </a:r>
            <a:endParaRPr lang="hu-HU" b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(“</a:t>
            </a:r>
            <a:r>
              <a:rPr lang="hu-HU" dirty="0" err="1"/>
              <a:t>age</a:t>
            </a:r>
            <a:r>
              <a:rPr lang="hu-HU" dirty="0"/>
              <a:t> </a:t>
            </a:r>
            <a:r>
              <a:rPr lang="hu-HU" dirty="0" err="1"/>
              <a:t>associated</a:t>
            </a:r>
            <a:r>
              <a:rPr lang="hu-HU" dirty="0"/>
              <a:t> </a:t>
            </a:r>
            <a:r>
              <a:rPr lang="hu-HU" dirty="0" err="1"/>
              <a:t>memory</a:t>
            </a:r>
            <a:r>
              <a:rPr lang="hu-HU" dirty="0"/>
              <a:t> </a:t>
            </a:r>
            <a:r>
              <a:rPr lang="hu-HU" dirty="0" err="1"/>
              <a:t>impairment</a:t>
            </a:r>
            <a:r>
              <a:rPr lang="hu-HU" dirty="0"/>
              <a:t>”, AAMI, </a:t>
            </a:r>
            <a:r>
              <a:rPr lang="hu-HU" dirty="0" err="1"/>
              <a:t>Crook</a:t>
            </a:r>
            <a:r>
              <a:rPr lang="hu-HU" dirty="0"/>
              <a:t> és </a:t>
            </a:r>
            <a:r>
              <a:rPr lang="hu-HU" dirty="0" err="1"/>
              <a:t>mtsai</a:t>
            </a:r>
            <a:r>
              <a:rPr lang="hu-HU" dirty="0"/>
              <a:t>, 1986.)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hu-HU" dirty="0" smtClean="0"/>
              <a:t>↓↓↓↓</a:t>
            </a:r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/>
              <a:t>50 év feletti személyeknél olyan </a:t>
            </a:r>
            <a:r>
              <a:rPr lang="hu-HU" b="1" dirty="0"/>
              <a:t>enyhe emlékezetcsökkenés</a:t>
            </a:r>
            <a:r>
              <a:rPr lang="hu-HU" dirty="0"/>
              <a:t>, ami tesztekkel kimutatható; főleg a mindennapi élethelyzetekben okoz gondot; a </a:t>
            </a:r>
            <a:r>
              <a:rPr lang="hu-HU" u="sng" dirty="0"/>
              <a:t>globális intellektus megtartott</a:t>
            </a:r>
            <a:r>
              <a:rPr lang="hu-HU" dirty="0"/>
              <a:t>; a hátterében nyilvánvaló </a:t>
            </a:r>
            <a:r>
              <a:rPr lang="hu-HU" i="1" dirty="0" err="1"/>
              <a:t>KIR-i</a:t>
            </a:r>
            <a:r>
              <a:rPr lang="hu-HU" i="1" dirty="0"/>
              <a:t> kórok nem mutatható ki. </a:t>
            </a:r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6199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4375"/>
          </a:xfrm>
        </p:spPr>
        <p:txBody>
          <a:bodyPr>
            <a:normAutofit/>
          </a:bodyPr>
          <a:lstStyle/>
          <a:p>
            <a:pPr algn="ctr"/>
            <a:r>
              <a:rPr lang="hu-HU" sz="4000" dirty="0" smtClean="0"/>
              <a:t>Differenciáldiagnózis: </a:t>
            </a:r>
            <a:endParaRPr lang="hu-HU" sz="4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5194300"/>
          </a:xfrm>
        </p:spPr>
        <p:txBody>
          <a:bodyPr/>
          <a:lstStyle/>
          <a:p>
            <a:endParaRPr lang="hu-HU" dirty="0"/>
          </a:p>
          <a:p>
            <a:pPr marL="0" indent="0">
              <a:lnSpc>
                <a:spcPct val="200000"/>
              </a:lnSpc>
              <a:buNone/>
            </a:pPr>
            <a:r>
              <a:rPr lang="hu-HU" dirty="0" smtClean="0"/>
              <a:t>ügyelni </a:t>
            </a:r>
            <a:r>
              <a:rPr lang="hu-HU" dirty="0"/>
              <a:t>kell a </a:t>
            </a:r>
            <a:r>
              <a:rPr lang="hu-HU" b="1" dirty="0"/>
              <a:t>téves (pozitív) eredmények </a:t>
            </a:r>
            <a:r>
              <a:rPr lang="hu-HU" dirty="0"/>
              <a:t>elkerülésére, mivel a </a:t>
            </a:r>
            <a:r>
              <a:rPr lang="hu-HU" i="1" dirty="0"/>
              <a:t>motiváció </a:t>
            </a:r>
            <a:r>
              <a:rPr lang="hu-HU" dirty="0"/>
              <a:t>bármilyen hiánya, illetve a </a:t>
            </a:r>
            <a:r>
              <a:rPr lang="hu-HU" i="1" dirty="0"/>
              <a:t>motoros meglassulás </a:t>
            </a:r>
            <a:r>
              <a:rPr lang="hu-HU" dirty="0"/>
              <a:t>(pl. depresszióban, pszichotikus állapotban) vagy a súlyos, krónikus </a:t>
            </a:r>
            <a:r>
              <a:rPr lang="hu-HU" i="1" dirty="0"/>
              <a:t>szorongás </a:t>
            </a:r>
            <a:r>
              <a:rPr lang="hu-HU" dirty="0"/>
              <a:t>is okozhat alacsonyabb szintű kognitív teljesítményt anélkül, hogy </a:t>
            </a:r>
            <a:r>
              <a:rPr lang="hu-HU" dirty="0" err="1"/>
              <a:t>demencia</a:t>
            </a:r>
            <a:r>
              <a:rPr lang="hu-HU" dirty="0"/>
              <a:t> fennállna. </a:t>
            </a:r>
          </a:p>
          <a:p>
            <a:pPr marL="0" indent="0">
              <a:lnSpc>
                <a:spcPct val="200000"/>
              </a:lnSpc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4673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Differenciáldiagnózis: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194299"/>
          </a:xfrm>
        </p:spPr>
        <p:txBody>
          <a:bodyPr/>
          <a:lstStyle/>
          <a:p>
            <a:pPr marL="0" indent="0" algn="ctr">
              <a:buNone/>
            </a:pPr>
            <a:r>
              <a:rPr lang="hu-HU" sz="3200" dirty="0" smtClean="0"/>
              <a:t>a </a:t>
            </a:r>
            <a:r>
              <a:rPr lang="hu-HU" sz="3200" dirty="0"/>
              <a:t>depresszió előidézhet </a:t>
            </a:r>
            <a:r>
              <a:rPr lang="hu-HU" sz="3200" dirty="0" err="1"/>
              <a:t>demenciára</a:t>
            </a:r>
            <a:r>
              <a:rPr lang="hu-HU" sz="3200" dirty="0"/>
              <a:t> jellemző tüneteket</a:t>
            </a:r>
            <a:r>
              <a:rPr lang="hu-HU" sz="3600" dirty="0"/>
              <a:t>: </a:t>
            </a:r>
            <a:r>
              <a:rPr lang="hu-HU" sz="3600" b="1" dirty="0"/>
              <a:t>“depressziós </a:t>
            </a:r>
            <a:r>
              <a:rPr lang="hu-HU" sz="3600" b="1" dirty="0" err="1" smtClean="0"/>
              <a:t>pszeudodemencia</a:t>
            </a:r>
            <a:r>
              <a:rPr lang="hu-HU" sz="3600" b="1" dirty="0" smtClean="0"/>
              <a:t>”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/>
              <a:t>Az esetek 10%-ában a </a:t>
            </a:r>
            <a:r>
              <a:rPr lang="hu-HU" b="1" dirty="0"/>
              <a:t>gondolkodászavar kifejezett</a:t>
            </a:r>
            <a:r>
              <a:rPr lang="hu-HU" dirty="0"/>
              <a:t>, jelentős mértékű meglassulás és tartalmi elszegényedés észlelhető, a kognitív rugalmasság csökken. </a:t>
            </a:r>
          </a:p>
          <a:p>
            <a:pPr marL="0" indent="0">
              <a:buNone/>
            </a:pPr>
            <a:r>
              <a:rPr lang="hu-HU" dirty="0" smtClean="0"/>
              <a:t>-A </a:t>
            </a:r>
            <a:r>
              <a:rPr lang="hu-HU" dirty="0"/>
              <a:t>betegek 50–75%-a </a:t>
            </a:r>
            <a:r>
              <a:rPr lang="hu-HU" b="1" dirty="0"/>
              <a:t>koncentrációzavarról és feledékenységről </a:t>
            </a:r>
            <a:r>
              <a:rPr lang="hu-HU" dirty="0"/>
              <a:t>számol be, az emlékanyag nehezen hívható elő. </a:t>
            </a:r>
            <a:endParaRPr lang="hu-HU" dirty="0" smtClean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b="1" dirty="0"/>
              <a:t>memória szelektív </a:t>
            </a:r>
            <a:r>
              <a:rPr lang="hu-HU" dirty="0"/>
              <a:t>– csak a kellemetlen eseményekre emlékszik vissza, arra, amikor rosszkedvű, sikertelen, szerencsétlen volt. </a:t>
            </a:r>
          </a:p>
          <a:p>
            <a:pPr marL="0" indent="0" algn="ctr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8040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dirty="0" smtClean="0"/>
              <a:t>Differenciáldiagnózis:</a:t>
            </a:r>
            <a:br>
              <a:rPr lang="hu-HU" dirty="0" smtClean="0"/>
            </a:br>
            <a:r>
              <a:rPr lang="hu-HU" b="1" dirty="0" smtClean="0"/>
              <a:t>“depressziós </a:t>
            </a:r>
            <a:r>
              <a:rPr lang="hu-HU" b="1" dirty="0" err="1" smtClean="0"/>
              <a:t>pszeudodemencia</a:t>
            </a:r>
            <a:r>
              <a:rPr lang="hu-HU" b="1" dirty="0" smtClean="0"/>
              <a:t> ”</a:t>
            </a:r>
            <a:br>
              <a:rPr lang="hu-HU" b="1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hu-HU" dirty="0" smtClean="0"/>
          </a:p>
          <a:p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b="1" dirty="0"/>
              <a:t>meglassul a felfogás </a:t>
            </a:r>
            <a:r>
              <a:rPr lang="hu-HU" dirty="0"/>
              <a:t>(főleg az érdektelenség, illetve a koncentrációzavar következtében, és amiatt, hogy a figyelem mozgékonysága csökken, lassan terelődik.)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b="1" dirty="0" smtClean="0"/>
              <a:t>a </a:t>
            </a:r>
            <a:r>
              <a:rPr lang="hu-HU" b="1" dirty="0" err="1"/>
              <a:t>pszichomotoros</a:t>
            </a:r>
            <a:r>
              <a:rPr lang="hu-HU" b="1" dirty="0"/>
              <a:t> tempó meglassul </a:t>
            </a:r>
            <a:r>
              <a:rPr lang="hu-HU" dirty="0"/>
              <a:t>(</a:t>
            </a:r>
            <a:r>
              <a:rPr lang="hu-HU" dirty="0" err="1"/>
              <a:t>anergia</a:t>
            </a:r>
            <a:r>
              <a:rPr lang="hu-HU" dirty="0"/>
              <a:t>, fáradékonyság, alvászavar, iniciatívahiány miatt)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395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-334963"/>
            <a:ext cx="10515600" cy="1325563"/>
          </a:xfrm>
        </p:spPr>
        <p:txBody>
          <a:bodyPr>
            <a:normAutofit/>
          </a:bodyPr>
          <a:lstStyle/>
          <a:p>
            <a:r>
              <a:rPr lang="hu-HU" sz="3200" b="1" dirty="0"/>
              <a:t>A </a:t>
            </a:r>
            <a:r>
              <a:rPr lang="hu-HU" sz="3600" b="1" dirty="0"/>
              <a:t>depresszió </a:t>
            </a:r>
            <a:r>
              <a:rPr lang="hu-HU" sz="3200" b="1" dirty="0"/>
              <a:t>és </a:t>
            </a:r>
            <a:r>
              <a:rPr lang="hu-HU" sz="3200" b="1" dirty="0" err="1"/>
              <a:t>demencia</a:t>
            </a:r>
            <a:r>
              <a:rPr lang="hu-HU" sz="3200" b="1" dirty="0"/>
              <a:t> </a:t>
            </a:r>
            <a:r>
              <a:rPr lang="hu-HU" sz="3200" b="1" dirty="0" smtClean="0"/>
              <a:t>elkülönítése </a:t>
            </a:r>
            <a:r>
              <a:rPr lang="hu-HU" sz="3200" dirty="0" smtClean="0"/>
              <a:t>(Wells </a:t>
            </a:r>
            <a:r>
              <a:rPr lang="hu-HU" sz="3200" dirty="0"/>
              <a:t>nyomán, 1979):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89000" y="990600"/>
            <a:ext cx="5181600" cy="5626099"/>
          </a:xfrm>
        </p:spPr>
        <p:txBody>
          <a:bodyPr>
            <a:normAutofit/>
          </a:bodyPr>
          <a:lstStyle/>
          <a:p>
            <a:endParaRPr lang="hu-HU" dirty="0"/>
          </a:p>
          <a:p>
            <a:pPr marL="0" indent="0">
              <a:buNone/>
            </a:pPr>
            <a:r>
              <a:rPr lang="hu-HU" dirty="0"/>
              <a:t>A beteg </a:t>
            </a:r>
            <a:r>
              <a:rPr lang="hu-HU" b="1" dirty="0"/>
              <a:t>kórtörténete:</a:t>
            </a:r>
            <a:r>
              <a:rPr lang="hu-HU" dirty="0"/>
              <a:t> </a:t>
            </a:r>
          </a:p>
          <a:p>
            <a:pPr marL="0" indent="0">
              <a:buNone/>
            </a:pPr>
            <a:r>
              <a:rPr lang="hu-HU" dirty="0" err="1" smtClean="0"/>
              <a:t>Pszeudodemencia</a:t>
            </a:r>
            <a:r>
              <a:rPr lang="hu-HU" dirty="0" smtClean="0"/>
              <a:t> </a:t>
            </a:r>
            <a:r>
              <a:rPr lang="hu-HU" dirty="0"/>
              <a:t>esetében gyakoribbak a </a:t>
            </a:r>
            <a:r>
              <a:rPr lang="hu-HU" b="1" dirty="0"/>
              <a:t>korábbi depressziós epizódok.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i="1" dirty="0" smtClean="0"/>
              <a:t>Depresszió</a:t>
            </a:r>
            <a:r>
              <a:rPr lang="hu-HU" dirty="0" smtClean="0"/>
              <a:t> </a:t>
            </a:r>
            <a:r>
              <a:rPr lang="hu-HU" dirty="0"/>
              <a:t>esetében kiváltó tényezők, főleg </a:t>
            </a:r>
            <a:endParaRPr lang="hu-HU" dirty="0" smtClean="0"/>
          </a:p>
          <a:p>
            <a:pPr marL="0" indent="0">
              <a:buNone/>
            </a:pPr>
            <a:r>
              <a:rPr lang="hu-HU" i="1" dirty="0" smtClean="0"/>
              <a:t>veszteségélmények </a:t>
            </a:r>
            <a:r>
              <a:rPr lang="hu-HU" i="1" dirty="0"/>
              <a:t>gyakran </a:t>
            </a:r>
            <a:r>
              <a:rPr lang="hu-HU" dirty="0"/>
              <a:t>azonosíthatók, esetleg halmozottan is. </a:t>
            </a: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223000" y="990600"/>
            <a:ext cx="5181600" cy="5070475"/>
          </a:xfrm>
        </p:spPr>
        <p:txBody>
          <a:bodyPr>
            <a:normAutofit/>
          </a:bodyPr>
          <a:lstStyle/>
          <a:p>
            <a:endParaRPr lang="hu-HU" dirty="0"/>
          </a:p>
          <a:p>
            <a:pPr marL="0" indent="0">
              <a:buNone/>
            </a:pPr>
            <a:r>
              <a:rPr lang="hu-HU" dirty="0"/>
              <a:t>A </a:t>
            </a:r>
            <a:r>
              <a:rPr lang="hu-HU" b="1" dirty="0"/>
              <a:t>kórlefolyás </a:t>
            </a:r>
            <a:r>
              <a:rPr lang="hu-HU" dirty="0"/>
              <a:t>alapján: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A </a:t>
            </a:r>
            <a:r>
              <a:rPr lang="hu-HU" dirty="0"/>
              <a:t>gyors hirtelen és a néhány hét alatt bekövetkező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b="1" dirty="0" smtClean="0"/>
              <a:t>progresszió </a:t>
            </a:r>
            <a:r>
              <a:rPr lang="hu-HU" b="1" dirty="0"/>
              <a:t>inkább </a:t>
            </a:r>
            <a:r>
              <a:rPr lang="hu-HU" b="1" dirty="0" err="1"/>
              <a:t>pszeudodemenciára</a:t>
            </a:r>
            <a:r>
              <a:rPr lang="hu-HU" b="1" dirty="0"/>
              <a:t>, </a:t>
            </a:r>
            <a:endParaRPr lang="hu-HU" b="1" dirty="0" smtClean="0"/>
          </a:p>
          <a:p>
            <a:pPr marL="0" indent="0" algn="r">
              <a:lnSpc>
                <a:spcPct val="150000"/>
              </a:lnSpc>
              <a:buNone/>
            </a:pPr>
            <a:r>
              <a:rPr lang="hu-HU" dirty="0" smtClean="0"/>
              <a:t>a </a:t>
            </a:r>
            <a:r>
              <a:rPr lang="hu-HU" dirty="0"/>
              <a:t>lassú inkább </a:t>
            </a:r>
            <a:r>
              <a:rPr lang="hu-HU" dirty="0" err="1"/>
              <a:t>demenciára</a:t>
            </a:r>
            <a:r>
              <a:rPr lang="hu-HU" dirty="0"/>
              <a:t> utal. </a:t>
            </a:r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9193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sz="3100" b="1" dirty="0" smtClean="0"/>
              <a:t>A depresszió és </a:t>
            </a:r>
            <a:r>
              <a:rPr lang="hu-HU" sz="3100" b="1" dirty="0" err="1" smtClean="0"/>
              <a:t>demencia</a:t>
            </a:r>
            <a:r>
              <a:rPr lang="hu-HU" sz="3100" b="1" dirty="0" smtClean="0"/>
              <a:t> elkülönítése </a:t>
            </a:r>
            <a:r>
              <a:rPr lang="hu-HU" sz="3100" dirty="0" smtClean="0"/>
              <a:t>(Wells nyomán, 1979):</a:t>
            </a:r>
            <a:r>
              <a:rPr lang="hu-HU" sz="3100" dirty="0"/>
              <a:t/>
            </a:r>
            <a:br>
              <a:rPr lang="hu-HU" sz="3100" dirty="0"/>
            </a:br>
            <a:r>
              <a:rPr lang="hu-HU" sz="4900" b="1" u="sng" dirty="0"/>
              <a:t>A klinikai kép jellegzetességei </a:t>
            </a:r>
            <a:br>
              <a:rPr lang="hu-HU" sz="4900" b="1" u="sng" dirty="0"/>
            </a:br>
            <a:endParaRPr lang="hu-HU" sz="4900" b="1" u="sng" dirty="0"/>
          </a:p>
        </p:txBody>
      </p:sp>
      <p:sp>
        <p:nvSpPr>
          <p:cNvPr id="6" name="Szöveg hely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2800" dirty="0"/>
              <a:t>Depressziós </a:t>
            </a:r>
            <a:r>
              <a:rPr lang="hu-HU" sz="2800" dirty="0" err="1"/>
              <a:t>pszeudodemencia</a:t>
            </a:r>
            <a:r>
              <a:rPr lang="hu-HU" sz="2800" dirty="0"/>
              <a:t> </a:t>
            </a:r>
            <a:r>
              <a:rPr lang="hu-HU" sz="2800" b="0" dirty="0"/>
              <a:t>	</a:t>
            </a:r>
          </a:p>
          <a:p>
            <a:endParaRPr lang="hu-HU" dirty="0"/>
          </a:p>
        </p:txBody>
      </p:sp>
      <p:sp>
        <p:nvSpPr>
          <p:cNvPr id="7" name="Tartalom helye 6"/>
          <p:cNvSpPr>
            <a:spLocks noGrp="1"/>
          </p:cNvSpPr>
          <p:nvPr>
            <p:ph sz="half" idx="2"/>
          </p:nvPr>
        </p:nvSpPr>
        <p:spPr>
          <a:xfrm>
            <a:off x="839788" y="2133600"/>
            <a:ext cx="5157787" cy="4495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beteg tartósan, sokat és részletesen </a:t>
            </a:r>
            <a:r>
              <a:rPr lang="hu-HU" b="1" dirty="0"/>
              <a:t>panaszkodik</a:t>
            </a:r>
            <a:r>
              <a:rPr lang="hu-HU" dirty="0"/>
              <a:t> teljesítményhanyatlásra, panaszait </a:t>
            </a:r>
            <a:r>
              <a:rPr lang="hu-HU" dirty="0" smtClean="0"/>
              <a:t>eltúlozza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rövid- </a:t>
            </a:r>
            <a:r>
              <a:rPr lang="hu-HU" dirty="0"/>
              <a:t>és a </a:t>
            </a:r>
            <a:r>
              <a:rPr lang="hu-HU" dirty="0" err="1"/>
              <a:t>hosszútávú</a:t>
            </a:r>
            <a:r>
              <a:rPr lang="hu-HU" dirty="0"/>
              <a:t> memória zavara közel </a:t>
            </a:r>
            <a:r>
              <a:rPr lang="hu-HU" b="1" dirty="0"/>
              <a:t>azonos </a:t>
            </a:r>
            <a:endParaRPr lang="hu-HU" b="1" dirty="0" smtClean="0"/>
          </a:p>
          <a:p>
            <a:pPr marL="0" indent="0">
              <a:buNone/>
            </a:pPr>
            <a:endParaRPr lang="hu-HU" b="1" dirty="0" smtClean="0"/>
          </a:p>
          <a:p>
            <a:endParaRPr lang="hu-HU" dirty="0" smtClean="0"/>
          </a:p>
          <a:p>
            <a:pPr marL="0" indent="0">
              <a:buNone/>
            </a:pPr>
            <a:r>
              <a:rPr lang="hu-HU" b="1" dirty="0" smtClean="0"/>
              <a:t>emlékezet </a:t>
            </a:r>
            <a:r>
              <a:rPr lang="hu-HU" dirty="0"/>
              <a:t>hiányosságai </a:t>
            </a:r>
            <a:r>
              <a:rPr lang="hu-HU" b="1" dirty="0"/>
              <a:t>speciális </a:t>
            </a:r>
            <a:r>
              <a:rPr lang="hu-HU" dirty="0"/>
              <a:t>időszakra és eseményekre </a:t>
            </a:r>
          </a:p>
          <a:p>
            <a:pPr marL="0" indent="0">
              <a:buNone/>
            </a:pPr>
            <a:endParaRPr lang="hu-HU" b="1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8" name="Szöveg helye 7"/>
          <p:cNvSpPr>
            <a:spLocks noGrp="1"/>
          </p:cNvSpPr>
          <p:nvPr>
            <p:ph type="body" sz="quarter" idx="3"/>
          </p:nvPr>
        </p:nvSpPr>
        <p:spPr>
          <a:xfrm>
            <a:off x="6172200" y="1346201"/>
            <a:ext cx="5183188" cy="787400"/>
          </a:xfrm>
        </p:spPr>
        <p:txBody>
          <a:bodyPr>
            <a:normAutofit/>
          </a:bodyPr>
          <a:lstStyle/>
          <a:p>
            <a:pPr algn="ctr"/>
            <a:r>
              <a:rPr lang="hu-HU" sz="2800" dirty="0" err="1" smtClean="0"/>
              <a:t>Demencia</a:t>
            </a:r>
            <a:endParaRPr lang="hu-HU" sz="2800" dirty="0"/>
          </a:p>
        </p:txBody>
      </p:sp>
      <p:sp>
        <p:nvSpPr>
          <p:cNvPr id="9" name="Tartalom helye 8"/>
          <p:cNvSpPr>
            <a:spLocks noGrp="1"/>
          </p:cNvSpPr>
          <p:nvPr>
            <p:ph sz="quarter" idx="4"/>
          </p:nvPr>
        </p:nvSpPr>
        <p:spPr>
          <a:xfrm>
            <a:off x="6172200" y="2235200"/>
            <a:ext cx="5183188" cy="4394200"/>
          </a:xfrm>
        </p:spPr>
        <p:txBody>
          <a:bodyPr/>
          <a:lstStyle/>
          <a:p>
            <a:pPr marL="0" indent="0">
              <a:buNone/>
            </a:pPr>
            <a:r>
              <a:rPr lang="hu-HU" b="1" dirty="0" smtClean="0"/>
              <a:t>rövidebb </a:t>
            </a:r>
            <a:r>
              <a:rPr lang="hu-HU" b="1" dirty="0"/>
              <a:t>ideig </a:t>
            </a:r>
            <a:r>
              <a:rPr lang="hu-HU" dirty="0"/>
              <a:t>és enyhébb mértékben állnak fenn szubjektív panaszok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kifejezettebb </a:t>
            </a:r>
            <a:r>
              <a:rPr lang="hu-HU" dirty="0"/>
              <a:t>a </a:t>
            </a:r>
            <a:r>
              <a:rPr lang="hu-HU" b="1" dirty="0"/>
              <a:t>rövidtávú memória </a:t>
            </a:r>
            <a:r>
              <a:rPr lang="hu-HU" dirty="0"/>
              <a:t>zavara.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798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dirty="0"/>
              <a:t> </a:t>
            </a:r>
            <a:r>
              <a:rPr lang="hu-HU" b="1" dirty="0"/>
              <a:t>Közös alapvető jellemzőjük: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pPr marL="0" indent="0">
              <a:buNone/>
            </a:pPr>
            <a:r>
              <a:rPr lang="hu-HU" b="1" dirty="0" smtClean="0"/>
              <a:t>kognitív </a:t>
            </a:r>
            <a:r>
              <a:rPr lang="hu-HU" b="1" dirty="0"/>
              <a:t>funkciók károsodása dominál </a:t>
            </a:r>
            <a:r>
              <a:rPr lang="hu-HU" dirty="0"/>
              <a:t>(emlékezés, tanulás, intellektuális funkciók, tudat, figyelem), vagy a másik csoport esetében a legnyilvánvalóbb a </a:t>
            </a:r>
            <a:r>
              <a:rPr lang="hu-HU" b="1" dirty="0"/>
              <a:t>percepció </a:t>
            </a:r>
            <a:r>
              <a:rPr lang="hu-HU" dirty="0"/>
              <a:t>(hallucinációk), </a:t>
            </a:r>
            <a:r>
              <a:rPr lang="hu-HU" b="1" dirty="0"/>
              <a:t>gondolkodás </a:t>
            </a:r>
            <a:r>
              <a:rPr lang="hu-HU" dirty="0"/>
              <a:t>(</a:t>
            </a:r>
            <a:r>
              <a:rPr lang="hu-HU" dirty="0" err="1"/>
              <a:t>téveseszmék</a:t>
            </a:r>
            <a:r>
              <a:rPr lang="hu-HU" dirty="0"/>
              <a:t>), a </a:t>
            </a:r>
            <a:r>
              <a:rPr lang="hu-HU" b="1" dirty="0"/>
              <a:t>hangulat</a:t>
            </a:r>
            <a:r>
              <a:rPr lang="hu-HU" dirty="0"/>
              <a:t>, az </a:t>
            </a:r>
            <a:r>
              <a:rPr lang="hu-HU" b="1" dirty="0"/>
              <a:t>egész személyiség zavara</a:t>
            </a:r>
            <a:r>
              <a:rPr lang="hu-HU" dirty="0"/>
              <a:t>, de a </a:t>
            </a:r>
            <a:r>
              <a:rPr lang="hu-HU" b="1" dirty="0"/>
              <a:t>kognitív funkciók tudat működése megtartott</a:t>
            </a:r>
            <a:r>
              <a:rPr lang="hu-H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0345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879477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100" b="1" dirty="0" smtClean="0"/>
              <a:t>A depresszió és </a:t>
            </a:r>
            <a:r>
              <a:rPr lang="hu-HU" sz="3100" b="1" dirty="0" err="1" smtClean="0"/>
              <a:t>demencia</a:t>
            </a:r>
            <a:r>
              <a:rPr lang="hu-HU" sz="3100" b="1" dirty="0" smtClean="0"/>
              <a:t> elkülönítése </a:t>
            </a:r>
            <a:r>
              <a:rPr lang="hu-HU" sz="3100" dirty="0" smtClean="0"/>
              <a:t>(Wells nyomán, 1979):</a:t>
            </a:r>
            <a:r>
              <a:rPr lang="hu-HU" sz="3100" dirty="0"/>
              <a:t/>
            </a:r>
            <a:br>
              <a:rPr lang="hu-HU" sz="3100" dirty="0"/>
            </a:br>
            <a:r>
              <a:rPr lang="hu-HU" sz="4000" b="1" u="sng" dirty="0"/>
              <a:t>A klinikai kép jellegzetességei </a:t>
            </a:r>
            <a:br>
              <a:rPr lang="hu-HU" sz="4000" b="1" u="sng" dirty="0"/>
            </a:br>
            <a:endParaRPr lang="hu-HU" sz="4000" b="1" u="sng" dirty="0"/>
          </a:p>
        </p:txBody>
      </p:sp>
      <p:sp>
        <p:nvSpPr>
          <p:cNvPr id="6" name="Szöveg helye 5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hu-HU" sz="2800" dirty="0" smtClean="0"/>
          </a:p>
          <a:p>
            <a:r>
              <a:rPr lang="hu-HU" sz="3000" dirty="0" smtClean="0"/>
              <a:t>Depressziós </a:t>
            </a:r>
            <a:r>
              <a:rPr lang="hu-HU" sz="3000" dirty="0" err="1"/>
              <a:t>pszeudodemencia</a:t>
            </a:r>
            <a:r>
              <a:rPr lang="hu-HU" sz="3000" dirty="0"/>
              <a:t> </a:t>
            </a:r>
            <a:r>
              <a:rPr lang="hu-HU" sz="3000" b="0" dirty="0"/>
              <a:t>	</a:t>
            </a:r>
          </a:p>
          <a:p>
            <a:endParaRPr lang="hu-HU" dirty="0"/>
          </a:p>
        </p:txBody>
      </p:sp>
      <p:sp>
        <p:nvSpPr>
          <p:cNvPr id="7" name="Tartalom helye 6"/>
          <p:cNvSpPr>
            <a:spLocks noGrp="1"/>
          </p:cNvSpPr>
          <p:nvPr>
            <p:ph sz="half" idx="2"/>
          </p:nvPr>
        </p:nvSpPr>
        <p:spPr>
          <a:xfrm>
            <a:off x="839789" y="2133600"/>
            <a:ext cx="4811712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b="1" dirty="0" smtClean="0"/>
          </a:p>
          <a:p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es-ES" sz="3200" dirty="0"/>
              <a:t>gyakran </a:t>
            </a:r>
            <a:r>
              <a:rPr lang="es-ES" sz="3200" b="1" dirty="0"/>
              <a:t>reagálnak</a:t>
            </a:r>
            <a:r>
              <a:rPr lang="es-ES" sz="3200" dirty="0"/>
              <a:t> a </a:t>
            </a:r>
            <a:r>
              <a:rPr lang="es-ES" sz="3200" b="1" dirty="0"/>
              <a:t>stresszre </a:t>
            </a:r>
            <a:r>
              <a:rPr lang="es-ES" sz="3200" dirty="0"/>
              <a:t>szomatizációval, hipochondriával </a:t>
            </a:r>
          </a:p>
          <a:p>
            <a:pPr marL="0" indent="0">
              <a:buNone/>
            </a:pPr>
            <a:endParaRPr lang="hu-HU" b="1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8" name="Szöveg helye 7"/>
          <p:cNvSpPr>
            <a:spLocks noGrp="1"/>
          </p:cNvSpPr>
          <p:nvPr>
            <p:ph type="body" sz="quarter" idx="3"/>
          </p:nvPr>
        </p:nvSpPr>
        <p:spPr>
          <a:xfrm>
            <a:off x="6172200" y="1346201"/>
            <a:ext cx="5183188" cy="787400"/>
          </a:xfrm>
        </p:spPr>
        <p:txBody>
          <a:bodyPr>
            <a:normAutofit/>
          </a:bodyPr>
          <a:lstStyle/>
          <a:p>
            <a:pPr algn="ctr"/>
            <a:r>
              <a:rPr lang="hu-HU" sz="2800" dirty="0" err="1" smtClean="0"/>
              <a:t>Demencia</a:t>
            </a:r>
            <a:endParaRPr lang="hu-HU" sz="2800" dirty="0"/>
          </a:p>
        </p:txBody>
      </p:sp>
      <p:sp>
        <p:nvSpPr>
          <p:cNvPr id="9" name="Tartalom helye 8"/>
          <p:cNvSpPr>
            <a:spLocks noGrp="1"/>
          </p:cNvSpPr>
          <p:nvPr>
            <p:ph sz="quarter" idx="4"/>
          </p:nvPr>
        </p:nvSpPr>
        <p:spPr>
          <a:xfrm>
            <a:off x="6172200" y="2235200"/>
            <a:ext cx="5183188" cy="4394200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sz="3200" b="1" dirty="0" smtClean="0"/>
              <a:t>kevésbé </a:t>
            </a:r>
            <a:r>
              <a:rPr lang="hu-HU" sz="3200" b="1" dirty="0"/>
              <a:t>élik meg </a:t>
            </a:r>
            <a:r>
              <a:rPr lang="hu-HU" sz="3200" dirty="0"/>
              <a:t>a depresszió vegetatív tüneteit </a:t>
            </a:r>
          </a:p>
          <a:p>
            <a:pPr marL="0" indent="0">
              <a:buNone/>
            </a:pPr>
            <a:endParaRPr lang="hu-HU" sz="3200" dirty="0"/>
          </a:p>
        </p:txBody>
      </p:sp>
    </p:spTree>
    <p:extLst>
      <p:ext uri="{BB962C8B-B14F-4D97-AF65-F5344CB8AC3E}">
        <p14:creationId xmlns:p14="http://schemas.microsoft.com/office/powerpoint/2010/main" val="53557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879477"/>
          </a:xfrm>
        </p:spPr>
        <p:txBody>
          <a:bodyPr>
            <a:normAutofit fontScale="90000"/>
          </a:bodyPr>
          <a:lstStyle/>
          <a:p>
            <a:pPr algn="ctr"/>
            <a:r>
              <a:rPr lang="hu-HU" sz="3100" b="1" dirty="0" smtClean="0"/>
              <a:t/>
            </a:r>
            <a:br>
              <a:rPr lang="hu-HU" sz="3100" b="1" dirty="0" smtClean="0"/>
            </a:br>
            <a:r>
              <a:rPr lang="hu-HU" sz="3100" b="1" dirty="0" smtClean="0"/>
              <a:t>A depresszió és </a:t>
            </a:r>
            <a:r>
              <a:rPr lang="hu-HU" sz="3100" b="1" dirty="0" err="1" smtClean="0"/>
              <a:t>demencia</a:t>
            </a:r>
            <a:r>
              <a:rPr lang="hu-HU" sz="3100" b="1" dirty="0" smtClean="0"/>
              <a:t> elkülönítése </a:t>
            </a:r>
            <a:r>
              <a:rPr lang="hu-HU" sz="3100" dirty="0" smtClean="0"/>
              <a:t>(Wells nyomán, 1979):</a:t>
            </a:r>
            <a:r>
              <a:rPr lang="hu-HU" sz="3100" dirty="0"/>
              <a:t/>
            </a:r>
            <a:br>
              <a:rPr lang="hu-HU" sz="3100" dirty="0"/>
            </a:br>
            <a:r>
              <a:rPr lang="hu-HU" sz="3600" dirty="0"/>
              <a:t/>
            </a:r>
            <a:br>
              <a:rPr lang="hu-HU" sz="3600" dirty="0"/>
            </a:br>
            <a:r>
              <a:rPr lang="hu-HU" sz="4000" dirty="0"/>
              <a:t>Vizsgálati helyzethez való viszonyulás </a:t>
            </a:r>
            <a:br>
              <a:rPr lang="hu-HU" sz="4000" dirty="0"/>
            </a:br>
            <a:endParaRPr lang="hu-HU" sz="4000" b="1" u="sng" dirty="0"/>
          </a:p>
        </p:txBody>
      </p:sp>
      <p:sp>
        <p:nvSpPr>
          <p:cNvPr id="6" name="Szöveg helye 5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hu-HU" sz="2800" dirty="0" smtClean="0"/>
          </a:p>
          <a:p>
            <a:r>
              <a:rPr lang="hu-HU" sz="3000" dirty="0" smtClean="0"/>
              <a:t>Depressziós </a:t>
            </a:r>
            <a:r>
              <a:rPr lang="hu-HU" sz="3000" dirty="0" err="1"/>
              <a:t>pszeudodemencia</a:t>
            </a:r>
            <a:r>
              <a:rPr lang="hu-HU" sz="3000" dirty="0"/>
              <a:t> </a:t>
            </a:r>
            <a:r>
              <a:rPr lang="hu-HU" sz="3000" b="0" dirty="0"/>
              <a:t>	</a:t>
            </a:r>
          </a:p>
          <a:p>
            <a:endParaRPr lang="hu-HU" dirty="0"/>
          </a:p>
        </p:txBody>
      </p:sp>
      <p:sp>
        <p:nvSpPr>
          <p:cNvPr id="7" name="Tartalom helye 6"/>
          <p:cNvSpPr>
            <a:spLocks noGrp="1"/>
          </p:cNvSpPr>
          <p:nvPr>
            <p:ph sz="half" idx="2"/>
          </p:nvPr>
        </p:nvSpPr>
        <p:spPr>
          <a:xfrm>
            <a:off x="520700" y="2133600"/>
            <a:ext cx="5476875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b="1" dirty="0" smtClean="0"/>
          </a:p>
          <a:p>
            <a:pPr marL="0" indent="0">
              <a:buNone/>
            </a:pPr>
            <a:r>
              <a:rPr lang="hu-HU" sz="3200" b="1" dirty="0" smtClean="0"/>
              <a:t>kevés </a:t>
            </a:r>
            <a:r>
              <a:rPr lang="hu-HU" sz="3200" b="1" dirty="0"/>
              <a:t>erőfeszítést </a:t>
            </a:r>
            <a:r>
              <a:rPr lang="hu-HU" sz="3200" dirty="0"/>
              <a:t>tesz még egyszerűbb problémák </a:t>
            </a:r>
            <a:r>
              <a:rPr lang="hu-HU" sz="3200" dirty="0" smtClean="0"/>
              <a:t>megoldásánál is </a:t>
            </a:r>
          </a:p>
          <a:p>
            <a:pPr marL="0" indent="0">
              <a:buNone/>
            </a:pPr>
            <a:endParaRPr lang="hu-HU" sz="3200" dirty="0" smtClean="0"/>
          </a:p>
          <a:p>
            <a:pPr marL="0" indent="0">
              <a:buNone/>
            </a:pPr>
            <a:r>
              <a:rPr lang="hu-HU" sz="3200" i="1" dirty="0" smtClean="0"/>
              <a:t>"</a:t>
            </a:r>
            <a:r>
              <a:rPr lang="hu-HU" sz="3200" i="1" dirty="0"/>
              <a:t>nem tudom", </a:t>
            </a:r>
          </a:p>
          <a:p>
            <a:pPr marL="0" indent="0">
              <a:buNone/>
            </a:pPr>
            <a:endParaRPr lang="hu-HU" sz="3200" dirty="0"/>
          </a:p>
          <a:p>
            <a:pPr marL="0" indent="0">
              <a:buNone/>
            </a:pPr>
            <a:endParaRPr lang="hu-HU" sz="3200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8" name="Szöveg helye 7"/>
          <p:cNvSpPr>
            <a:spLocks noGrp="1"/>
          </p:cNvSpPr>
          <p:nvPr>
            <p:ph type="body" sz="quarter" idx="3"/>
          </p:nvPr>
        </p:nvSpPr>
        <p:spPr>
          <a:xfrm>
            <a:off x="6172200" y="1346201"/>
            <a:ext cx="5183188" cy="787400"/>
          </a:xfrm>
        </p:spPr>
        <p:txBody>
          <a:bodyPr>
            <a:normAutofit/>
          </a:bodyPr>
          <a:lstStyle/>
          <a:p>
            <a:pPr algn="ctr"/>
            <a:r>
              <a:rPr lang="hu-HU" sz="2800" dirty="0" err="1" smtClean="0"/>
              <a:t>Demencia</a:t>
            </a:r>
            <a:endParaRPr lang="hu-HU" sz="2800" dirty="0"/>
          </a:p>
        </p:txBody>
      </p:sp>
      <p:sp>
        <p:nvSpPr>
          <p:cNvPr id="9" name="Tartalom helye 8"/>
          <p:cNvSpPr>
            <a:spLocks noGrp="1"/>
          </p:cNvSpPr>
          <p:nvPr>
            <p:ph sz="quarter" idx="4"/>
          </p:nvPr>
        </p:nvSpPr>
        <p:spPr>
          <a:xfrm>
            <a:off x="6553200" y="2235200"/>
            <a:ext cx="4802188" cy="4394200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3200" b="1" dirty="0" smtClean="0"/>
              <a:t>kitartóan </a:t>
            </a:r>
            <a:r>
              <a:rPr lang="hu-HU" sz="3200" b="1" dirty="0"/>
              <a:t>próbálkozik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sz="3200" dirty="0"/>
              <a:t>kritikátlanul is és </a:t>
            </a:r>
            <a:r>
              <a:rPr lang="hu-HU" sz="3200" dirty="0" smtClean="0"/>
              <a:t>hibákkal, </a:t>
            </a:r>
            <a:r>
              <a:rPr lang="hu-HU" sz="3200" dirty="0"/>
              <a:t>de </a:t>
            </a:r>
            <a:r>
              <a:rPr lang="hu-HU" sz="3200" b="1" dirty="0"/>
              <a:t>válaszol. </a:t>
            </a:r>
          </a:p>
          <a:p>
            <a:pPr marL="0" indent="0">
              <a:buNone/>
            </a:pPr>
            <a:endParaRPr lang="hu-HU" sz="3200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6493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>
          <a:xfrm>
            <a:off x="838200" y="-888999"/>
            <a:ext cx="10515600" cy="2400299"/>
          </a:xfrm>
        </p:spPr>
        <p:txBody>
          <a:bodyPr>
            <a:normAutofit/>
          </a:bodyPr>
          <a:lstStyle/>
          <a:p>
            <a:r>
              <a:rPr lang="hu-HU" sz="3600" b="1" dirty="0"/>
              <a:t>Alzheimer </a:t>
            </a:r>
            <a:r>
              <a:rPr lang="hu-HU" sz="3600" b="1" dirty="0" err="1"/>
              <a:t>demencia</a:t>
            </a:r>
            <a:r>
              <a:rPr lang="hu-HU" sz="3600" b="1" dirty="0"/>
              <a:t> </a:t>
            </a:r>
            <a:endParaRPr lang="hu-HU" sz="3600" dirty="0"/>
          </a:p>
        </p:txBody>
      </p:sp>
      <p:sp>
        <p:nvSpPr>
          <p:cNvPr id="6" name="Tartalom helye 5"/>
          <p:cNvSpPr>
            <a:spLocks noGrp="1"/>
          </p:cNvSpPr>
          <p:nvPr>
            <p:ph idx="1"/>
          </p:nvPr>
        </p:nvSpPr>
        <p:spPr>
          <a:xfrm>
            <a:off x="838200" y="809624"/>
            <a:ext cx="10515600" cy="59340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/>
              <a:t>40-60 éves kor között szokott kezdődni, de ifjúkori ill. szenilis formája is ismert. Nőknél gyakoribb az előfordulása. </a:t>
            </a:r>
            <a:endParaRPr lang="hu-HU" dirty="0" smtClean="0"/>
          </a:p>
          <a:p>
            <a:pPr marL="0" indent="0">
              <a:buNone/>
            </a:pPr>
            <a:r>
              <a:rPr lang="hu-HU" b="1" dirty="0" smtClean="0"/>
              <a:t>Kezdetben</a:t>
            </a:r>
            <a:r>
              <a:rPr lang="hu-HU" dirty="0"/>
              <a:t>: Memóriazavar jelentkezik, a betegségbelátás hamar elvész. </a:t>
            </a:r>
            <a:r>
              <a:rPr lang="hu-HU" dirty="0" err="1"/>
              <a:t>Pszichomotoros</a:t>
            </a:r>
            <a:r>
              <a:rPr lang="hu-HU" dirty="0"/>
              <a:t> nyugtalanság, zavartság lehetséges, depresszió, pszichotikus tünetek előfordulnak, de ritkán, A spontaneitás csökkent. </a:t>
            </a:r>
          </a:p>
          <a:p>
            <a:pPr marL="0" indent="0">
              <a:buNone/>
            </a:pPr>
            <a:r>
              <a:rPr lang="hu-HU" b="1" dirty="0" smtClean="0"/>
              <a:t>Második </a:t>
            </a:r>
            <a:r>
              <a:rPr lang="hu-HU" b="1" dirty="0"/>
              <a:t>szakasz</a:t>
            </a:r>
            <a:r>
              <a:rPr lang="hu-HU" dirty="0"/>
              <a:t>: Intellektuális leépülés rohamossá válik, neurológiai góctünetek jelentkeznek, főleg </a:t>
            </a:r>
            <a:r>
              <a:rPr lang="hu-HU" u="sng" dirty="0"/>
              <a:t>a </a:t>
            </a:r>
            <a:r>
              <a:rPr lang="hu-HU" u="sng" dirty="0" err="1"/>
              <a:t>parietális</a:t>
            </a:r>
            <a:r>
              <a:rPr lang="hu-HU" u="sng" dirty="0"/>
              <a:t> lebeny károsodását </a:t>
            </a:r>
            <a:r>
              <a:rPr lang="hu-HU" dirty="0"/>
              <a:t>jelző tünetek gyakoriak: </a:t>
            </a:r>
            <a:r>
              <a:rPr lang="hu-HU" u="sng" dirty="0" err="1"/>
              <a:t>diszfázia</a:t>
            </a:r>
            <a:r>
              <a:rPr lang="hu-HU" u="sng" dirty="0"/>
              <a:t>, </a:t>
            </a:r>
            <a:r>
              <a:rPr lang="hu-HU" u="sng" dirty="0" err="1"/>
              <a:t>apraxia</a:t>
            </a:r>
            <a:r>
              <a:rPr lang="hu-HU" dirty="0"/>
              <a:t>, számolási nehézség, jobb-bal oldal tévesztése, </a:t>
            </a:r>
            <a:r>
              <a:rPr lang="hu-HU" dirty="0" err="1"/>
              <a:t>ujjagnózia</a:t>
            </a:r>
            <a:r>
              <a:rPr lang="hu-HU" dirty="0"/>
              <a:t>, stb. </a:t>
            </a:r>
            <a:r>
              <a:rPr lang="hu-HU" dirty="0" err="1"/>
              <a:t>Florid</a:t>
            </a:r>
            <a:r>
              <a:rPr lang="hu-HU" dirty="0"/>
              <a:t> </a:t>
            </a:r>
            <a:r>
              <a:rPr lang="hu-HU" dirty="0" err="1"/>
              <a:t>doxazmák</a:t>
            </a:r>
            <a:r>
              <a:rPr lang="hu-HU" dirty="0"/>
              <a:t>, gyerekes </a:t>
            </a:r>
            <a:r>
              <a:rPr lang="hu-HU" dirty="0" err="1"/>
              <a:t>konfabuláció</a:t>
            </a:r>
            <a:r>
              <a:rPr lang="hu-HU" dirty="0"/>
              <a:t>, </a:t>
            </a:r>
            <a:r>
              <a:rPr lang="hu-HU" dirty="0" err="1"/>
              <a:t>parkinzonoid</a:t>
            </a:r>
            <a:r>
              <a:rPr lang="hu-HU" dirty="0"/>
              <a:t> tünetek.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b="1" dirty="0" smtClean="0"/>
              <a:t>Harmadik</a:t>
            </a:r>
            <a:r>
              <a:rPr lang="hu-HU" b="1" dirty="0"/>
              <a:t>, terminális szakasz</a:t>
            </a:r>
            <a:r>
              <a:rPr lang="hu-HU" dirty="0"/>
              <a:t>: A beteg vegetatív lény szintjére épül le, ágyhoz kötött, vizeletét, székletét tartani képtelen. Súlyos neurológiai kiesés tünetei vannak, epilepsziás rohamok.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A betegséglefolyás gyors, a halál 2-5 éven belül bekövetkezik. </a:t>
            </a:r>
          </a:p>
        </p:txBody>
      </p:sp>
    </p:spTree>
    <p:extLst>
      <p:ext uri="{BB962C8B-B14F-4D97-AF65-F5344CB8AC3E}">
        <p14:creationId xmlns:p14="http://schemas.microsoft.com/office/powerpoint/2010/main" val="13994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Alzheimer </a:t>
            </a:r>
            <a:r>
              <a:rPr lang="hu-HU" b="1" dirty="0" err="1"/>
              <a:t>demencia</a:t>
            </a:r>
            <a:r>
              <a:rPr lang="hu-HU" b="1" dirty="0"/>
              <a:t> 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hu-HU" i="1" dirty="0"/>
              <a:t>Diagnosztikai kritériumok (BNO-10): </a:t>
            </a:r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/>
              <a:t>Alzheimer kór a KIR </a:t>
            </a:r>
            <a:r>
              <a:rPr lang="hu-HU" dirty="0" err="1"/>
              <a:t>primér</a:t>
            </a:r>
            <a:r>
              <a:rPr lang="hu-HU" dirty="0"/>
              <a:t> </a:t>
            </a:r>
            <a:r>
              <a:rPr lang="hu-HU" dirty="0" err="1"/>
              <a:t>degeneratív</a:t>
            </a:r>
            <a:r>
              <a:rPr lang="hu-HU" dirty="0"/>
              <a:t> megbetegedése, ismeretlen </a:t>
            </a:r>
            <a:r>
              <a:rPr lang="hu-HU" dirty="0" err="1"/>
              <a:t>etiológiájú</a:t>
            </a:r>
            <a:r>
              <a:rPr lang="hu-HU" dirty="0"/>
              <a:t>, jellegzetes </a:t>
            </a:r>
            <a:r>
              <a:rPr lang="hu-HU" dirty="0" err="1"/>
              <a:t>neuropatológiai</a:t>
            </a:r>
            <a:r>
              <a:rPr lang="hu-HU" dirty="0"/>
              <a:t> és </a:t>
            </a:r>
            <a:r>
              <a:rPr lang="hu-HU" dirty="0" err="1"/>
              <a:t>neurokémiai</a:t>
            </a:r>
            <a:r>
              <a:rPr lang="hu-HU" dirty="0"/>
              <a:t> elváltozásokkal.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dirty="0"/>
              <a:t>A betegség lappangva kezdődik, lassan, de folyamatosan/fokozatosan fejlődik ki (ez lesz a kognitív hanyatlás).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dirty="0"/>
              <a:t>Az Alzheimer típusú </a:t>
            </a:r>
            <a:r>
              <a:rPr lang="hu-HU" dirty="0" err="1"/>
              <a:t>demencia</a:t>
            </a:r>
            <a:r>
              <a:rPr lang="hu-HU" dirty="0"/>
              <a:t> </a:t>
            </a:r>
            <a:r>
              <a:rPr lang="hu-HU" b="1" dirty="0" smtClean="0"/>
              <a:t>irreverzibilis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5411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Alzheimer </a:t>
            </a:r>
            <a:r>
              <a:rPr lang="hu-HU" b="1" dirty="0" err="1"/>
              <a:t>demencia</a:t>
            </a:r>
            <a:r>
              <a:rPr lang="hu-HU" b="1" dirty="0"/>
              <a:t> 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5410200"/>
          </a:xfrm>
        </p:spPr>
        <p:txBody>
          <a:bodyPr>
            <a:normAutofit/>
          </a:bodyPr>
          <a:lstStyle/>
          <a:p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/>
              <a:t>AD </a:t>
            </a:r>
            <a:r>
              <a:rPr lang="hu-HU" i="1" dirty="0"/>
              <a:t>korai kezdettel</a:t>
            </a:r>
            <a:r>
              <a:rPr lang="hu-HU" dirty="0"/>
              <a:t>: </a:t>
            </a:r>
            <a:r>
              <a:rPr lang="hu-HU" b="1" dirty="0"/>
              <a:t>65 éves kor előtt</a:t>
            </a:r>
            <a:r>
              <a:rPr lang="hu-HU" dirty="0"/>
              <a:t>, gyors lefolyás, magasabb </a:t>
            </a:r>
            <a:r>
              <a:rPr lang="hu-HU" dirty="0" err="1"/>
              <a:t>kortikális</a:t>
            </a:r>
            <a:r>
              <a:rPr lang="hu-HU" dirty="0"/>
              <a:t> funkciók többszörös zavara, </a:t>
            </a:r>
            <a:r>
              <a:rPr lang="hu-HU" dirty="0" err="1"/>
              <a:t>aphasia</a:t>
            </a:r>
            <a:r>
              <a:rPr lang="hu-HU" dirty="0"/>
              <a:t>, </a:t>
            </a:r>
            <a:r>
              <a:rPr lang="hu-HU" dirty="0" err="1"/>
              <a:t>apraxia</a:t>
            </a:r>
            <a:r>
              <a:rPr lang="hu-HU" dirty="0"/>
              <a:t>, </a:t>
            </a:r>
            <a:r>
              <a:rPr lang="hu-HU" dirty="0" err="1"/>
              <a:t>alexia</a:t>
            </a:r>
            <a:r>
              <a:rPr lang="hu-HU" dirty="0"/>
              <a:t>, </a:t>
            </a:r>
            <a:r>
              <a:rPr lang="hu-HU" dirty="0" err="1"/>
              <a:t>agraphia</a:t>
            </a:r>
            <a:r>
              <a:rPr lang="hu-HU" dirty="0"/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dirty="0"/>
              <a:t>- AD </a:t>
            </a:r>
            <a:r>
              <a:rPr lang="hu-HU" i="1" dirty="0"/>
              <a:t>késői kezdettel</a:t>
            </a:r>
            <a:r>
              <a:rPr lang="hu-HU" dirty="0"/>
              <a:t>: </a:t>
            </a:r>
            <a:r>
              <a:rPr lang="hu-HU" b="1" dirty="0"/>
              <a:t>65 éves kor után</a:t>
            </a:r>
            <a:r>
              <a:rPr lang="hu-HU" dirty="0"/>
              <a:t>, lassú progressziójú, legjellegzetesebb tünete az emlékezészavar.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dirty="0"/>
              <a:t>- AD </a:t>
            </a:r>
            <a:r>
              <a:rPr lang="hu-HU" i="1" dirty="0" err="1"/>
              <a:t>atipusos</a:t>
            </a:r>
            <a:r>
              <a:rPr lang="hu-HU" i="1" dirty="0"/>
              <a:t> vagy kevert</a:t>
            </a:r>
            <a:r>
              <a:rPr lang="hu-HU" dirty="0"/>
              <a:t>: A kevert AD és VD is itt kell kódolni. Ez a </a:t>
            </a:r>
            <a:r>
              <a:rPr lang="hu-HU" dirty="0" err="1"/>
              <a:t>demenciák</a:t>
            </a:r>
            <a:r>
              <a:rPr lang="hu-HU" dirty="0"/>
              <a:t> 10%-ában fordul elő. A funkcionális jellegű képalkotó eljárások aktuális differenciáló értéke ebben a csoportban kiemelkedő.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2139729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838200" y="152401"/>
            <a:ext cx="10515600" cy="673100"/>
          </a:xfrm>
        </p:spPr>
        <p:txBody>
          <a:bodyPr>
            <a:normAutofit/>
          </a:bodyPr>
          <a:lstStyle/>
          <a:p>
            <a:r>
              <a:rPr lang="hu-HU" sz="3600" b="1" dirty="0" err="1"/>
              <a:t>Vaszkuláris</a:t>
            </a:r>
            <a:r>
              <a:rPr lang="hu-HU" sz="3600" b="1" dirty="0"/>
              <a:t> </a:t>
            </a:r>
            <a:r>
              <a:rPr lang="hu-HU" sz="3600" b="1" dirty="0" err="1"/>
              <a:t>demenciák</a:t>
            </a:r>
            <a:r>
              <a:rPr lang="hu-HU" sz="3600" b="1" dirty="0"/>
              <a:t> </a:t>
            </a:r>
            <a:endParaRPr lang="hu-HU" sz="3600" dirty="0"/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>
          <a:xfrm>
            <a:off x="838200" y="990600"/>
            <a:ext cx="10515600" cy="56261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u-HU" sz="3200" dirty="0"/>
              <a:t>Többé-kevésbé hirtelen kialakuló kognitív működészavar, </a:t>
            </a:r>
            <a:r>
              <a:rPr lang="hu-HU" sz="3200" i="1" dirty="0"/>
              <a:t>lépcsőzetes l</a:t>
            </a:r>
            <a:r>
              <a:rPr lang="hu-HU" sz="3200" dirty="0"/>
              <a:t>efolyás, neurológiai vizsgálatnál definitív </a:t>
            </a:r>
            <a:r>
              <a:rPr lang="hu-HU" sz="3200" i="1" dirty="0"/>
              <a:t>hosszúpálya-károsodási tünet </a:t>
            </a:r>
            <a:r>
              <a:rPr lang="hu-HU" sz="3200" dirty="0"/>
              <a:t>lehet jellegzetes </a:t>
            </a:r>
            <a:endParaRPr lang="hu-HU" sz="3200" dirty="0" smtClean="0"/>
          </a:p>
        </p:txBody>
      </p:sp>
    </p:spTree>
    <p:extLst>
      <p:ext uri="{BB962C8B-B14F-4D97-AF65-F5344CB8AC3E}">
        <p14:creationId xmlns:p14="http://schemas.microsoft.com/office/powerpoint/2010/main" val="346906175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355600" y="0"/>
            <a:ext cx="10515600" cy="1325563"/>
          </a:xfrm>
        </p:spPr>
        <p:txBody>
          <a:bodyPr/>
          <a:lstStyle/>
          <a:p>
            <a:r>
              <a:rPr lang="hu-HU" dirty="0"/>
              <a:t>BNO-10: </a:t>
            </a:r>
            <a:br>
              <a:rPr lang="hu-HU" dirty="0"/>
            </a:b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>
          <a:xfrm>
            <a:off x="838200" y="863600"/>
            <a:ext cx="10515600" cy="58928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A </a:t>
            </a:r>
            <a:r>
              <a:rPr lang="hu-HU" dirty="0" err="1"/>
              <a:t>vascularis</a:t>
            </a:r>
            <a:r>
              <a:rPr lang="hu-HU" dirty="0"/>
              <a:t> </a:t>
            </a:r>
            <a:r>
              <a:rPr lang="hu-HU" dirty="0" err="1"/>
              <a:t>demenciát</a:t>
            </a:r>
            <a:r>
              <a:rPr lang="hu-HU" dirty="0"/>
              <a:t> az anamnézis, a klinikai tünetek és a lefolyás különbözteti meg az Alzheimer-kórtól. </a:t>
            </a:r>
          </a:p>
          <a:p>
            <a:pPr marL="0" indent="0">
              <a:lnSpc>
                <a:spcPct val="150000"/>
              </a:lnSpc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Tipikus </a:t>
            </a:r>
            <a:r>
              <a:rPr lang="hu-HU" dirty="0"/>
              <a:t>esetben átmeneti keringészavarok észlelhetők (TIA), melyek rövid időre tudatzavart, átmeneti </a:t>
            </a:r>
            <a:r>
              <a:rPr lang="hu-HU" dirty="0" err="1"/>
              <a:t>paresist</a:t>
            </a:r>
            <a:r>
              <a:rPr lang="hu-HU" dirty="0"/>
              <a:t> vagy látótérkiesést okoznak. A </a:t>
            </a:r>
            <a:r>
              <a:rPr lang="hu-HU" dirty="0" err="1"/>
              <a:t>demencia</a:t>
            </a:r>
            <a:r>
              <a:rPr lang="hu-HU" dirty="0"/>
              <a:t> </a:t>
            </a:r>
            <a:r>
              <a:rPr lang="hu-HU" dirty="0" err="1"/>
              <a:t>a</a:t>
            </a:r>
            <a:r>
              <a:rPr lang="hu-HU" dirty="0"/>
              <a:t> </a:t>
            </a:r>
            <a:r>
              <a:rPr lang="hu-HU" b="1" dirty="0"/>
              <a:t>TIA után alakul ki</a:t>
            </a:r>
            <a:r>
              <a:rPr lang="hu-HU" dirty="0"/>
              <a:t>, ritkábban egy nagy infarktust követően. Az emlékezetzavar és gondolkodászavar ezt követően nyilvánvalóvá válik.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 err="1"/>
              <a:t>demencia</a:t>
            </a:r>
            <a:r>
              <a:rPr lang="hu-HU" dirty="0"/>
              <a:t> </a:t>
            </a:r>
            <a:r>
              <a:rPr lang="hu-HU" dirty="0" err="1"/>
              <a:t>a</a:t>
            </a:r>
            <a:r>
              <a:rPr lang="hu-HU" dirty="0"/>
              <a:t> </a:t>
            </a:r>
            <a:r>
              <a:rPr lang="hu-HU" dirty="0" err="1"/>
              <a:t>KIR-t</a:t>
            </a:r>
            <a:r>
              <a:rPr lang="hu-HU" dirty="0"/>
              <a:t> ért </a:t>
            </a:r>
            <a:r>
              <a:rPr lang="hu-HU" b="1" dirty="0"/>
              <a:t>infarktusok következménye </a:t>
            </a:r>
            <a:r>
              <a:rPr lang="hu-HU" dirty="0"/>
              <a:t>melyeket </a:t>
            </a:r>
            <a:r>
              <a:rPr lang="hu-HU" dirty="0" err="1"/>
              <a:t>vascularis</a:t>
            </a:r>
            <a:r>
              <a:rPr lang="hu-HU" dirty="0"/>
              <a:t> betegség okozott, így pl. hipertóniához társuló </a:t>
            </a:r>
            <a:r>
              <a:rPr lang="hu-HU" dirty="0" err="1"/>
              <a:t>cerebrovascularis</a:t>
            </a:r>
            <a:r>
              <a:rPr lang="hu-HU" dirty="0"/>
              <a:t> megbetegedés. Az infarktusok általában kicsik, de kumulatívak.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013896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Vaszkuláris</a:t>
            </a:r>
            <a:r>
              <a:rPr lang="hu-HU" dirty="0" smtClean="0"/>
              <a:t> </a:t>
            </a:r>
            <a:r>
              <a:rPr lang="hu-HU" dirty="0" err="1" smtClean="0"/>
              <a:t>demencia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 err="1"/>
              <a:t>Vascularis</a:t>
            </a:r>
            <a:r>
              <a:rPr lang="hu-HU" dirty="0"/>
              <a:t> </a:t>
            </a:r>
            <a:r>
              <a:rPr lang="hu-HU" dirty="0" err="1"/>
              <a:t>demencia</a:t>
            </a:r>
            <a:r>
              <a:rPr lang="hu-HU" dirty="0"/>
              <a:t> </a:t>
            </a:r>
            <a:r>
              <a:rPr lang="hu-HU" b="1" i="1" dirty="0"/>
              <a:t>akut</a:t>
            </a:r>
            <a:r>
              <a:rPr lang="hu-HU" i="1" dirty="0"/>
              <a:t> kezdettel</a:t>
            </a:r>
            <a:r>
              <a:rPr lang="hu-HU" dirty="0"/>
              <a:t>: </a:t>
            </a:r>
            <a:r>
              <a:rPr lang="hu-HU" dirty="0" err="1"/>
              <a:t>Cerebro-vascularis</a:t>
            </a:r>
            <a:r>
              <a:rPr lang="hu-HU" dirty="0"/>
              <a:t> trombózisok, vérzések sorozatát követően gyorsan kialakuló </a:t>
            </a:r>
            <a:r>
              <a:rPr lang="hu-HU" dirty="0" err="1"/>
              <a:t>demencia</a:t>
            </a:r>
            <a:r>
              <a:rPr lang="hu-HU" dirty="0"/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b="1" dirty="0"/>
              <a:t>- </a:t>
            </a:r>
            <a:r>
              <a:rPr lang="hu-HU" b="1" i="1" dirty="0"/>
              <a:t>Multi-infarktusos </a:t>
            </a:r>
            <a:r>
              <a:rPr lang="hu-HU" dirty="0" err="1"/>
              <a:t>demencia</a:t>
            </a:r>
            <a:r>
              <a:rPr lang="hu-HU" dirty="0"/>
              <a:t>: Fokozatosan alakul ki, számos átmeneti keringészavart követően, melyek infarktusok halmazát okozzák </a:t>
            </a:r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6259014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889000" y="-460375"/>
            <a:ext cx="10515600" cy="1325563"/>
          </a:xfrm>
        </p:spPr>
        <p:txBody>
          <a:bodyPr>
            <a:normAutofit/>
          </a:bodyPr>
          <a:lstStyle/>
          <a:p>
            <a:r>
              <a:rPr lang="hu-HU" sz="3200" dirty="0" err="1" smtClean="0"/>
              <a:t>Vaszkuláris</a:t>
            </a:r>
            <a:r>
              <a:rPr lang="hu-HU" sz="3200" dirty="0" smtClean="0"/>
              <a:t> </a:t>
            </a:r>
            <a:r>
              <a:rPr lang="hu-HU" sz="3200" dirty="0" err="1" smtClean="0"/>
              <a:t>demencia</a:t>
            </a:r>
            <a:endParaRPr lang="hu-HU" sz="3200" dirty="0"/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>
          <a:xfrm>
            <a:off x="889000" y="673100"/>
            <a:ext cx="10515600" cy="60833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i="1" dirty="0" err="1" smtClean="0"/>
              <a:t>Subcorticalis</a:t>
            </a:r>
            <a:r>
              <a:rPr lang="hu-HU" i="1" dirty="0" smtClean="0"/>
              <a:t> </a:t>
            </a:r>
            <a:r>
              <a:rPr lang="hu-HU" i="1" dirty="0" err="1"/>
              <a:t>vascularis</a:t>
            </a:r>
            <a:r>
              <a:rPr lang="hu-HU" i="1" dirty="0"/>
              <a:t> </a:t>
            </a:r>
            <a:r>
              <a:rPr lang="hu-HU" dirty="0" err="1"/>
              <a:t>demencia</a:t>
            </a:r>
            <a:r>
              <a:rPr lang="hu-HU" dirty="0"/>
              <a:t>: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Az </a:t>
            </a:r>
            <a:r>
              <a:rPr lang="hu-HU" dirty="0"/>
              <a:t>anamnézisben </a:t>
            </a:r>
            <a:r>
              <a:rPr lang="hu-HU" b="1" i="1" dirty="0"/>
              <a:t>hipertónia</a:t>
            </a:r>
            <a:r>
              <a:rPr lang="hu-HU" dirty="0"/>
              <a:t> és mélyen az agyféltekék fehérállományában kialakuló lokális </a:t>
            </a:r>
            <a:r>
              <a:rPr lang="hu-HU" dirty="0" err="1"/>
              <a:t>ischemiás</a:t>
            </a:r>
            <a:r>
              <a:rPr lang="hu-HU" dirty="0"/>
              <a:t> destrukciók szerepelhetnek, melyeket klinikai vizsgálattal és </a:t>
            </a:r>
            <a:r>
              <a:rPr lang="hu-HU" dirty="0" err="1"/>
              <a:t>CT-vel</a:t>
            </a:r>
            <a:r>
              <a:rPr lang="hu-HU" dirty="0"/>
              <a:t> lehet igazolni.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klinikai kép </a:t>
            </a:r>
            <a:r>
              <a:rPr lang="hu-HU" b="1" dirty="0"/>
              <a:t>nagyon hasonló az Alzheimer kór</a:t>
            </a:r>
            <a:r>
              <a:rPr lang="hu-HU" dirty="0"/>
              <a:t>ban kialakuló </a:t>
            </a:r>
            <a:r>
              <a:rPr lang="hu-HU" dirty="0" err="1"/>
              <a:t>demenciához</a:t>
            </a:r>
            <a:r>
              <a:rPr lang="hu-HU" dirty="0"/>
              <a:t>, de a </a:t>
            </a:r>
            <a:r>
              <a:rPr lang="hu-HU" dirty="0" err="1"/>
              <a:t>cortex</a:t>
            </a:r>
            <a:r>
              <a:rPr lang="hu-HU" dirty="0"/>
              <a:t> megkímélt</a:t>
            </a:r>
            <a:r>
              <a:rPr lang="hu-HU" dirty="0" smtClean="0"/>
              <a:t>.</a:t>
            </a:r>
          </a:p>
          <a:p>
            <a:pPr marL="0" indent="0">
              <a:buNone/>
            </a:pPr>
            <a:r>
              <a:rPr lang="hu-HU" dirty="0" smtClean="0"/>
              <a:t>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klinikai képre </a:t>
            </a:r>
            <a:r>
              <a:rPr lang="hu-HU" b="1" dirty="0"/>
              <a:t>55-75 éves kori kezdet</a:t>
            </a:r>
            <a:r>
              <a:rPr lang="hu-HU" dirty="0"/>
              <a:t>, súlyos magas vérnyomásra vonatkozó kórelőzmény, </a:t>
            </a:r>
            <a:r>
              <a:rPr lang="hu-HU" dirty="0" err="1"/>
              <a:t>demencia</a:t>
            </a:r>
            <a:r>
              <a:rPr lang="hu-HU" dirty="0"/>
              <a:t> </a:t>
            </a:r>
            <a:r>
              <a:rPr lang="hu-HU" dirty="0" err="1"/>
              <a:t>kilakulása</a:t>
            </a:r>
            <a:r>
              <a:rPr lang="hu-HU" dirty="0"/>
              <a:t> és akut vagy </a:t>
            </a:r>
            <a:r>
              <a:rPr lang="hu-HU" dirty="0" err="1"/>
              <a:t>szubakut</a:t>
            </a:r>
            <a:r>
              <a:rPr lang="hu-HU" dirty="0"/>
              <a:t> módon kialakult, változatos, súlyos intenzitású </a:t>
            </a:r>
            <a:r>
              <a:rPr lang="hu-HU" b="1" dirty="0"/>
              <a:t>piramispálya sérülésjelek </a:t>
            </a:r>
            <a:r>
              <a:rPr lang="hu-HU" dirty="0"/>
              <a:t>észlelhetők.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Kevert</a:t>
            </a:r>
            <a:r>
              <a:rPr lang="hu-HU" dirty="0"/>
              <a:t>, </a:t>
            </a:r>
            <a:r>
              <a:rPr lang="hu-HU" dirty="0" err="1"/>
              <a:t>subcorticalis</a:t>
            </a:r>
            <a:r>
              <a:rPr lang="hu-HU" dirty="0"/>
              <a:t> és </a:t>
            </a:r>
            <a:r>
              <a:rPr lang="hu-HU" dirty="0" err="1"/>
              <a:t>corticalis</a:t>
            </a:r>
            <a:r>
              <a:rPr lang="hu-HU" dirty="0"/>
              <a:t> </a:t>
            </a:r>
            <a:r>
              <a:rPr lang="hu-HU" dirty="0" err="1"/>
              <a:t>vascularis</a:t>
            </a:r>
            <a:r>
              <a:rPr lang="hu-HU" dirty="0"/>
              <a:t> </a:t>
            </a:r>
            <a:r>
              <a:rPr lang="hu-HU" dirty="0" err="1"/>
              <a:t>demencia</a:t>
            </a:r>
            <a:r>
              <a:rPr lang="hu-HU" dirty="0"/>
              <a:t>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2788515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838200" y="114301"/>
            <a:ext cx="10515600" cy="761999"/>
          </a:xfrm>
        </p:spPr>
        <p:txBody>
          <a:bodyPr>
            <a:normAutofit/>
          </a:bodyPr>
          <a:lstStyle/>
          <a:p>
            <a:r>
              <a:rPr lang="hu-HU" sz="3600" b="1" dirty="0" err="1"/>
              <a:t>Primér</a:t>
            </a:r>
            <a:r>
              <a:rPr lang="hu-HU" sz="3600" b="1" dirty="0"/>
              <a:t> </a:t>
            </a:r>
            <a:r>
              <a:rPr lang="hu-HU" sz="3600" b="1" dirty="0" err="1"/>
              <a:t>degeneratív</a:t>
            </a:r>
            <a:r>
              <a:rPr lang="hu-HU" sz="3600" b="1" dirty="0"/>
              <a:t> </a:t>
            </a:r>
            <a:r>
              <a:rPr lang="hu-HU" sz="3600" b="1" dirty="0" err="1"/>
              <a:t>demenciák</a:t>
            </a:r>
            <a:endParaRPr lang="hu-HU" sz="3600" dirty="0"/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>
          <a:xfrm>
            <a:off x="838200" y="876300"/>
            <a:ext cx="10515600" cy="5537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>Ebben a csoportban a figyelem a </a:t>
            </a:r>
            <a:r>
              <a:rPr lang="hu-HU" i="1" u="sng" dirty="0"/>
              <a:t>frontális lebenyi </a:t>
            </a:r>
            <a:r>
              <a:rPr lang="hu-HU" i="1" u="sng" dirty="0" err="1"/>
              <a:t>demeciák</a:t>
            </a:r>
            <a:r>
              <a:rPr lang="hu-HU" i="1" u="sng" dirty="0"/>
              <a:t> </a:t>
            </a:r>
            <a:r>
              <a:rPr lang="hu-HU" dirty="0"/>
              <a:t>felé fordult. Amíg az Alzheimer kór kezdeti szakaszában az emlékezethanyatlás a fő tünet, addig ebben a csoportban a </a:t>
            </a:r>
            <a:r>
              <a:rPr lang="hu-HU" u="sng" dirty="0" smtClean="0"/>
              <a:t>személyiségváltozás</a:t>
            </a:r>
          </a:p>
          <a:p>
            <a:pPr marL="0" indent="0">
              <a:buNone/>
            </a:pPr>
            <a:endParaRPr lang="hu-HU" u="sng" dirty="0"/>
          </a:p>
          <a:p>
            <a:pPr marL="0" indent="0">
              <a:buNone/>
            </a:pPr>
            <a:r>
              <a:rPr lang="hu-HU" sz="3600" b="1" i="1" dirty="0" err="1"/>
              <a:t>Demencia</a:t>
            </a:r>
            <a:r>
              <a:rPr lang="hu-HU" sz="3600" b="1" i="1" dirty="0"/>
              <a:t> Pick-betegségben </a:t>
            </a:r>
            <a:endParaRPr lang="hu-HU" sz="3600" dirty="0"/>
          </a:p>
          <a:p>
            <a:pPr marL="0" indent="0">
              <a:buNone/>
            </a:pPr>
            <a:r>
              <a:rPr lang="hu-HU" dirty="0"/>
              <a:t>Az első esetet </a:t>
            </a:r>
            <a:r>
              <a:rPr lang="hu-HU" i="1" dirty="0"/>
              <a:t>Pick</a:t>
            </a:r>
            <a:r>
              <a:rPr lang="hu-HU" dirty="0"/>
              <a:t> írta le 1892-ben.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Szövettani </a:t>
            </a:r>
            <a:r>
              <a:rPr lang="hu-HU" dirty="0"/>
              <a:t>szempontból alapvető jellegzetessége a </a:t>
            </a:r>
            <a:r>
              <a:rPr lang="hu-HU" b="1" dirty="0"/>
              <a:t>ballonszerű sejtek </a:t>
            </a:r>
            <a:r>
              <a:rPr lang="hu-HU" dirty="0"/>
              <a:t>jelentkezése, a frontális és/vagy temporális lebenyekre korlátozódó atrófia képe jellegzetes, Alzheimer –kórban észlelttől eltérő. </a:t>
            </a:r>
            <a:endParaRPr lang="hu-HU" dirty="0" smtClean="0"/>
          </a:p>
          <a:p>
            <a:pPr marL="0" indent="0">
              <a:buNone/>
            </a:pPr>
            <a:r>
              <a:rPr lang="hu-HU" u="sng" dirty="0" smtClean="0"/>
              <a:t>EEG </a:t>
            </a:r>
            <a:r>
              <a:rPr lang="hu-HU" dirty="0"/>
              <a:t>kóros eltérést kóros eltérést még előrehaladott stádiumban </a:t>
            </a:r>
            <a:r>
              <a:rPr lang="hu-HU" b="1" dirty="0"/>
              <a:t>sem mutat. </a:t>
            </a:r>
            <a:endParaRPr lang="hu-HU" b="1" dirty="0" smtClean="0"/>
          </a:p>
          <a:p>
            <a:pPr marL="0" indent="0">
              <a:buNone/>
            </a:pPr>
            <a:endParaRPr lang="hu-HU" b="1" dirty="0" smtClean="0"/>
          </a:p>
          <a:p>
            <a:pPr marL="0" indent="0">
              <a:buNone/>
            </a:pPr>
            <a:r>
              <a:rPr lang="hu-HU" b="1" dirty="0" smtClean="0"/>
              <a:t>Lefolyás </a:t>
            </a:r>
            <a:r>
              <a:rPr lang="hu-HU" b="1" dirty="0"/>
              <a:t>lassúbb</a:t>
            </a:r>
            <a:r>
              <a:rPr lang="hu-HU" dirty="0"/>
              <a:t>, a betegségkezdet </a:t>
            </a:r>
            <a:r>
              <a:rPr lang="hu-HU" i="1" dirty="0"/>
              <a:t>50-60 év </a:t>
            </a:r>
            <a:r>
              <a:rPr lang="hu-HU" dirty="0"/>
              <a:t>között van</a:t>
            </a:r>
            <a:endParaRPr lang="hu-HU" u="sng" dirty="0"/>
          </a:p>
        </p:txBody>
      </p:sp>
    </p:spTree>
    <p:extLst>
      <p:ext uri="{BB962C8B-B14F-4D97-AF65-F5344CB8AC3E}">
        <p14:creationId xmlns:p14="http://schemas.microsoft.com/office/powerpoint/2010/main" val="510444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dirty="0"/>
              <a:t> </a:t>
            </a:r>
            <a:r>
              <a:rPr lang="hu-HU" b="1" dirty="0" smtClean="0"/>
              <a:t>BNO-10 alapján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Az </a:t>
            </a:r>
            <a:r>
              <a:rPr lang="hu-HU" b="1" dirty="0"/>
              <a:t>organikus </a:t>
            </a:r>
            <a:r>
              <a:rPr lang="hu-HU" dirty="0" smtClean="0"/>
              <a:t>: </a:t>
            </a:r>
          </a:p>
          <a:p>
            <a:pPr marL="0" indent="0">
              <a:buNone/>
            </a:pPr>
            <a:r>
              <a:rPr lang="hu-HU" b="1" dirty="0" smtClean="0"/>
              <a:t>a </a:t>
            </a:r>
            <a:r>
              <a:rPr lang="hu-HU" b="1" dirty="0"/>
              <a:t>szindróma egy tőle függetlenül diagnosztizált cerebrális vagy szisztémás betegséghez, zavarhoz köthető </a:t>
            </a:r>
            <a:endParaRPr lang="hu-HU" b="1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9090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685799"/>
          </a:xfrm>
        </p:spPr>
        <p:txBody>
          <a:bodyPr>
            <a:normAutofit/>
          </a:bodyPr>
          <a:lstStyle/>
          <a:p>
            <a:r>
              <a:rPr lang="hu-HU" sz="3600" i="1" dirty="0" smtClean="0"/>
              <a:t>Pick betegség</a:t>
            </a:r>
            <a:endParaRPr lang="hu-HU" sz="3600" i="1" dirty="0"/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60579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u-HU" b="1" dirty="0" smtClean="0"/>
              <a:t>Korai </a:t>
            </a:r>
            <a:r>
              <a:rPr lang="hu-HU" b="1" dirty="0"/>
              <a:t>szakasz</a:t>
            </a:r>
            <a:r>
              <a:rPr lang="hu-HU" dirty="0"/>
              <a:t>: frontális lebeny károsodásakor megszokott tünetek: hangulati fekvés </a:t>
            </a:r>
            <a:r>
              <a:rPr lang="hu-HU" u="sng" dirty="0"/>
              <a:t>eufórikus, </a:t>
            </a:r>
            <a:r>
              <a:rPr lang="hu-HU" u="sng" dirty="0" err="1"/>
              <a:t>szociális-morális-etikai</a:t>
            </a:r>
            <a:r>
              <a:rPr lang="hu-HU" u="sng" dirty="0"/>
              <a:t> viselkedésnívó csökken</a:t>
            </a:r>
            <a:r>
              <a:rPr lang="hu-HU" dirty="0"/>
              <a:t>, </a:t>
            </a:r>
            <a:r>
              <a:rPr lang="hu-HU" dirty="0" err="1"/>
              <a:t>csökken</a:t>
            </a:r>
            <a:r>
              <a:rPr lang="hu-HU" dirty="0"/>
              <a:t> a késztetés, betegségbelátás hiányzik, a beteg személyi kapcsolatai beszűkülnek. A </a:t>
            </a:r>
            <a:r>
              <a:rPr lang="hu-HU" u="sng" dirty="0"/>
              <a:t>memória és az intellektus a kezdeti szakaszban megtartott</a:t>
            </a:r>
            <a:r>
              <a:rPr lang="hu-HU" dirty="0"/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b="1" dirty="0"/>
              <a:t>Második szakasz: </a:t>
            </a:r>
            <a:r>
              <a:rPr lang="hu-HU" dirty="0"/>
              <a:t>Memória és intellektus</a:t>
            </a:r>
            <a:r>
              <a:rPr lang="hu-HU" b="1" dirty="0"/>
              <a:t>deficit</a:t>
            </a:r>
            <a:r>
              <a:rPr lang="hu-HU" dirty="0"/>
              <a:t> egyre kifejezettebb, </a:t>
            </a:r>
            <a:r>
              <a:rPr lang="hu-HU" u="sng" dirty="0"/>
              <a:t>beszéd dezintegrációja </a:t>
            </a:r>
            <a:r>
              <a:rPr lang="hu-HU" dirty="0"/>
              <a:t>jelentkezik.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Végső </a:t>
            </a:r>
            <a:r>
              <a:rPr lang="hu-HU" dirty="0"/>
              <a:t>szakasz: Intelligencia </a:t>
            </a:r>
            <a:r>
              <a:rPr lang="hu-HU" b="1" dirty="0"/>
              <a:t>teljes leépülése</a:t>
            </a:r>
            <a:r>
              <a:rPr lang="hu-HU" dirty="0"/>
              <a:t>, a </a:t>
            </a:r>
            <a:r>
              <a:rPr lang="hu-HU" i="1" dirty="0"/>
              <a:t>személyiség </a:t>
            </a:r>
            <a:r>
              <a:rPr lang="hu-HU" dirty="0"/>
              <a:t>súlyos </a:t>
            </a:r>
            <a:r>
              <a:rPr lang="hu-HU" u="sng" dirty="0"/>
              <a:t>dezorganizációja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1457436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14325"/>
            <a:ext cx="10515600" cy="1325563"/>
          </a:xfrm>
        </p:spPr>
        <p:txBody>
          <a:bodyPr/>
          <a:lstStyle/>
          <a:p>
            <a:r>
              <a:rPr lang="hu-HU" dirty="0" smtClean="0"/>
              <a:t>Pick betegség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u-HU" sz="3200" dirty="0" smtClean="0"/>
          </a:p>
          <a:p>
            <a:pPr marL="0" indent="0">
              <a:buNone/>
            </a:pPr>
            <a:endParaRPr lang="hu-HU" sz="3200" dirty="0"/>
          </a:p>
          <a:p>
            <a:pPr marL="0" indent="0">
              <a:buNone/>
            </a:pPr>
            <a:endParaRPr lang="hu-HU" sz="3200" dirty="0" smtClean="0"/>
          </a:p>
          <a:p>
            <a:pPr marL="0" indent="0">
              <a:buNone/>
            </a:pPr>
            <a:r>
              <a:rPr lang="hu-HU" sz="3200" dirty="0" smtClean="0"/>
              <a:t>Diagnosztikai </a:t>
            </a:r>
            <a:r>
              <a:rPr lang="hu-HU" sz="3200" dirty="0"/>
              <a:t>kritériumok (BNO-10)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676900" y="673100"/>
            <a:ext cx="6311900" cy="6032500"/>
          </a:xfrm>
        </p:spPr>
        <p:txBody>
          <a:bodyPr/>
          <a:lstStyle/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1. </a:t>
            </a:r>
            <a:r>
              <a:rPr lang="hu-HU" b="1" dirty="0" err="1" smtClean="0"/>
              <a:t>progrediáló</a:t>
            </a:r>
            <a:r>
              <a:rPr lang="hu-HU" dirty="0" smtClean="0"/>
              <a:t> </a:t>
            </a:r>
            <a:r>
              <a:rPr lang="hu-HU" dirty="0" err="1"/>
              <a:t>demencia</a:t>
            </a:r>
            <a:r>
              <a:rPr lang="hu-HU" dirty="0"/>
              <a:t>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2</a:t>
            </a:r>
            <a:r>
              <a:rPr lang="hu-HU" dirty="0"/>
              <a:t>. elsősorban </a:t>
            </a:r>
            <a:r>
              <a:rPr lang="hu-HU" b="1" dirty="0"/>
              <a:t>frontális lebeny tünetek </a:t>
            </a:r>
            <a:r>
              <a:rPr lang="hu-HU" dirty="0"/>
              <a:t>eufóriával, érzelmi elsivárosodással, szociális szerepek beszűkülésével, gátlástalanság, apátia vagy nyugtalanság. 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3</a:t>
            </a:r>
            <a:r>
              <a:rPr lang="hu-HU" b="1" dirty="0"/>
              <a:t>. viselkedészavar</a:t>
            </a:r>
            <a:r>
              <a:rPr lang="hu-HU" dirty="0"/>
              <a:t>, ami gyakran megelőzi az emlékezetzavart.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4205791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i="1" dirty="0" err="1"/>
              <a:t>Demencia</a:t>
            </a:r>
            <a:r>
              <a:rPr lang="hu-HU" b="1" i="1" dirty="0"/>
              <a:t> </a:t>
            </a:r>
            <a:r>
              <a:rPr lang="hu-HU" b="1" dirty="0"/>
              <a:t>Creutzfeldt-Jakob </a:t>
            </a:r>
            <a:r>
              <a:rPr lang="hu-HU" b="1" i="1" dirty="0"/>
              <a:t>betegségben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u-HU" b="1" dirty="0" err="1"/>
              <a:t>Progrediáló</a:t>
            </a:r>
            <a:r>
              <a:rPr lang="hu-HU" dirty="0"/>
              <a:t> </a:t>
            </a:r>
            <a:r>
              <a:rPr lang="hu-HU" dirty="0" err="1"/>
              <a:t>demencia</a:t>
            </a:r>
            <a:r>
              <a:rPr lang="hu-HU" dirty="0"/>
              <a:t> neurológiai tünetekkel, melyet specifikus </a:t>
            </a:r>
            <a:r>
              <a:rPr lang="hu-HU" b="1" dirty="0" err="1"/>
              <a:t>neuropatológiai</a:t>
            </a:r>
            <a:r>
              <a:rPr lang="hu-HU" b="1" dirty="0"/>
              <a:t> </a:t>
            </a:r>
            <a:r>
              <a:rPr lang="hu-HU" dirty="0"/>
              <a:t>változás hoz létre, amelyet </a:t>
            </a:r>
            <a:r>
              <a:rPr lang="hu-HU" u="sng" dirty="0"/>
              <a:t>lassú vírus fertőzés </a:t>
            </a:r>
            <a:r>
              <a:rPr lang="hu-HU" dirty="0"/>
              <a:t>okozott.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Általában </a:t>
            </a:r>
            <a:r>
              <a:rPr lang="hu-HU" dirty="0"/>
              <a:t>középkorúaknál vagy időseknél alakul ki, de </a:t>
            </a:r>
            <a:r>
              <a:rPr lang="hu-HU" i="1" dirty="0"/>
              <a:t>bármely életkorban kezdődhet. </a:t>
            </a:r>
            <a:r>
              <a:rPr lang="hu-HU" dirty="0" err="1"/>
              <a:t>Szubakut</a:t>
            </a:r>
            <a:r>
              <a:rPr lang="hu-HU" dirty="0"/>
              <a:t> lefolyású, </a:t>
            </a:r>
            <a:r>
              <a:rPr lang="hu-HU" b="1" dirty="0"/>
              <a:t>1-2 éven halálhoz </a:t>
            </a:r>
            <a:r>
              <a:rPr lang="hu-HU" dirty="0"/>
              <a:t>vezethet. Súlyos </a:t>
            </a:r>
            <a:r>
              <a:rPr lang="hu-HU" dirty="0" err="1"/>
              <a:t>demencia</a:t>
            </a:r>
            <a:r>
              <a:rPr lang="hu-HU" dirty="0"/>
              <a:t> és változó, szintén súlyos neurológiai kiesés tünetek alakulnak ki.</a:t>
            </a:r>
          </a:p>
        </p:txBody>
      </p:sp>
    </p:spTree>
    <p:extLst>
      <p:ext uri="{BB962C8B-B14F-4D97-AF65-F5344CB8AC3E}">
        <p14:creationId xmlns:p14="http://schemas.microsoft.com/office/powerpoint/2010/main" val="44298989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i="1" dirty="0" err="1"/>
              <a:t>Demencia</a:t>
            </a:r>
            <a:r>
              <a:rPr lang="hu-HU" b="1" i="1" dirty="0"/>
              <a:t> </a:t>
            </a:r>
            <a:r>
              <a:rPr lang="hu-HU" b="1" i="1" u="sng" dirty="0"/>
              <a:t>Huntington </a:t>
            </a:r>
            <a:r>
              <a:rPr lang="hu-HU" b="1" i="1" dirty="0"/>
              <a:t>betegségben</a:t>
            </a:r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idx="1"/>
          </p:nvPr>
        </p:nvSpPr>
        <p:spPr>
          <a:xfrm>
            <a:off x="838200" y="1955800"/>
            <a:ext cx="10515600" cy="470376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u-HU" sz="3200" dirty="0"/>
              <a:t>A </a:t>
            </a:r>
            <a:r>
              <a:rPr lang="hu-HU" sz="3200" dirty="0" err="1"/>
              <a:t>demencia</a:t>
            </a:r>
            <a:r>
              <a:rPr lang="hu-HU" sz="3200" dirty="0"/>
              <a:t> </a:t>
            </a:r>
            <a:r>
              <a:rPr lang="hu-HU" sz="3200" dirty="0" err="1"/>
              <a:t>a</a:t>
            </a:r>
            <a:r>
              <a:rPr lang="hu-HU" sz="3200" dirty="0"/>
              <a:t> központi idegrendszeri </a:t>
            </a:r>
            <a:r>
              <a:rPr lang="hu-HU" sz="3200" b="1" dirty="0"/>
              <a:t>degeneráció</a:t>
            </a:r>
            <a:r>
              <a:rPr lang="hu-HU" sz="3200" dirty="0"/>
              <a:t> egyik tünete. A betegséget egy domináns </a:t>
            </a:r>
            <a:r>
              <a:rPr lang="hu-HU" sz="3200" dirty="0" err="1"/>
              <a:t>autoszómális</a:t>
            </a:r>
            <a:r>
              <a:rPr lang="hu-HU" sz="3200" dirty="0"/>
              <a:t> </a:t>
            </a:r>
            <a:r>
              <a:rPr lang="hu-HU" sz="3200" b="1" dirty="0"/>
              <a:t>gén</a:t>
            </a:r>
            <a:r>
              <a:rPr lang="hu-HU" sz="3200" dirty="0"/>
              <a:t> örökíti át. A tünetek a 30-as 40-es években kezdődnek Az első tünet az esetek egy részében </a:t>
            </a:r>
            <a:r>
              <a:rPr lang="hu-HU" sz="3200" i="1" dirty="0"/>
              <a:t>depresszió, szorongás</a:t>
            </a:r>
            <a:r>
              <a:rPr lang="hu-HU" sz="3200" dirty="0"/>
              <a:t>, vagy </a:t>
            </a:r>
            <a:r>
              <a:rPr lang="hu-HU" sz="3200" i="1" dirty="0"/>
              <a:t>paranoid </a:t>
            </a:r>
            <a:r>
              <a:rPr lang="hu-HU" sz="3200" i="1" dirty="0" err="1"/>
              <a:t>téveseszme</a:t>
            </a:r>
            <a:r>
              <a:rPr lang="hu-HU" sz="3200" dirty="0"/>
              <a:t> lehet, amit </a:t>
            </a:r>
            <a:r>
              <a:rPr lang="hu-HU" sz="3200" b="1" dirty="0"/>
              <a:t>személyiségváltozás</a:t>
            </a:r>
            <a:r>
              <a:rPr lang="hu-HU" sz="3200" dirty="0"/>
              <a:t> tarkít. </a:t>
            </a:r>
            <a:endParaRPr lang="hu-HU" sz="32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sz="3200" dirty="0" smtClean="0"/>
              <a:t>A </a:t>
            </a:r>
            <a:r>
              <a:rPr lang="hu-HU" sz="3200" i="1" dirty="0"/>
              <a:t>progresszió lassú</a:t>
            </a:r>
            <a:r>
              <a:rPr lang="hu-HU" sz="3200" dirty="0"/>
              <a:t>, 10-15 éven belül halálhoz vezet.</a:t>
            </a:r>
          </a:p>
        </p:txBody>
      </p:sp>
    </p:spTree>
    <p:extLst>
      <p:ext uri="{BB962C8B-B14F-4D97-AF65-F5344CB8AC3E}">
        <p14:creationId xmlns:p14="http://schemas.microsoft.com/office/powerpoint/2010/main" val="25655666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65675"/>
          </a:xfrm>
        </p:spPr>
        <p:txBody>
          <a:bodyPr>
            <a:normAutofit/>
          </a:bodyPr>
          <a:lstStyle/>
          <a:p>
            <a:r>
              <a:rPr lang="hu-HU" b="1" i="1" dirty="0" err="1"/>
              <a:t>Demencia</a:t>
            </a:r>
            <a:r>
              <a:rPr lang="hu-HU" b="1" i="1" dirty="0"/>
              <a:t> Parkinson-kórban 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sz="3600" dirty="0" smtClean="0"/>
              <a:t>Jelenleg </a:t>
            </a:r>
            <a:r>
              <a:rPr lang="hu-HU" sz="3600" dirty="0"/>
              <a:t>még nincs semmilyen elkülönítő klinikai jellegzetessége. </a:t>
            </a:r>
          </a:p>
        </p:txBody>
      </p:sp>
    </p:spTree>
    <p:extLst>
      <p:ext uri="{BB962C8B-B14F-4D97-AF65-F5344CB8AC3E}">
        <p14:creationId xmlns:p14="http://schemas.microsoft.com/office/powerpoint/2010/main" val="360922588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i="1" dirty="0" err="1"/>
              <a:t>Dementia</a:t>
            </a:r>
            <a:r>
              <a:rPr lang="hu-HU" b="1" i="1" dirty="0"/>
              <a:t> HIV megbetegedésben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hu-HU" dirty="0"/>
              <a:t>Jellemző a </a:t>
            </a:r>
            <a:r>
              <a:rPr lang="hu-HU" i="1" dirty="0"/>
              <a:t>feledékenység, meglassulás, gyenge koncentráló</a:t>
            </a:r>
            <a:r>
              <a:rPr lang="hu-HU" dirty="0"/>
              <a:t> képesség, </a:t>
            </a:r>
            <a:r>
              <a:rPr lang="hu-HU" dirty="0" err="1"/>
              <a:t>problémamegoldási</a:t>
            </a:r>
            <a:r>
              <a:rPr lang="hu-HU" dirty="0"/>
              <a:t> és olvasási nehézség, apátia, kevés spontaneitás, szociális visszahúzódás.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Fizikai </a:t>
            </a:r>
            <a:r>
              <a:rPr lang="hu-HU" dirty="0"/>
              <a:t>vizsgálat során </a:t>
            </a:r>
            <a:r>
              <a:rPr lang="hu-HU" b="1" dirty="0" err="1"/>
              <a:t>tremor</a:t>
            </a:r>
            <a:r>
              <a:rPr lang="hu-HU" b="1" dirty="0"/>
              <a:t>, egyensúlyzavar, </a:t>
            </a:r>
            <a:r>
              <a:rPr lang="hu-HU" b="1" dirty="0" err="1"/>
              <a:t>ataxia</a:t>
            </a:r>
            <a:r>
              <a:rPr lang="hu-HU" dirty="0"/>
              <a:t>, az izomzat hipertóniája, </a:t>
            </a:r>
            <a:r>
              <a:rPr lang="hu-HU" i="1" dirty="0"/>
              <a:t>fokozott vagy élénk reflexek</a:t>
            </a:r>
            <a:r>
              <a:rPr lang="hu-HU" dirty="0"/>
              <a:t>, frontális </a:t>
            </a:r>
            <a:r>
              <a:rPr lang="hu-HU" dirty="0" err="1"/>
              <a:t>liberációs</a:t>
            </a:r>
            <a:r>
              <a:rPr lang="hu-HU" dirty="0"/>
              <a:t> jelek, stb.</a:t>
            </a:r>
          </a:p>
        </p:txBody>
      </p:sp>
    </p:spTree>
    <p:extLst>
      <p:ext uri="{BB962C8B-B14F-4D97-AF65-F5344CB8AC3E}">
        <p14:creationId xmlns:p14="http://schemas.microsoft.com/office/powerpoint/2010/main" val="89348100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5475"/>
          </a:xfrm>
        </p:spPr>
        <p:txBody>
          <a:bodyPr>
            <a:normAutofit/>
          </a:bodyPr>
          <a:lstStyle/>
          <a:p>
            <a:r>
              <a:rPr lang="hu-HU" sz="3600" dirty="0"/>
              <a:t>A </a:t>
            </a:r>
            <a:r>
              <a:rPr lang="hu-HU" sz="3600" dirty="0" err="1"/>
              <a:t>demencia</a:t>
            </a:r>
            <a:r>
              <a:rPr lang="hu-HU" sz="3600" dirty="0"/>
              <a:t> terápiája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266700" y="1101724"/>
            <a:ext cx="5829300" cy="5578476"/>
          </a:xfrm>
        </p:spPr>
        <p:txBody>
          <a:bodyPr>
            <a:normAutofit fontScale="92500" lnSpcReduction="10000"/>
          </a:bodyPr>
          <a:lstStyle/>
          <a:p>
            <a:endParaRPr lang="hu-HU" dirty="0"/>
          </a:p>
          <a:p>
            <a:pPr marL="0" indent="0">
              <a:lnSpc>
                <a:spcPct val="200000"/>
              </a:lnSpc>
              <a:buNone/>
            </a:pPr>
            <a:r>
              <a:rPr lang="hu-HU" b="1" dirty="0"/>
              <a:t>Gyógyszeres </a:t>
            </a:r>
            <a:r>
              <a:rPr lang="hu-HU" b="1" dirty="0" smtClean="0"/>
              <a:t>terápia</a:t>
            </a:r>
            <a:r>
              <a:rPr lang="hu-HU" dirty="0" smtClean="0"/>
              <a:t>        </a:t>
            </a:r>
            <a:endParaRPr lang="hu-HU" dirty="0"/>
          </a:p>
          <a:p>
            <a:pPr marL="0" indent="0">
              <a:lnSpc>
                <a:spcPct val="200000"/>
              </a:lnSpc>
              <a:buNone/>
            </a:pPr>
            <a:r>
              <a:rPr lang="hu-HU" dirty="0"/>
              <a:t>a. </a:t>
            </a:r>
            <a:r>
              <a:rPr lang="hu-HU" i="1" dirty="0"/>
              <a:t>Tünetjavító k</a:t>
            </a:r>
            <a:r>
              <a:rPr lang="hu-HU" dirty="0"/>
              <a:t>ezelés: kognitív tünetek (memória, tanulás) enyhítésére.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hu-HU" dirty="0"/>
              <a:t>b. </a:t>
            </a:r>
            <a:r>
              <a:rPr lang="hu-HU" i="1" dirty="0"/>
              <a:t>Progressziólassítás.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hu-HU" dirty="0"/>
              <a:t>c. </a:t>
            </a:r>
            <a:r>
              <a:rPr lang="hu-HU" i="1" dirty="0"/>
              <a:t>Társuló </a:t>
            </a:r>
            <a:r>
              <a:rPr lang="hu-HU" dirty="0"/>
              <a:t>depresszió, </a:t>
            </a:r>
            <a:r>
              <a:rPr lang="hu-HU" dirty="0" err="1"/>
              <a:t>paranoiditás</a:t>
            </a:r>
            <a:r>
              <a:rPr lang="hu-HU" dirty="0"/>
              <a:t>, agitáció, szorongás kezelése. </a:t>
            </a:r>
          </a:p>
          <a:p>
            <a:pPr marL="0" indent="0">
              <a:lnSpc>
                <a:spcPct val="200000"/>
              </a:lnSpc>
              <a:buNone/>
            </a:pP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hu-HU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690688"/>
            <a:ext cx="53340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67835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dirty="0"/>
              <a:t>Pszicho- és </a:t>
            </a:r>
            <a:r>
              <a:rPr lang="hu-HU" dirty="0" err="1"/>
              <a:t>szocioterápia</a:t>
            </a:r>
            <a:r>
              <a:rPr lang="hu-HU" dirty="0"/>
              <a:t> 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485900"/>
            <a:ext cx="10515600" cy="5118100"/>
          </a:xfrm>
        </p:spPr>
        <p:txBody>
          <a:bodyPr/>
          <a:lstStyle/>
          <a:p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dirty="0"/>
              <a:t>a terápiának ki kell terjedni a betegre, valamint a </a:t>
            </a:r>
            <a:r>
              <a:rPr lang="hu-HU" b="1" dirty="0"/>
              <a:t>beteg szociális környezetére</a:t>
            </a:r>
            <a:r>
              <a:rPr lang="hu-HU" dirty="0"/>
              <a:t> is.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A </a:t>
            </a:r>
            <a:r>
              <a:rPr lang="hu-HU" dirty="0"/>
              <a:t>pszichoterápia elvi kiindulópontja az, hogy </a:t>
            </a:r>
            <a:r>
              <a:rPr lang="hu-HU" dirty="0" err="1"/>
              <a:t>demencia</a:t>
            </a:r>
            <a:r>
              <a:rPr lang="hu-HU" dirty="0"/>
              <a:t> esetén </a:t>
            </a:r>
            <a:r>
              <a:rPr lang="hu-HU" b="1" dirty="0"/>
              <a:t>nem minden tanulási képesség vész el</a:t>
            </a:r>
            <a:r>
              <a:rPr lang="hu-HU" dirty="0"/>
              <a:t>,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illetve </a:t>
            </a:r>
            <a:r>
              <a:rPr lang="hu-HU" dirty="0"/>
              <a:t>sokszor súlyosan </a:t>
            </a:r>
            <a:r>
              <a:rPr lang="hu-HU" dirty="0" err="1"/>
              <a:t>demens</a:t>
            </a:r>
            <a:r>
              <a:rPr lang="hu-HU" dirty="0"/>
              <a:t> betegeknek is </a:t>
            </a:r>
            <a:r>
              <a:rPr lang="hu-HU" b="1" dirty="0"/>
              <a:t>jól megtartottak </a:t>
            </a:r>
            <a:r>
              <a:rPr lang="hu-HU" dirty="0"/>
              <a:t>a szociális viselkedésmintái és az emocionális kontaktuskészsége. </a:t>
            </a:r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4462" y="365125"/>
            <a:ext cx="3106738" cy="173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02990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pPr marL="0" indent="0">
              <a:lnSpc>
                <a:spcPct val="150000"/>
              </a:lnSpc>
              <a:buNone/>
            </a:pPr>
            <a:r>
              <a:rPr lang="hu-HU" b="1" dirty="0"/>
              <a:t>Enyhe fokú </a:t>
            </a:r>
            <a:r>
              <a:rPr lang="hu-HU" b="1" dirty="0" err="1"/>
              <a:t>demencia</a:t>
            </a:r>
            <a:r>
              <a:rPr lang="hu-HU" b="1" dirty="0"/>
              <a:t> </a:t>
            </a:r>
            <a:r>
              <a:rPr lang="hu-HU" dirty="0"/>
              <a:t>esetében speciális kognitív tünetre (pl. koncentráció, memória, afázia, téri tájékozódás, stb.) orientált terápiát lehet végezni.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A </a:t>
            </a:r>
            <a:r>
              <a:rPr lang="hu-HU" dirty="0"/>
              <a:t>kezelést </a:t>
            </a:r>
            <a:r>
              <a:rPr lang="hu-HU" b="1" dirty="0" err="1"/>
              <a:t>neuropszichológiai</a:t>
            </a:r>
            <a:r>
              <a:rPr lang="hu-HU" b="1" dirty="0"/>
              <a:t> átvizsgálás </a:t>
            </a:r>
            <a:r>
              <a:rPr lang="hu-HU" dirty="0"/>
              <a:t>után </a:t>
            </a:r>
            <a:r>
              <a:rPr lang="hu-HU" dirty="0" err="1"/>
              <a:t>neuropszichológus</a:t>
            </a:r>
            <a:r>
              <a:rPr lang="hu-HU" dirty="0"/>
              <a:t> vagy gyógypedagógus végzi. </a:t>
            </a:r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562" y="365125"/>
            <a:ext cx="3563938" cy="184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91133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6575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130300"/>
            <a:ext cx="10515600" cy="5626100"/>
          </a:xfrm>
        </p:spPr>
        <p:txBody>
          <a:bodyPr/>
          <a:lstStyle/>
          <a:p>
            <a:endParaRPr lang="hu-HU" dirty="0"/>
          </a:p>
          <a:p>
            <a:pPr marL="0" indent="0">
              <a:buNone/>
            </a:pPr>
            <a:r>
              <a:rPr lang="hu-HU" sz="3200" b="1" dirty="0"/>
              <a:t>Jelentősebb mértékű mentális </a:t>
            </a:r>
            <a:r>
              <a:rPr lang="hu-HU" sz="3200" b="1" dirty="0" smtClean="0"/>
              <a:t>hanyatlás</a:t>
            </a:r>
            <a:endParaRPr lang="hu-HU" sz="3200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“</a:t>
            </a:r>
            <a:r>
              <a:rPr lang="hu-HU" dirty="0"/>
              <a:t>realitásorientációs tréning” javasolt, ami a mindennapi gyakorlatban való boldogulás elősegítését célozza. </a:t>
            </a:r>
            <a:endParaRPr lang="hu-HU" dirty="0" smtClean="0"/>
          </a:p>
          <a:p>
            <a:pPr marL="0" indent="0">
              <a:buNone/>
            </a:pPr>
            <a:r>
              <a:rPr lang="hu-HU" i="1" dirty="0" err="1" smtClean="0"/>
              <a:t>Szupportív</a:t>
            </a:r>
            <a:r>
              <a:rPr lang="hu-HU" i="1" dirty="0" smtClean="0"/>
              <a:t> </a:t>
            </a:r>
            <a:r>
              <a:rPr lang="hu-HU" i="1" dirty="0"/>
              <a:t>terápia és </a:t>
            </a:r>
            <a:r>
              <a:rPr lang="hu-HU" i="1" dirty="0" err="1"/>
              <a:t>szocioterápia</a:t>
            </a:r>
            <a:r>
              <a:rPr lang="hu-HU" i="1" dirty="0"/>
              <a:t> </a:t>
            </a:r>
            <a:r>
              <a:rPr lang="hu-HU" dirty="0"/>
              <a:t>is szóba jöhet.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Jelentős </a:t>
            </a:r>
            <a:r>
              <a:rPr lang="hu-HU" dirty="0"/>
              <a:t>javulásra nem lehet számítani, a </a:t>
            </a:r>
            <a:r>
              <a:rPr lang="hu-HU" b="1" dirty="0"/>
              <a:t>folyamat előrehaladásának üteme lassítható</a:t>
            </a:r>
            <a:r>
              <a:rPr lang="hu-HU" dirty="0"/>
              <a:t>, illetve kompenzációs munkamódok kialakításával a deficit kihatása csökkenthető.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cél a meglévő </a:t>
            </a:r>
            <a:r>
              <a:rPr lang="hu-HU" dirty="0" err="1"/>
              <a:t>mentális-fizikális-szociális</a:t>
            </a:r>
            <a:r>
              <a:rPr lang="hu-HU" dirty="0"/>
              <a:t> képességek maximális kihasználása. Igen lényeges a régi </a:t>
            </a:r>
            <a:r>
              <a:rPr lang="hu-HU" b="1" dirty="0"/>
              <a:t>szociális kapcsolatok megőrzése </a:t>
            </a:r>
          </a:p>
          <a:p>
            <a:pPr marL="0" indent="0">
              <a:buNone/>
            </a:pP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832883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BNO-10 alapján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b="1" dirty="0" smtClean="0"/>
              <a:t>szimptómás:</a:t>
            </a:r>
          </a:p>
          <a:p>
            <a:pPr marL="0" indent="0">
              <a:buNone/>
            </a:pPr>
            <a:r>
              <a:rPr lang="hu-HU" dirty="0" smtClean="0"/>
              <a:t>organikus </a:t>
            </a:r>
            <a:r>
              <a:rPr lang="hu-HU" dirty="0"/>
              <a:t>mentális zavarok </a:t>
            </a:r>
            <a:r>
              <a:rPr lang="hu-HU" dirty="0" smtClean="0"/>
              <a:t>amelyekben </a:t>
            </a:r>
            <a:r>
              <a:rPr lang="hu-HU" b="1" dirty="0" smtClean="0"/>
              <a:t>a </a:t>
            </a:r>
            <a:r>
              <a:rPr lang="hu-HU" b="1" dirty="0"/>
              <a:t>központi idegrendszer érintettsége másodlagos következménye egy szisztémás központi idegrendszeren kívüli betegségnek, zavarnak. </a:t>
            </a:r>
            <a:endParaRPr lang="hu-HU" dirty="0"/>
          </a:p>
          <a:p>
            <a:pPr marL="0" indent="0">
              <a:buNone/>
            </a:pPr>
            <a:r>
              <a:rPr lang="hu-HU" i="1" dirty="0"/>
              <a:t>(az alkohol vagy más pszichoaktív szer okozta mentális zavarok külön fejezetben szerepelnek: F10-19) 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7100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Hozzátartozók támogatása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23900" y="1939925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a </a:t>
            </a:r>
            <a:r>
              <a:rPr lang="hu-HU" dirty="0"/>
              <a:t>hozzátartozók aktuális lelkiállapotának felmérése, és ha szükséges, a kezelésük, támogatásuk felvilágosítással, illetve az aktuális problémára fókuszáló </a:t>
            </a:r>
            <a:r>
              <a:rPr lang="hu-HU" b="1" dirty="0"/>
              <a:t>feszültségoldó, önsegítést erősítő </a:t>
            </a:r>
            <a:r>
              <a:rPr lang="hu-HU" dirty="0"/>
              <a:t>jelleggel. </a:t>
            </a:r>
            <a:endParaRPr lang="hu-HU" dirty="0" smtClean="0"/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  <a:p>
            <a:pPr marL="0" indent="0">
              <a:lnSpc>
                <a:spcPct val="150000"/>
              </a:lnSpc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162" y="4064000"/>
            <a:ext cx="4440238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716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dirty="0"/>
              <a:t> </a:t>
            </a:r>
            <a:r>
              <a:rPr lang="hu-HU" b="1" dirty="0"/>
              <a:t>1. F00-F03 </a:t>
            </a:r>
            <a:r>
              <a:rPr lang="hu-HU" b="1" dirty="0" err="1"/>
              <a:t>Demencia</a:t>
            </a:r>
            <a:r>
              <a:rPr lang="hu-HU" b="1" dirty="0"/>
              <a:t>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F00</a:t>
            </a:r>
            <a:r>
              <a:rPr lang="hu-HU" dirty="0"/>
              <a:t>: </a:t>
            </a:r>
            <a:r>
              <a:rPr lang="hu-HU" dirty="0" err="1"/>
              <a:t>Demencia</a:t>
            </a:r>
            <a:r>
              <a:rPr lang="hu-HU" dirty="0"/>
              <a:t> Alzheimer betegségben (lehet korai kezdetű /65 év előtti/, késői kezdetű, atípusos) </a:t>
            </a:r>
          </a:p>
          <a:p>
            <a:pPr marL="0" indent="0">
              <a:buNone/>
            </a:pPr>
            <a:r>
              <a:rPr lang="hu-HU" dirty="0" smtClean="0"/>
              <a:t>F01</a:t>
            </a:r>
            <a:r>
              <a:rPr lang="hu-HU" dirty="0"/>
              <a:t>: </a:t>
            </a:r>
            <a:r>
              <a:rPr lang="hu-HU" dirty="0" err="1"/>
              <a:t>Vascularis</a:t>
            </a:r>
            <a:r>
              <a:rPr lang="hu-HU" dirty="0"/>
              <a:t> </a:t>
            </a:r>
            <a:r>
              <a:rPr lang="hu-HU" dirty="0" err="1"/>
              <a:t>demencia</a:t>
            </a:r>
            <a:r>
              <a:rPr lang="hu-HU" dirty="0"/>
              <a:t> (=</a:t>
            </a:r>
            <a:r>
              <a:rPr lang="hu-HU" dirty="0" err="1"/>
              <a:t>multi-infarctusos</a:t>
            </a:r>
            <a:r>
              <a:rPr lang="hu-HU" dirty="0"/>
              <a:t> </a:t>
            </a:r>
            <a:r>
              <a:rPr lang="hu-HU" dirty="0" err="1"/>
              <a:t>demencia</a:t>
            </a:r>
            <a:r>
              <a:rPr lang="hu-HU" dirty="0"/>
              <a:t>) </a:t>
            </a:r>
          </a:p>
          <a:p>
            <a:pPr marL="0" indent="0">
              <a:buNone/>
            </a:pPr>
            <a:r>
              <a:rPr lang="hu-HU" dirty="0" smtClean="0"/>
              <a:t>F02</a:t>
            </a:r>
            <a:r>
              <a:rPr lang="hu-HU" dirty="0"/>
              <a:t>: </a:t>
            </a:r>
            <a:r>
              <a:rPr lang="hu-HU" dirty="0" err="1"/>
              <a:t>Demencia</a:t>
            </a:r>
            <a:r>
              <a:rPr lang="hu-HU" dirty="0"/>
              <a:t> egyéb és máshová osztályozott betegségekben (pl. Pick-betegségben, Creutzfeldt-Jakob betegségben, Huntington-betegségben, Parkinson-kórban, HIV-megbetegedésben) </a:t>
            </a:r>
          </a:p>
          <a:p>
            <a:pPr marL="0" indent="0">
              <a:buNone/>
            </a:pPr>
            <a:r>
              <a:rPr lang="hu-HU" dirty="0" err="1" smtClean="0"/>
              <a:t>K.m.n</a:t>
            </a:r>
            <a:r>
              <a:rPr lang="hu-HU" dirty="0"/>
              <a:t>. 1 </a:t>
            </a:r>
            <a:r>
              <a:rPr lang="hu-HU" dirty="0" err="1"/>
              <a:t>demencia</a:t>
            </a:r>
            <a:r>
              <a:rPr lang="hu-HU" dirty="0"/>
              <a:t> (pl. </a:t>
            </a:r>
            <a:r>
              <a:rPr lang="hu-HU" dirty="0" err="1"/>
              <a:t>demencia</a:t>
            </a:r>
            <a:r>
              <a:rPr lang="hu-HU" dirty="0"/>
              <a:t> többszörös </a:t>
            </a:r>
            <a:r>
              <a:rPr lang="hu-HU" dirty="0" err="1"/>
              <a:t>etiológiával</a:t>
            </a:r>
            <a:r>
              <a:rPr lang="hu-HU" dirty="0"/>
              <a:t>) 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2392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pPr marL="0" indent="0">
              <a:buNone/>
            </a:pPr>
            <a:r>
              <a:rPr lang="hu-HU" b="1" dirty="0" smtClean="0"/>
              <a:t>2</a:t>
            </a:r>
            <a:r>
              <a:rPr lang="hu-HU" b="1" dirty="0"/>
              <a:t>. F04 Organikus amnéziás szindróma</a:t>
            </a:r>
            <a:r>
              <a:rPr lang="hu-HU" dirty="0"/>
              <a:t>, melyet nem alkohol vagy más pszichoaktív szer okozott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  <a:p>
            <a:pPr marL="0" indent="0">
              <a:buNone/>
            </a:pPr>
            <a:r>
              <a:rPr lang="da-DK" b="1" dirty="0" smtClean="0"/>
              <a:t>3</a:t>
            </a:r>
            <a:r>
              <a:rPr lang="da-DK" b="1" dirty="0"/>
              <a:t>. F05 Delírium, </a:t>
            </a:r>
            <a:r>
              <a:rPr lang="da-DK" dirty="0"/>
              <a:t>melyet nem alkohol vagy más pszichoaktív szer okozott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5304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/>
              <a:t>4. F06 Egyéb mentális rendellenességek, amelyeket agyi károsodás vagy testi megbetegedés okozott 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38325"/>
            <a:ext cx="10515600" cy="4351338"/>
          </a:xfrm>
        </p:spPr>
        <p:txBody>
          <a:bodyPr/>
          <a:lstStyle/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F06.0 </a:t>
            </a:r>
            <a:r>
              <a:rPr lang="hu-HU" dirty="0"/>
              <a:t>Organikus </a:t>
            </a:r>
            <a:r>
              <a:rPr lang="hu-HU" dirty="0" err="1"/>
              <a:t>hallucinózis</a:t>
            </a:r>
            <a:r>
              <a:rPr lang="hu-H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686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3091</Words>
  <Application>Microsoft Office PowerPoint</Application>
  <PresentationFormat>Szélesvásznú</PresentationFormat>
  <Paragraphs>360</Paragraphs>
  <Slides>60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60</vt:i4>
      </vt:variant>
    </vt:vector>
  </HeadingPairs>
  <TitlesOfParts>
    <vt:vector size="64" baseType="lpstr">
      <vt:lpstr>Arial</vt:lpstr>
      <vt:lpstr>Calibri</vt:lpstr>
      <vt:lpstr>Calibri Light</vt:lpstr>
      <vt:lpstr>Office-téma</vt:lpstr>
      <vt:lpstr>  Organikus és szimptómás mentális- és viselkedészavarok (F00-F09) </vt:lpstr>
      <vt:lpstr>Organikus és szimptómás mentális és viselkedészavar:</vt:lpstr>
      <vt:lpstr>okaként ideggyógyászati betegséget, agyi sérülést, vagy más inzultust tételezünk fel </vt:lpstr>
      <vt:lpstr>  Közös alapvető jellemzőjük: </vt:lpstr>
      <vt:lpstr>  BNO-10 alapján </vt:lpstr>
      <vt:lpstr>BNO-10 alapján </vt:lpstr>
      <vt:lpstr>  1. F00-F03 Demencia </vt:lpstr>
      <vt:lpstr>PowerPoint bemutató</vt:lpstr>
      <vt:lpstr>4. F06 Egyéb mentális rendellenességek, amelyeket agyi károsodás vagy testi megbetegedés okozott  </vt:lpstr>
      <vt:lpstr>F06.0 Organikus hallucinózis  </vt:lpstr>
      <vt:lpstr>F06.0 Organikus hallucinózis  </vt:lpstr>
      <vt:lpstr>5. F07 Agyi betegség, károsodás és diszfunkció által okozott személyiség- és viselkedészavarok </vt:lpstr>
      <vt:lpstr>5. F07 Agyi betegség, károsodás és diszfunkció által okozott személyiség- és viselkedészavarok </vt:lpstr>
      <vt:lpstr>5. F07 Agyi betegség, károsodás és diszfunkció által okozott személyiség- és viselkedészavarok </vt:lpstr>
      <vt:lpstr>1. F00-F03 DEMENCIA </vt:lpstr>
      <vt:lpstr> </vt:lpstr>
      <vt:lpstr>Epidemiológia: </vt:lpstr>
      <vt:lpstr>“demencia szindróma” dg.-i kritériumai </vt:lpstr>
      <vt:lpstr>“demencia szindróma” dg.-i kritériumai </vt:lpstr>
      <vt:lpstr>“demencia szindróma” dg.-i kritériumai </vt:lpstr>
      <vt:lpstr>“demencia szindróma” dg.-i kritériumai </vt:lpstr>
      <vt:lpstr>A demencia pszichopatológiai jellemzői </vt:lpstr>
      <vt:lpstr>Rövidtávú memória zavara</vt:lpstr>
      <vt:lpstr>A demencia pszichopatológiai jellemzői  Hosszútávú memória zavara </vt:lpstr>
      <vt:lpstr>Vizsgálata: Neuropszichológiai explorációban sok minden kiderül, de gyakran le kell ellenőrizni a válaszok helytállóságát!  </vt:lpstr>
      <vt:lpstr>Aktuális személyes eseményekre való rákérdezés </vt:lpstr>
      <vt:lpstr>Általános eseményekre való rákérdezés: </vt:lpstr>
      <vt:lpstr>A demencia pszichopatológiai jellemzői </vt:lpstr>
      <vt:lpstr>A demencia pszichopatológiai jellemzői </vt:lpstr>
      <vt:lpstr>A demencia pszichopatológiai jellemzői  Végrehajtó funkciók zavara </vt:lpstr>
      <vt:lpstr>A demencia pszichopatológiai jellemzői  Végrehajtó funkciók zavara </vt:lpstr>
      <vt:lpstr>A demencia pszichopatológiai jellemzői  Végrehajtó funkciók zavara </vt:lpstr>
      <vt:lpstr>A demencia pszichopatológiai jellemzői  Végrehajtó funkciók zavara </vt:lpstr>
      <vt:lpstr>Differenciáldiagnózis: </vt:lpstr>
      <vt:lpstr>Differenciáldiagnózis: </vt:lpstr>
      <vt:lpstr>Differenciáldiagnózis: </vt:lpstr>
      <vt:lpstr>Differenciáldiagnózis: “depressziós pszeudodemencia ” </vt:lpstr>
      <vt:lpstr>A depresszió és demencia elkülönítése (Wells nyomán, 1979):</vt:lpstr>
      <vt:lpstr>A depresszió és demencia elkülönítése (Wells nyomán, 1979): A klinikai kép jellegzetességei  </vt:lpstr>
      <vt:lpstr>A depresszió és demencia elkülönítése (Wells nyomán, 1979): A klinikai kép jellegzetességei  </vt:lpstr>
      <vt:lpstr> A depresszió és demencia elkülönítése (Wells nyomán, 1979):  Vizsgálati helyzethez való viszonyulás  </vt:lpstr>
      <vt:lpstr>Alzheimer demencia </vt:lpstr>
      <vt:lpstr>Alzheimer demencia </vt:lpstr>
      <vt:lpstr>Alzheimer demencia </vt:lpstr>
      <vt:lpstr>Vaszkuláris demenciák </vt:lpstr>
      <vt:lpstr>BNO-10:  </vt:lpstr>
      <vt:lpstr>Vaszkuláris demencia</vt:lpstr>
      <vt:lpstr>Vaszkuláris demencia</vt:lpstr>
      <vt:lpstr>Primér degeneratív demenciák</vt:lpstr>
      <vt:lpstr>Pick betegség</vt:lpstr>
      <vt:lpstr>Pick betegség</vt:lpstr>
      <vt:lpstr>Demencia Creutzfeldt-Jakob betegségben</vt:lpstr>
      <vt:lpstr>Demencia Huntington betegségben</vt:lpstr>
      <vt:lpstr>Demencia Parkinson-kórban   Jelenleg még nincs semmilyen elkülönítő klinikai jellegzetessége. </vt:lpstr>
      <vt:lpstr>Dementia HIV megbetegedésben</vt:lpstr>
      <vt:lpstr>A demencia terápiája</vt:lpstr>
      <vt:lpstr> Pszicho- és szocioterápia  </vt:lpstr>
      <vt:lpstr> </vt:lpstr>
      <vt:lpstr> </vt:lpstr>
      <vt:lpstr>Hozzátartozók támogatása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Organikus és szimptómás mentális- és viselkedészavarok (F00-F09) </dc:title>
  <dc:creator>Pék Győző</dc:creator>
  <cp:lastModifiedBy>Pék Győző</cp:lastModifiedBy>
  <cp:revision>85</cp:revision>
  <dcterms:created xsi:type="dcterms:W3CDTF">2014-10-13T18:54:11Z</dcterms:created>
  <dcterms:modified xsi:type="dcterms:W3CDTF">2014-10-20T16:03:45Z</dcterms:modified>
</cp:coreProperties>
</file>