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3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81" r:id="rId25"/>
    <p:sldId id="324" r:id="rId26"/>
    <p:sldId id="279" r:id="rId27"/>
    <p:sldId id="278" r:id="rId28"/>
    <p:sldId id="282" r:id="rId29"/>
    <p:sldId id="283" r:id="rId30"/>
    <p:sldId id="284" r:id="rId31"/>
    <p:sldId id="285" r:id="rId32"/>
    <p:sldId id="288" r:id="rId33"/>
    <p:sldId id="325" r:id="rId34"/>
    <p:sldId id="290" r:id="rId35"/>
    <p:sldId id="289" r:id="rId36"/>
    <p:sldId id="291" r:id="rId37"/>
    <p:sldId id="294" r:id="rId38"/>
    <p:sldId id="293" r:id="rId39"/>
    <p:sldId id="292" r:id="rId40"/>
    <p:sldId id="295" r:id="rId41"/>
    <p:sldId id="327" r:id="rId42"/>
    <p:sldId id="326" r:id="rId43"/>
    <p:sldId id="286" r:id="rId44"/>
    <p:sldId id="297" r:id="rId45"/>
    <p:sldId id="296" r:id="rId46"/>
    <p:sldId id="287" r:id="rId47"/>
    <p:sldId id="299" r:id="rId48"/>
    <p:sldId id="300" r:id="rId49"/>
    <p:sldId id="302" r:id="rId50"/>
    <p:sldId id="301" r:id="rId51"/>
    <p:sldId id="298" r:id="rId52"/>
    <p:sldId id="304" r:id="rId53"/>
    <p:sldId id="330" r:id="rId54"/>
    <p:sldId id="303" r:id="rId55"/>
    <p:sldId id="328" r:id="rId56"/>
    <p:sldId id="329" r:id="rId57"/>
    <p:sldId id="305" r:id="rId58"/>
    <p:sldId id="312" r:id="rId59"/>
    <p:sldId id="311" r:id="rId60"/>
    <p:sldId id="310" r:id="rId61"/>
    <p:sldId id="309" r:id="rId62"/>
    <p:sldId id="306" r:id="rId63"/>
    <p:sldId id="307" r:id="rId64"/>
    <p:sldId id="331" r:id="rId65"/>
    <p:sldId id="308" r:id="rId66"/>
    <p:sldId id="313" r:id="rId67"/>
    <p:sldId id="318" r:id="rId68"/>
    <p:sldId id="317" r:id="rId69"/>
    <p:sldId id="316" r:id="rId70"/>
    <p:sldId id="314" r:id="rId71"/>
    <p:sldId id="332" r:id="rId72"/>
    <p:sldId id="315" r:id="rId73"/>
    <p:sldId id="319" r:id="rId74"/>
    <p:sldId id="320" r:id="rId75"/>
    <p:sldId id="333" r:id="rId76"/>
    <p:sldId id="323" r:id="rId77"/>
    <p:sldId id="322" r:id="rId78"/>
    <p:sldId id="321" r:id="rId79"/>
    <p:sldId id="334" r:id="rId80"/>
    <p:sldId id="338" r:id="rId81"/>
    <p:sldId id="336" r:id="rId82"/>
    <p:sldId id="337" r:id="rId83"/>
    <p:sldId id="335" r:id="rId8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5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928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290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8913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3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147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59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6042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186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0173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696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4565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7CA01-42AF-49A1-BBE7-68F40B53EB3D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B55B1-BE82-4CBA-91AF-E0EE13F7E98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89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r>
              <a:rPr lang="hu-HU" sz="5300" b="1" dirty="0"/>
              <a:t>CENTRÁLIS ZAVAROK </a:t>
            </a:r>
            <a:r>
              <a:rPr lang="hu-HU" sz="5300" dirty="0"/>
              <a:t/>
            </a:r>
            <a:br>
              <a:rPr lang="hu-HU" sz="5300" dirty="0"/>
            </a:br>
            <a:r>
              <a:rPr lang="hu-HU" sz="5300" i="1" dirty="0"/>
              <a:t>Részletesen: Juhász Pál - Pethő Bertalan (1983): Általános pszichiátria l. Pszichopatológia. </a:t>
            </a:r>
            <a:endParaRPr lang="hu-HU" sz="53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sz="4000" i="1" dirty="0" smtClean="0"/>
              <a:t>Medicina </a:t>
            </a:r>
            <a:endParaRPr lang="hu-HU" sz="4000" dirty="0"/>
          </a:p>
          <a:p>
            <a:r>
              <a:rPr lang="hu-HU" sz="4000" dirty="0"/>
              <a:t> </a:t>
            </a:r>
            <a:r>
              <a:rPr lang="hu-HU" sz="4000" i="1" dirty="0"/>
              <a:t>Könyvkiadó, Bp. (170-300.o</a:t>
            </a:r>
            <a:r>
              <a:rPr lang="hu-HU" sz="4000" i="1" dirty="0" smtClean="0"/>
              <a:t>)</a:t>
            </a:r>
          </a:p>
          <a:p>
            <a:r>
              <a:rPr lang="hu-HU" sz="3200" dirty="0"/>
              <a:t>összeállította: Pék Győző</a:t>
            </a:r>
            <a:r>
              <a:rPr lang="hu-HU" sz="3200" i="1" dirty="0" smtClean="0"/>
              <a:t> 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202011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dirty="0" smtClean="0"/>
              <a:t>b. </a:t>
            </a:r>
            <a:r>
              <a:rPr lang="hu-HU" sz="3200" b="1" dirty="0" smtClean="0"/>
              <a:t>Gondolkodási működésmód zavara</a:t>
            </a:r>
            <a:r>
              <a:rPr lang="hu-HU" b="1" dirty="0" smtClean="0"/>
              <a:t>i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pPr>
              <a:buNone/>
            </a:pPr>
            <a:r>
              <a:rPr lang="hu-HU" b="1" dirty="0" err="1" smtClean="0"/>
              <a:t>Katathymia</a:t>
            </a:r>
            <a:r>
              <a:rPr lang="hu-HU" b="1" dirty="0" smtClean="0"/>
              <a:t> = </a:t>
            </a:r>
            <a:r>
              <a:rPr lang="hu-HU" dirty="0" smtClean="0"/>
              <a:t>affektív hatásra történő átformálódás: logikai-racionális helyett szubjektív emocionális. (önmagában nem kóros, mivel ez egy ősibb működésmód. </a:t>
            </a:r>
            <a:r>
              <a:rPr lang="hu-HU" dirty="0" err="1" smtClean="0"/>
              <a:t>pl</a:t>
            </a:r>
            <a:r>
              <a:rPr lang="hu-HU" dirty="0" smtClean="0"/>
              <a:t> gyerekeknél vagy regresszív állapotokban gyakoribb) </a:t>
            </a:r>
          </a:p>
          <a:p>
            <a:pPr>
              <a:buNone/>
            </a:pPr>
            <a:endParaRPr lang="hu-HU" b="1" dirty="0" smtClean="0"/>
          </a:p>
          <a:p>
            <a:pPr>
              <a:buNone/>
            </a:pPr>
            <a:endParaRPr lang="hu-HU" b="1" dirty="0" smtClean="0"/>
          </a:p>
          <a:p>
            <a:pPr>
              <a:buNone/>
            </a:pPr>
            <a:r>
              <a:rPr lang="hu-HU" b="1" dirty="0" err="1" smtClean="0"/>
              <a:t>Hyponoia</a:t>
            </a:r>
            <a:r>
              <a:rPr lang="hu-HU" b="1" dirty="0" smtClean="0"/>
              <a:t> = </a:t>
            </a:r>
            <a:r>
              <a:rPr lang="hu-HU" dirty="0" smtClean="0"/>
              <a:t>Tudattalan, félhomályos gondolkodás; leegyszerűsített, </a:t>
            </a:r>
            <a:r>
              <a:rPr lang="hu-HU" dirty="0" err="1" smtClean="0"/>
              <a:t>sablonizált</a:t>
            </a:r>
            <a:r>
              <a:rPr lang="hu-HU" dirty="0" smtClean="0"/>
              <a:t>, laza ("szabad") asszociációk, álomszerű 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165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/>
              <a:t/>
            </a:r>
            <a:br>
              <a:rPr lang="hu-HU" dirty="0" smtClean="0"/>
            </a:br>
            <a:r>
              <a:rPr lang="hu-HU" sz="4000" b="1" dirty="0" smtClean="0"/>
              <a:t>c. Tempózavar: </a:t>
            </a:r>
            <a:r>
              <a:rPr lang="hu-HU" b="1" dirty="0" smtClean="0"/>
              <a:t/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977462"/>
            <a:ext cx="10515600" cy="5880538"/>
          </a:xfrm>
        </p:spPr>
        <p:txBody>
          <a:bodyPr>
            <a:normAutofit/>
          </a:bodyPr>
          <a:lstStyle/>
          <a:p>
            <a:pPr>
              <a:buNone/>
            </a:pPr>
            <a:endParaRPr lang="hu-HU" b="1" dirty="0" smtClean="0"/>
          </a:p>
          <a:p>
            <a:pPr>
              <a:buNone/>
            </a:pPr>
            <a:r>
              <a:rPr lang="hu-HU" b="1" dirty="0" smtClean="0"/>
              <a:t>felgyorsult: megnövekedett beszédkésztetés, </a:t>
            </a:r>
            <a:r>
              <a:rPr lang="hu-HU" b="1" u="sng" dirty="0" err="1" smtClean="0"/>
              <a:t>logorrhea</a:t>
            </a:r>
            <a:r>
              <a:rPr lang="hu-HU" b="1" dirty="0" smtClean="0"/>
              <a:t> (fokozott beszédkészség), gondolatrohanás. - főként </a:t>
            </a:r>
            <a:r>
              <a:rPr lang="hu-HU" b="1" dirty="0" err="1" smtClean="0"/>
              <a:t>maniás</a:t>
            </a:r>
            <a:r>
              <a:rPr lang="hu-HU" b="1" dirty="0" smtClean="0"/>
              <a:t> eseteknél </a:t>
            </a:r>
          </a:p>
          <a:p>
            <a:pPr>
              <a:buNone/>
            </a:pPr>
            <a:r>
              <a:rPr lang="hu-HU" dirty="0" smtClean="0"/>
              <a:t>(</a:t>
            </a:r>
            <a:r>
              <a:rPr lang="hu-HU" dirty="0" err="1" smtClean="0"/>
              <a:t>pl</a:t>
            </a:r>
            <a:r>
              <a:rPr lang="hu-HU" dirty="0" smtClean="0"/>
              <a:t>: Hogy van? - kérdésre adott válasz: "Jól vagyok, jól szolgál az egészségem. Maga melyik ezredben szolgált? Az ezredes úr bent lakik a házban. Az én házam az én váram"… stb.) 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A </a:t>
            </a:r>
            <a:r>
              <a:rPr lang="hu-HU" b="1" dirty="0" smtClean="0"/>
              <a:t>gondolatrohanás</a:t>
            </a:r>
            <a:r>
              <a:rPr lang="hu-HU" dirty="0" smtClean="0"/>
              <a:t> : mindenképpen szegényesebb</a:t>
            </a:r>
          </a:p>
          <a:p>
            <a:pPr>
              <a:buNone/>
            </a:pPr>
            <a:r>
              <a:rPr lang="hu-HU" dirty="0" smtClean="0"/>
              <a:t>gyakran </a:t>
            </a:r>
            <a:r>
              <a:rPr lang="hu-HU" i="1" u="sng" dirty="0" smtClean="0"/>
              <a:t>kritikátlanság </a:t>
            </a:r>
            <a:r>
              <a:rPr lang="hu-HU" i="1" dirty="0" smtClean="0"/>
              <a:t>jelenik meg ebben az egyébként olykor szellemes, ötletgazdag, a konvenciókat levetni képes állapotban. </a:t>
            </a:r>
          </a:p>
          <a:p>
            <a:pPr>
              <a:buNone/>
            </a:pPr>
            <a:r>
              <a:rPr lang="hu-HU" i="1" dirty="0" smtClean="0"/>
              <a:t>extrém mérték,  </a:t>
            </a:r>
          </a:p>
          <a:p>
            <a:pPr>
              <a:buNone/>
            </a:pPr>
            <a:r>
              <a:rPr lang="hu-HU" i="1" dirty="0" smtClean="0"/>
              <a:t> </a:t>
            </a:r>
            <a:r>
              <a:rPr lang="hu-HU" i="1" u="sng" dirty="0" smtClean="0"/>
              <a:t>érthetetlen szóáradatotok</a:t>
            </a:r>
            <a:endParaRPr lang="hu-HU" u="sn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/>
              <a:t>c. Tempózavar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29255"/>
            <a:ext cx="10515600" cy="4966138"/>
          </a:xfrm>
        </p:spPr>
        <p:txBody>
          <a:bodyPr/>
          <a:lstStyle/>
          <a:p>
            <a:pPr>
              <a:buNone/>
            </a:pPr>
            <a:r>
              <a:rPr lang="hu-HU" b="1" dirty="0" smtClean="0"/>
              <a:t>meglassúbbodott: </a:t>
            </a:r>
          </a:p>
          <a:p>
            <a:pPr>
              <a:buNone/>
            </a:pPr>
            <a:endParaRPr lang="hu-HU" b="1" dirty="0" smtClean="0"/>
          </a:p>
          <a:p>
            <a:pPr>
              <a:buNone/>
            </a:pPr>
            <a:r>
              <a:rPr lang="hu-HU" b="1" i="1" dirty="0" smtClean="0"/>
              <a:t>a </a:t>
            </a:r>
            <a:r>
              <a:rPr lang="hu-HU" i="1" dirty="0" smtClean="0"/>
              <a:t>tematikus szegénység jele</a:t>
            </a:r>
          </a:p>
          <a:p>
            <a:pPr>
              <a:buNone/>
            </a:pPr>
            <a:r>
              <a:rPr lang="hu-HU" i="1" dirty="0" smtClean="0"/>
              <a:t>a gondolkodás beszűkül (</a:t>
            </a:r>
            <a:r>
              <a:rPr lang="hu-HU" i="1" u="sng" dirty="0" err="1" smtClean="0"/>
              <a:t>monoideizmus</a:t>
            </a:r>
            <a:r>
              <a:rPr lang="hu-HU" i="1" u="sng" dirty="0" smtClean="0"/>
              <a:t>). </a:t>
            </a:r>
          </a:p>
          <a:p>
            <a:pPr>
              <a:buNone/>
            </a:pPr>
            <a:endParaRPr lang="hu-HU" i="1" u="sng" dirty="0" smtClean="0"/>
          </a:p>
          <a:p>
            <a:pPr>
              <a:buNone/>
            </a:pPr>
            <a:r>
              <a:rPr lang="hu-HU" i="1" dirty="0" smtClean="0"/>
              <a:t>A gondolkodási folyamat üresjáratait kínzó tehetetlenségként éli meg (ürességélmény), az önértékelésre negatívan hat. Ezek, valamint a meglassúbbodás, esetleg gátoltság, pl. a </a:t>
            </a:r>
            <a:r>
              <a:rPr lang="hu-HU" b="1" i="1" dirty="0" smtClean="0"/>
              <a:t>depresszióban meghatározó diagnosztikus jel. </a:t>
            </a:r>
            <a:endParaRPr lang="hu-H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b="1" dirty="0" smtClean="0"/>
              <a:t>d. Strukturális zavar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u-HU" b="1" dirty="0" smtClean="0"/>
          </a:p>
          <a:p>
            <a:pPr>
              <a:buNone/>
            </a:pPr>
            <a:endParaRPr lang="hu-HU" b="1" dirty="0" smtClean="0"/>
          </a:p>
          <a:p>
            <a:pPr>
              <a:buNone/>
            </a:pPr>
            <a:r>
              <a:rPr lang="hu-HU" b="1" dirty="0" smtClean="0"/>
              <a:t>Felajzott gondolkod</a:t>
            </a:r>
            <a:r>
              <a:rPr lang="hu-HU" dirty="0" smtClean="0"/>
              <a:t>ás (</a:t>
            </a:r>
            <a:r>
              <a:rPr lang="hu-HU" dirty="0" err="1" smtClean="0"/>
              <a:t>pl</a:t>
            </a:r>
            <a:r>
              <a:rPr lang="hu-HU" dirty="0" smtClean="0"/>
              <a:t>: extatikus állapotokban, </a:t>
            </a:r>
            <a:r>
              <a:rPr lang="hu-HU" dirty="0" err="1" smtClean="0"/>
              <a:t>pszichostimuláns</a:t>
            </a:r>
            <a:r>
              <a:rPr lang="hu-HU" dirty="0" smtClean="0"/>
              <a:t> szerek hatására): </a:t>
            </a:r>
          </a:p>
          <a:p>
            <a:pPr>
              <a:buNone/>
            </a:pPr>
            <a:r>
              <a:rPr lang="hu-HU" dirty="0" smtClean="0"/>
              <a:t>eredményesebb lehet a szokványosnál, </a:t>
            </a:r>
          </a:p>
          <a:p>
            <a:pPr>
              <a:buNone/>
            </a:pPr>
            <a:r>
              <a:rPr lang="hu-HU" dirty="0" smtClean="0"/>
              <a:t>gyorsabban és jobban gondolkodhat 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Elhúzódóan kimerültséghez, </a:t>
            </a:r>
            <a:r>
              <a:rPr lang="hu-HU" b="1" dirty="0" smtClean="0"/>
              <a:t>"</a:t>
            </a:r>
            <a:r>
              <a:rPr lang="hu-HU" b="1" dirty="0" err="1" smtClean="0"/>
              <a:t>break-down</a:t>
            </a:r>
            <a:r>
              <a:rPr lang="hu-HU" dirty="0" smtClean="0"/>
              <a:t>"</a:t>
            </a:r>
            <a:r>
              <a:rPr lang="hu-HU" dirty="0" err="1" smtClean="0"/>
              <a:t>-hoz</a:t>
            </a:r>
            <a:r>
              <a:rPr lang="hu-HU" dirty="0" smtClean="0"/>
              <a:t> vezet. 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000" b="1" dirty="0" smtClean="0"/>
              <a:t>d. Strukturális zavar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87366"/>
            <a:ext cx="10515600" cy="520262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hu-HU" sz="3200" u="sng" dirty="0" smtClean="0"/>
          </a:p>
          <a:p>
            <a:pPr>
              <a:buFontTx/>
              <a:buChar char="-"/>
            </a:pPr>
            <a:r>
              <a:rPr lang="hu-HU" sz="3200" u="sng" dirty="0" smtClean="0"/>
              <a:t>Leépült gondolkodás </a:t>
            </a:r>
            <a:r>
              <a:rPr lang="hu-HU" sz="3200" dirty="0" smtClean="0"/>
              <a:t>(átmeneti állapotokban: kimerültség, fáradtság, álmosság, akár </a:t>
            </a:r>
            <a:r>
              <a:rPr lang="hu-HU" sz="3200" dirty="0" err="1" smtClean="0"/>
              <a:t>neuroleptikus</a:t>
            </a:r>
            <a:r>
              <a:rPr lang="hu-HU" sz="3200" dirty="0" smtClean="0"/>
              <a:t> szerek hatására)</a:t>
            </a:r>
          </a:p>
          <a:p>
            <a:pPr>
              <a:buFontTx/>
              <a:buChar char="-"/>
            </a:pPr>
            <a:endParaRPr lang="hu-HU" sz="3200" dirty="0" smtClean="0"/>
          </a:p>
          <a:p>
            <a:pPr>
              <a:buFontTx/>
              <a:buChar char="-"/>
            </a:pPr>
            <a:r>
              <a:rPr lang="hu-HU" sz="3200" dirty="0" smtClean="0"/>
              <a:t>főként </a:t>
            </a:r>
            <a:r>
              <a:rPr lang="hu-HU" sz="3200" dirty="0" err="1" smtClean="0"/>
              <a:t>pszichoorganikus</a:t>
            </a:r>
            <a:r>
              <a:rPr lang="hu-HU" sz="3200" dirty="0" smtClean="0"/>
              <a:t> szindróma részeként: </a:t>
            </a:r>
          </a:p>
          <a:p>
            <a:pPr>
              <a:buFontTx/>
              <a:buChar char="-"/>
            </a:pPr>
            <a:r>
              <a:rPr lang="hu-HU" sz="3200" dirty="0" smtClean="0"/>
              <a:t>csökkent kritika, hibás logika, elszegényedett információk, stb. következtében </a:t>
            </a:r>
            <a:r>
              <a:rPr lang="hu-HU" sz="3200" b="1" dirty="0" smtClean="0"/>
              <a:t>sztereotip</a:t>
            </a:r>
            <a:r>
              <a:rPr lang="hu-HU" sz="3200" dirty="0" smtClean="0"/>
              <a:t>, </a:t>
            </a:r>
            <a:r>
              <a:rPr lang="hu-HU" sz="3200" u="sng" dirty="0" err="1" smtClean="0"/>
              <a:t>perszeveratív</a:t>
            </a:r>
            <a:r>
              <a:rPr lang="hu-HU" sz="3200" u="sng" dirty="0" smtClean="0"/>
              <a:t>,</a:t>
            </a:r>
            <a:r>
              <a:rPr lang="hu-HU" sz="3200" dirty="0" smtClean="0"/>
              <a:t> sablonos, körülményes-aprólékos, meglassúbbodott</a:t>
            </a:r>
            <a:endParaRPr lang="hu-HU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sz="4000" b="1" dirty="0" smtClean="0"/>
              <a:t>e. </a:t>
            </a:r>
            <a:r>
              <a:rPr lang="hu-HU" sz="4000" b="1" dirty="0" err="1" smtClean="0"/>
              <a:t>Gondulatprodukció</a:t>
            </a:r>
            <a:r>
              <a:rPr lang="hu-HU" sz="4000" b="1" dirty="0" smtClean="0"/>
              <a:t> minőségi zavarai </a:t>
            </a:r>
            <a:r>
              <a:rPr lang="hu-HU" b="1" dirty="0" smtClean="0"/>
              <a:t/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66194"/>
            <a:ext cx="10515600" cy="5202620"/>
          </a:xfrm>
        </p:spPr>
        <p:txBody>
          <a:bodyPr>
            <a:normAutofit/>
          </a:bodyPr>
          <a:lstStyle/>
          <a:p>
            <a:endParaRPr lang="hu-HU" sz="3200" dirty="0" smtClean="0"/>
          </a:p>
          <a:p>
            <a:pPr>
              <a:buNone/>
            </a:pPr>
            <a:r>
              <a:rPr lang="hu-HU" sz="3200" b="1" dirty="0" smtClean="0"/>
              <a:t>Zárlat: </a:t>
            </a:r>
            <a:r>
              <a:rPr lang="hu-HU" sz="3200" dirty="0" smtClean="0"/>
              <a:t>a gondolatfolyam hirtelen megrekedése, a gondolkodás leállása (főként </a:t>
            </a:r>
            <a:r>
              <a:rPr lang="hu-HU" sz="3200" dirty="0" err="1" smtClean="0"/>
              <a:t>sch-ban</a:t>
            </a:r>
            <a:r>
              <a:rPr lang="hu-HU" sz="3200" dirty="0" smtClean="0"/>
              <a:t>, míg a gátolt gondolkodás inkább depresszióban). </a:t>
            </a:r>
          </a:p>
          <a:p>
            <a:pPr>
              <a:buNone/>
            </a:pPr>
            <a:r>
              <a:rPr lang="hu-HU" sz="3200" dirty="0" smtClean="0"/>
              <a:t>Ilyenkor a beteg, egyik pillanatról a másikra „elnémul" tiszta tudat mellett.</a:t>
            </a:r>
          </a:p>
          <a:p>
            <a:pPr>
              <a:buNone/>
            </a:pPr>
            <a:r>
              <a:rPr lang="hu-HU" sz="3200" dirty="0" smtClean="0"/>
              <a:t>Elkülönítendő az </a:t>
            </a:r>
            <a:r>
              <a:rPr lang="hu-HU" sz="3200" b="1" i="1" dirty="0" smtClean="0"/>
              <a:t>affektív </a:t>
            </a:r>
            <a:r>
              <a:rPr lang="hu-HU" sz="3200" b="1" i="1" dirty="0" err="1" smtClean="0"/>
              <a:t>stuportól</a:t>
            </a:r>
            <a:r>
              <a:rPr lang="hu-HU" sz="3200" b="1" i="1" dirty="0" smtClean="0"/>
              <a:t> („leblokkolás"/</a:t>
            </a:r>
            <a:r>
              <a:rPr lang="hu-HU" sz="3200" b="1" i="1" dirty="0" err="1" smtClean="0"/>
              <a:t>debilizásó</a:t>
            </a:r>
            <a:r>
              <a:rPr lang="hu-HU" sz="3200" b="1" i="1" dirty="0" smtClean="0"/>
              <a:t> szorongás következtében), </a:t>
            </a:r>
            <a:r>
              <a:rPr lang="hu-HU" sz="3200" i="1" dirty="0" smtClean="0"/>
              <a:t>ami leggyakrabban érzelmileg felfokozott helyzetekben (pl. vizsga), emocionálisan labilisabb személyeknél szokott előfordulni. </a:t>
            </a:r>
            <a:endParaRPr lang="hu-HU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e. </a:t>
            </a:r>
            <a:r>
              <a:rPr lang="hu-HU" b="1" dirty="0" err="1" smtClean="0"/>
              <a:t>Gondulatprodukció</a:t>
            </a:r>
            <a:r>
              <a:rPr lang="hu-HU" b="1" dirty="0" smtClean="0"/>
              <a:t> minőségi zavarai 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198179"/>
            <a:ext cx="10515600" cy="4978784"/>
          </a:xfrm>
        </p:spPr>
        <p:txBody>
          <a:bodyPr>
            <a:normAutofit/>
          </a:bodyPr>
          <a:lstStyle/>
          <a:p>
            <a:endParaRPr lang="hu-HU" sz="3200" dirty="0" smtClean="0"/>
          </a:p>
          <a:p>
            <a:pPr>
              <a:buNone/>
            </a:pPr>
            <a:r>
              <a:rPr lang="hu-HU" sz="3200" b="1" dirty="0" smtClean="0"/>
              <a:t>Gondolattolongás: </a:t>
            </a:r>
            <a:r>
              <a:rPr lang="hu-HU" sz="3200" dirty="0" smtClean="0"/>
              <a:t>A gondolkodás folyamata öntörvényű, megállíthatatlan, gyakran lazább asszociációk kifogyhatatlan áradata. </a:t>
            </a:r>
          </a:p>
          <a:p>
            <a:pPr>
              <a:buNone/>
            </a:pPr>
            <a:r>
              <a:rPr lang="hu-HU" sz="3200" u="sng" dirty="0" smtClean="0"/>
              <a:t>Szkizofréniában</a:t>
            </a:r>
            <a:r>
              <a:rPr lang="hu-HU" sz="3200" dirty="0" smtClean="0"/>
              <a:t> gyakori</a:t>
            </a:r>
          </a:p>
          <a:p>
            <a:pPr>
              <a:buNone/>
            </a:pPr>
            <a:endParaRPr lang="hu-HU" sz="3200" dirty="0" smtClean="0"/>
          </a:p>
          <a:p>
            <a:pPr>
              <a:buNone/>
            </a:pPr>
            <a:r>
              <a:rPr lang="hu-HU" sz="3200" dirty="0" smtClean="0"/>
              <a:t> </a:t>
            </a:r>
            <a:r>
              <a:rPr lang="hu-HU" sz="3200" i="1" dirty="0" smtClean="0"/>
              <a:t>inkoherencia</a:t>
            </a:r>
            <a:r>
              <a:rPr lang="hu-HU" sz="3200" dirty="0" smtClean="0"/>
              <a:t> jel.  általában </a:t>
            </a:r>
            <a:r>
              <a:rPr lang="hu-HU" sz="3200" i="1" dirty="0" smtClean="0"/>
              <a:t>elsődleges </a:t>
            </a:r>
            <a:r>
              <a:rPr lang="hu-HU" sz="3200" i="1" dirty="0" err="1" smtClean="0"/>
              <a:t>incoherenciának</a:t>
            </a:r>
            <a:r>
              <a:rPr lang="hu-HU" sz="3200" i="1" dirty="0" smtClean="0"/>
              <a:t> mondjuk, mert csak a gondolkodászavarral van összefüggésben. </a:t>
            </a:r>
            <a:endParaRPr lang="hu-HU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e. </a:t>
            </a:r>
            <a:r>
              <a:rPr lang="hu-HU" b="1" dirty="0" err="1" smtClean="0"/>
              <a:t>Gondulatprodukció</a:t>
            </a:r>
            <a:r>
              <a:rPr lang="hu-HU" b="1" dirty="0" smtClean="0"/>
              <a:t> minőségi zavarai 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261240"/>
            <a:ext cx="5181600" cy="5407573"/>
          </a:xfrm>
        </p:spPr>
        <p:txBody>
          <a:bodyPr>
            <a:normAutofit lnSpcReduction="10000"/>
          </a:bodyPr>
          <a:lstStyle/>
          <a:p>
            <a:endParaRPr lang="hu-HU" dirty="0" smtClean="0"/>
          </a:p>
          <a:p>
            <a:pPr>
              <a:buNone/>
            </a:pPr>
            <a:r>
              <a:rPr lang="hu-HU" sz="3200" b="1" dirty="0" smtClean="0"/>
              <a:t>Inkoherencia: </a:t>
            </a:r>
          </a:p>
          <a:p>
            <a:pPr>
              <a:buNone/>
            </a:pPr>
            <a:r>
              <a:rPr lang="hu-HU" sz="3200" dirty="0" smtClean="0"/>
              <a:t>témaválasztásban (nem odaillő), asszociációkban (nem kapcsolódó), egyes mondatok között, vagy a mondaton belüli mondatrészek között. </a:t>
            </a:r>
          </a:p>
          <a:p>
            <a:endParaRPr lang="hu-HU" sz="3200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>
          <a:xfrm>
            <a:off x="6172200" y="1213944"/>
            <a:ext cx="5181600" cy="5376041"/>
          </a:xfrm>
        </p:spPr>
        <p:txBody>
          <a:bodyPr>
            <a:normAutofit lnSpcReduction="10000"/>
          </a:bodyPr>
          <a:lstStyle/>
          <a:p>
            <a:endParaRPr lang="hu-HU" dirty="0" smtClean="0"/>
          </a:p>
          <a:p>
            <a:pPr>
              <a:buNone/>
            </a:pPr>
            <a:r>
              <a:rPr lang="hu-HU" sz="3200" b="1" dirty="0" smtClean="0"/>
              <a:t>Zavartság: </a:t>
            </a:r>
          </a:p>
          <a:p>
            <a:pPr>
              <a:buNone/>
            </a:pPr>
            <a:r>
              <a:rPr lang="hu-HU" sz="3200" dirty="0" smtClean="0"/>
              <a:t>képtelen értelmesen reagálni, ezt kínzóan éli meg, tanácstalanság alakul ki. </a:t>
            </a:r>
          </a:p>
          <a:p>
            <a:pPr>
              <a:buNone/>
            </a:pPr>
            <a:endParaRPr lang="hu-HU" sz="3200" dirty="0" smtClean="0"/>
          </a:p>
          <a:p>
            <a:pPr>
              <a:buNone/>
            </a:pPr>
            <a:r>
              <a:rPr lang="hu-HU" sz="3200" dirty="0" smtClean="0"/>
              <a:t>A zavartság lehet: </a:t>
            </a:r>
            <a:r>
              <a:rPr lang="hu-HU" sz="3200" i="1" dirty="0" smtClean="0"/>
              <a:t>inkoherens, </a:t>
            </a:r>
            <a:r>
              <a:rPr lang="hu-HU" sz="3200" i="1" dirty="0" err="1" smtClean="0"/>
              <a:t>hallucinatoros</a:t>
            </a:r>
            <a:r>
              <a:rPr lang="hu-HU" sz="3200" i="1" dirty="0" smtClean="0"/>
              <a:t>, </a:t>
            </a:r>
            <a:r>
              <a:rPr lang="hu-HU" sz="3200" i="1" dirty="0" err="1" smtClean="0"/>
              <a:t>stuporosus</a:t>
            </a:r>
            <a:r>
              <a:rPr lang="hu-HU" sz="3200" i="1" dirty="0" smtClean="0"/>
              <a:t>. </a:t>
            </a:r>
          </a:p>
          <a:p>
            <a:pPr>
              <a:buNone/>
            </a:pPr>
            <a:r>
              <a:rPr lang="hu-HU" sz="3200" dirty="0" smtClean="0"/>
              <a:t>Főként </a:t>
            </a:r>
            <a:r>
              <a:rPr lang="hu-HU" sz="3200" dirty="0" err="1" smtClean="0"/>
              <a:t>sch-ban</a:t>
            </a:r>
            <a:r>
              <a:rPr lang="hu-HU" sz="3200" dirty="0" smtClean="0"/>
              <a:t>, de pszichotikus állapotokban is előfordulhat 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e. </a:t>
            </a:r>
            <a:r>
              <a:rPr lang="hu-HU" b="1" dirty="0" err="1" smtClean="0"/>
              <a:t>Gondulatprodukció</a:t>
            </a:r>
            <a:r>
              <a:rPr lang="hu-HU" b="1" dirty="0" smtClean="0"/>
              <a:t> minőségi zavarai 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166648"/>
            <a:ext cx="10515600" cy="5010315"/>
          </a:xfrm>
        </p:spPr>
        <p:txBody>
          <a:bodyPr>
            <a:noAutofit/>
          </a:bodyPr>
          <a:lstStyle/>
          <a:p>
            <a:endParaRPr lang="hu-HU" sz="3200" dirty="0" smtClean="0"/>
          </a:p>
          <a:p>
            <a:pPr>
              <a:buNone/>
            </a:pPr>
            <a:r>
              <a:rPr lang="hu-HU" b="1" dirty="0" smtClean="0"/>
              <a:t>Kuszaság: </a:t>
            </a:r>
            <a:r>
              <a:rPr lang="hu-HU" dirty="0" smtClean="0"/>
              <a:t>A gondolkodás </a:t>
            </a:r>
            <a:r>
              <a:rPr lang="hu-HU" i="1" dirty="0" smtClean="0"/>
              <a:t>kuszaságát akkor írjuk le, ha az asszociációk véletlenszerűek, gyakran bizarrak, különcök, csapongók. Rendszerint a kusza gondolatoknak valamiféle transzcendens értelme felsejthető. 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A kuszaságban gyakran megfigyelhető a gondolattöredékek </a:t>
            </a:r>
            <a:r>
              <a:rPr lang="hu-HU" i="1" dirty="0" smtClean="0"/>
              <a:t>összesűrítése, vagy hézagok megjelenése a gondolattöredékek között, esetleg szavak, gondolatok ismétlései, </a:t>
            </a:r>
            <a:r>
              <a:rPr lang="hu-HU" b="1" i="1" dirty="0" err="1" smtClean="0"/>
              <a:t>perszeverációja</a:t>
            </a:r>
            <a:r>
              <a:rPr lang="hu-HU" b="1" i="1" dirty="0" smtClean="0"/>
              <a:t>, vagy egyszerűen a gondolatmenet kisiklik, kizökken. </a:t>
            </a:r>
          </a:p>
          <a:p>
            <a:pPr>
              <a:buNone/>
            </a:pPr>
            <a:r>
              <a:rPr lang="hu-HU" b="1" i="1" dirty="0" smtClean="0"/>
              <a:t>modorosság is megjelenthet. </a:t>
            </a:r>
            <a:endParaRPr lang="hu-H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b="1" dirty="0" smtClean="0"/>
              <a:t>f. A gondolkodási műveletek és szakaszok logikai zavarai 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u-HU" dirty="0" smtClean="0"/>
          </a:p>
          <a:p>
            <a:pPr>
              <a:buNone/>
            </a:pPr>
            <a:r>
              <a:rPr lang="hu-HU" sz="3200" b="1" dirty="0" err="1" smtClean="0"/>
              <a:t>Paralogiás</a:t>
            </a:r>
            <a:r>
              <a:rPr lang="hu-HU" sz="3200" b="1" dirty="0" smtClean="0"/>
              <a:t> gondolkodási zavar: </a:t>
            </a:r>
            <a:r>
              <a:rPr lang="hu-HU" sz="3200" dirty="0" smtClean="0"/>
              <a:t>általában absztraháló jellegű, célképzetet tévesztő (elveszítő), fogalmak sajátos jelentés változásával járó gondolkodás. </a:t>
            </a:r>
          </a:p>
          <a:p>
            <a:pPr>
              <a:buNone/>
            </a:pPr>
            <a:r>
              <a:rPr lang="hu-HU" sz="3200" dirty="0" smtClean="0"/>
              <a:t>(Pl. Mi a különbség tó és folyó között? - "Vízháztartási körforgásban vesz részt.") </a:t>
            </a:r>
          </a:p>
          <a:p>
            <a:pPr>
              <a:buNone/>
            </a:pPr>
            <a:r>
              <a:rPr lang="hu-HU" sz="3200" dirty="0" smtClean="0"/>
              <a:t>(</a:t>
            </a:r>
            <a:r>
              <a:rPr lang="hu-HU" sz="3200" dirty="0" err="1" smtClean="0"/>
              <a:t>Pl</a:t>
            </a:r>
            <a:r>
              <a:rPr lang="hu-HU" sz="3200" dirty="0" smtClean="0"/>
              <a:t>: Mi a különbség a hála és barátság között? - "A barátság több, mint a hála. Kezdete nincs meghatározva, meg a vége sem; két barát a tollról ismeri meg egymást." </a:t>
            </a:r>
            <a:endParaRPr lang="hu-H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Centrális Zavarok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b="1" dirty="0"/>
              <a:t>1. GONDOLKODÁS ZAVAROK </a:t>
            </a:r>
            <a:endParaRPr lang="hu-HU" dirty="0"/>
          </a:p>
          <a:p>
            <a:pPr marL="0" indent="0" algn="ctr">
              <a:buNone/>
            </a:pPr>
            <a:r>
              <a:rPr lang="hu-HU" b="1" dirty="0"/>
              <a:t>2. INTELLIGENCIA-ZAVAROK </a:t>
            </a:r>
            <a:r>
              <a:rPr lang="hu-HU" b="1" dirty="0" smtClean="0"/>
              <a:t> </a:t>
            </a:r>
            <a:endParaRPr lang="hu-HU" dirty="0"/>
          </a:p>
          <a:p>
            <a:pPr marL="0" indent="0">
              <a:buNone/>
            </a:pPr>
            <a:r>
              <a:rPr lang="hu-HU" b="1" dirty="0"/>
              <a:t>3. EMLÉKEZÉS ÉS TANULÁS ZAVARAI </a:t>
            </a:r>
            <a:endParaRPr lang="hu-HU" dirty="0"/>
          </a:p>
          <a:p>
            <a:pPr marL="0" indent="0">
              <a:buNone/>
            </a:pPr>
            <a:r>
              <a:rPr lang="hu-HU" b="1" dirty="0"/>
              <a:t>4. A FIGYELEM ZAVARAI </a:t>
            </a:r>
            <a:endParaRPr lang="hu-HU" dirty="0"/>
          </a:p>
          <a:p>
            <a:pPr marL="0" indent="0" algn="ctr">
              <a:buNone/>
            </a:pPr>
            <a:r>
              <a:rPr lang="hu-HU" b="1" dirty="0"/>
              <a:t>5. AZ ORIENTÁCIÓ ZAVARAI </a:t>
            </a:r>
            <a:endParaRPr lang="hu-HU" dirty="0"/>
          </a:p>
          <a:p>
            <a:pPr marL="0" indent="0" algn="r">
              <a:buNone/>
            </a:pPr>
            <a:r>
              <a:rPr lang="hu-HU" b="1" dirty="0"/>
              <a:t>6. ÉRZELEM-AFFEKTIVITÁS ZAVARAI 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457151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b="1" dirty="0" smtClean="0"/>
              <a:t>f. A gondolkodási műveletek és szakaszok logikai zavarai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u-HU" b="1" i="1" dirty="0" err="1" smtClean="0"/>
              <a:t>Paralogiás</a:t>
            </a:r>
            <a:r>
              <a:rPr lang="hu-HU" b="1" i="1" dirty="0" smtClean="0"/>
              <a:t> /"túlfolyásos" </a:t>
            </a:r>
            <a:endParaRPr lang="hu-HU" i="1" dirty="0" smtClean="0"/>
          </a:p>
          <a:p>
            <a:pPr>
              <a:buNone/>
            </a:pPr>
            <a:endParaRPr lang="hu-HU" i="1" dirty="0" smtClean="0"/>
          </a:p>
          <a:p>
            <a:pPr>
              <a:buNone/>
            </a:pPr>
            <a:r>
              <a:rPr lang="hu-HU" i="1" dirty="0" smtClean="0"/>
              <a:t>túllépi a helyzetben, feladatban indokolt határokat, a fogalmi kontúrok elmosódnak egyre több szempont úszik be mellékesen és a gondolkodás folyamatát összefoghatatlanná teszi. (</a:t>
            </a:r>
            <a:r>
              <a:rPr lang="hu-HU" i="1" dirty="0" err="1" smtClean="0"/>
              <a:t>Pl</a:t>
            </a:r>
            <a:r>
              <a:rPr lang="hu-HU" i="1" dirty="0" smtClean="0"/>
              <a:t>: Fém = vas, arany, ezüst, zafír.) 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hu-HU" b="1" dirty="0" smtClean="0"/>
              <a:t>Agypatológiai szempontból: </a:t>
            </a:r>
          </a:p>
          <a:p>
            <a:pPr>
              <a:buNone/>
            </a:pPr>
            <a:r>
              <a:rPr lang="hu-HU" dirty="0" smtClean="0"/>
              <a:t>a </a:t>
            </a:r>
            <a:r>
              <a:rPr lang="hu-HU" dirty="0" err="1" smtClean="0"/>
              <a:t>paralogiás</a:t>
            </a:r>
            <a:r>
              <a:rPr lang="hu-HU" dirty="0" smtClean="0"/>
              <a:t> zavar </a:t>
            </a:r>
            <a:r>
              <a:rPr lang="hu-HU" dirty="0" err="1" smtClean="0"/>
              <a:t>parieto-temporo-occipitális</a:t>
            </a:r>
            <a:r>
              <a:rPr lang="hu-HU" dirty="0" smtClean="0"/>
              <a:t> (PTO) </a:t>
            </a:r>
            <a:r>
              <a:rPr lang="hu-HU" dirty="0" err="1" smtClean="0"/>
              <a:t>laesioval</a:t>
            </a:r>
            <a:r>
              <a:rPr lang="hu-HU" dirty="0" smtClean="0"/>
              <a:t>, </a:t>
            </a:r>
            <a:r>
              <a:rPr lang="hu-HU" sz="3200" dirty="0" smtClean="0"/>
              <a:t>szenzoros</a:t>
            </a:r>
            <a:r>
              <a:rPr lang="hu-HU" dirty="0" smtClean="0"/>
              <a:t> afáziával lehet kapcsolatos </a:t>
            </a:r>
            <a:endParaRPr lang="hu-H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f</a:t>
            </a:r>
            <a:r>
              <a:rPr lang="hu-HU" sz="4000" b="1" dirty="0" smtClean="0"/>
              <a:t>. A gondolkodási műveletek és szakaszok logikai zavarai</a:t>
            </a:r>
            <a:endParaRPr lang="hu-HU" sz="4000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>
          <a:xfrm>
            <a:off x="838200" y="1623848"/>
            <a:ext cx="5181600" cy="4997669"/>
          </a:xfrm>
        </p:spPr>
        <p:txBody>
          <a:bodyPr>
            <a:normAutofit lnSpcReduction="10000"/>
          </a:bodyPr>
          <a:lstStyle/>
          <a:p>
            <a:endParaRPr lang="hu-HU" sz="3200" dirty="0" smtClean="0"/>
          </a:p>
          <a:p>
            <a:pPr>
              <a:buNone/>
            </a:pPr>
            <a:r>
              <a:rPr lang="hu-HU" sz="3200" b="1" dirty="0" err="1" smtClean="0"/>
              <a:t>Alogiás</a:t>
            </a:r>
            <a:r>
              <a:rPr lang="hu-HU" sz="3200" b="1" dirty="0" smtClean="0"/>
              <a:t> gondolkodási zavar: </a:t>
            </a:r>
          </a:p>
          <a:p>
            <a:r>
              <a:rPr lang="hu-HU" sz="3200" b="1" dirty="0" smtClean="0"/>
              <a:t>túlfolyásos</a:t>
            </a:r>
          </a:p>
          <a:p>
            <a:pPr>
              <a:buNone/>
            </a:pPr>
            <a:endParaRPr lang="hu-HU" sz="3200" dirty="0" smtClean="0"/>
          </a:p>
          <a:p>
            <a:pPr>
              <a:buNone/>
            </a:pPr>
            <a:r>
              <a:rPr lang="hu-HU" sz="3200" dirty="0" smtClean="0"/>
              <a:t>nem képes a feladat területét bejárni: a szükséges gondolkodási lépések kimaradnak, hiányos, részleges, töredékes lesz a gondolkodás. (</a:t>
            </a:r>
            <a:r>
              <a:rPr lang="hu-HU" sz="3200" dirty="0" err="1" smtClean="0"/>
              <a:t>Pl</a:t>
            </a:r>
            <a:r>
              <a:rPr lang="hu-HU" sz="3200" dirty="0" smtClean="0"/>
              <a:t>: özvegy = öregasszony). 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>
          <a:xfrm>
            <a:off x="6124904" y="1261241"/>
            <a:ext cx="5181600" cy="4915722"/>
          </a:xfrm>
        </p:spPr>
        <p:txBody>
          <a:bodyPr>
            <a:normAutofit lnSpcReduction="10000"/>
          </a:bodyPr>
          <a:lstStyle/>
          <a:p>
            <a:endParaRPr lang="hu-HU" dirty="0" smtClean="0"/>
          </a:p>
          <a:p>
            <a:r>
              <a:rPr lang="hu-HU" sz="3200" dirty="0" smtClean="0"/>
              <a:t>Az </a:t>
            </a:r>
            <a:r>
              <a:rPr lang="hu-HU" sz="3200" b="1" dirty="0" err="1" smtClean="0"/>
              <a:t>alogiás</a:t>
            </a:r>
            <a:r>
              <a:rPr lang="hu-HU" sz="3200" b="1" dirty="0" smtClean="0"/>
              <a:t> zavar "alulfolyásos"  (</a:t>
            </a:r>
            <a:r>
              <a:rPr lang="hu-HU" sz="3200" dirty="0" smtClean="0"/>
              <a:t>Pl. Mit jelent a mondás: "Kígyó lappang a fűben?" = "Az meglapul".) </a:t>
            </a:r>
          </a:p>
          <a:p>
            <a:r>
              <a:rPr lang="hu-HU" sz="3200" b="1" dirty="0" smtClean="0"/>
              <a:t>Egyéb ide tartozó zavarok: </a:t>
            </a:r>
          </a:p>
          <a:p>
            <a:r>
              <a:rPr lang="hu-HU" sz="3200" dirty="0" smtClean="0"/>
              <a:t>modorosság, különcködés, "szellemeskedés" (</a:t>
            </a:r>
            <a:r>
              <a:rPr lang="hu-HU" sz="3200" dirty="0" err="1" smtClean="0"/>
              <a:t>Pl</a:t>
            </a:r>
            <a:r>
              <a:rPr lang="hu-HU" sz="3200" dirty="0" smtClean="0"/>
              <a:t>: Mi a különbség láda és kosár között? - "A láda zártabb, kosarat a kérőnek kell adni.")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b="1" dirty="0" smtClean="0"/>
              <a:t>g. Gondolkodási automatizmusok 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sz="3200" dirty="0" smtClean="0"/>
              <a:t>Az elnevezés </a:t>
            </a:r>
            <a:r>
              <a:rPr lang="hu-HU" sz="3200" b="1" dirty="0" err="1" smtClean="0"/>
              <a:t>Baillarger</a:t>
            </a:r>
            <a:r>
              <a:rPr lang="hu-HU" sz="3200" b="1" dirty="0" smtClean="0"/>
              <a:t> (1845) </a:t>
            </a:r>
            <a:r>
              <a:rPr lang="hu-HU" sz="3200" dirty="0" smtClean="0"/>
              <a:t>szerint olyan pszichés állapotokat és folyamatokat jelöl, amelyek akaratlagosan </a:t>
            </a:r>
            <a:r>
              <a:rPr lang="hu-HU" sz="3200" i="1" dirty="0" smtClean="0"/>
              <a:t>nem befolyásolhatók és nem irányíthatók</a:t>
            </a:r>
          </a:p>
          <a:p>
            <a:pPr>
              <a:buNone/>
            </a:pPr>
            <a:endParaRPr lang="hu-HU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b="1" dirty="0" err="1" smtClean="0"/>
              <a:t>Clérambault</a:t>
            </a:r>
            <a:r>
              <a:rPr lang="hu-HU" sz="3600" b="1" dirty="0" smtClean="0"/>
              <a:t> szerint </a:t>
            </a:r>
            <a:br>
              <a:rPr lang="hu-HU" sz="3600" b="1" dirty="0" smtClean="0"/>
            </a:br>
            <a:r>
              <a:rPr lang="hu-HU" sz="3600" dirty="0" smtClean="0"/>
              <a:t>mentális automatizmusok azok az akaratlagosan nem befolyásolható pszichikus jelenségek, amelyek</a:t>
            </a:r>
            <a:r>
              <a:rPr lang="hu-HU" dirty="0" smtClean="0"/>
              <a:t>: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hu-HU" sz="3200" b="1" i="1" dirty="0" err="1" smtClean="0"/>
              <a:t>énidegenek</a:t>
            </a:r>
            <a:r>
              <a:rPr lang="hu-HU" sz="3200" i="1" dirty="0" smtClean="0"/>
              <a:t>, nem saját személyiségből fakadónak éli meg </a:t>
            </a:r>
          </a:p>
          <a:p>
            <a:r>
              <a:rPr lang="hu-HU" sz="3200" i="1" dirty="0" smtClean="0"/>
              <a:t>az egyén számára nem természetesek, mesterkéltségük nem illeszkedik az egyén gondolkodásába, </a:t>
            </a:r>
            <a:r>
              <a:rPr lang="hu-HU" sz="3200" i="1" dirty="0" err="1" smtClean="0"/>
              <a:t>dezintegráló</a:t>
            </a:r>
            <a:r>
              <a:rPr lang="hu-HU" sz="3200" i="1" dirty="0" smtClean="0"/>
              <a:t> ("hasadásos") </a:t>
            </a:r>
            <a:r>
              <a:rPr lang="hu-HU" sz="3200" i="1" dirty="0" err="1" smtClean="0"/>
              <a:t>jell</a:t>
            </a:r>
            <a:r>
              <a:rPr lang="hu-HU" sz="3200" i="1" dirty="0" smtClean="0"/>
              <a:t>. </a:t>
            </a:r>
          </a:p>
          <a:p>
            <a:endParaRPr lang="hu-HU" sz="3200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>
          <a:xfrm>
            <a:off x="6172200" y="1481959"/>
            <a:ext cx="5181600" cy="469500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>
              <a:buNone/>
            </a:pPr>
            <a:r>
              <a:rPr lang="hu-HU" sz="3000" i="1" dirty="0" smtClean="0"/>
              <a:t>nem vezethetők le más pszichikus jelenségekből </a:t>
            </a:r>
            <a:r>
              <a:rPr lang="hu-HU" sz="3000" dirty="0" smtClean="0"/>
              <a:t>(</a:t>
            </a:r>
            <a:r>
              <a:rPr lang="hu-HU" sz="3000" dirty="0" err="1" smtClean="0"/>
              <a:t>pl</a:t>
            </a:r>
            <a:r>
              <a:rPr lang="hu-HU" sz="3000" dirty="0" smtClean="0"/>
              <a:t>: érzékcsalódásból, érzelmekből, vágyakból, stb.) </a:t>
            </a:r>
          </a:p>
          <a:p>
            <a:pPr>
              <a:buNone/>
            </a:pPr>
            <a:endParaRPr lang="hu-HU" sz="3000" dirty="0" smtClean="0"/>
          </a:p>
          <a:p>
            <a:pPr>
              <a:buNone/>
            </a:pPr>
            <a:r>
              <a:rPr lang="hu-HU" sz="3000" dirty="0" smtClean="0"/>
              <a:t>"</a:t>
            </a:r>
            <a:r>
              <a:rPr lang="hu-HU" sz="3000" b="1" dirty="0" err="1" smtClean="0"/>
              <a:t>anideikusak</a:t>
            </a:r>
            <a:r>
              <a:rPr lang="hu-HU" sz="3000" dirty="0" smtClean="0"/>
              <a:t>", azaz </a:t>
            </a:r>
            <a:r>
              <a:rPr lang="hu-HU" sz="3000" i="1" dirty="0" smtClean="0"/>
              <a:t>tartalmilag esetlegesek, kidolgozatlanok 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Ilyen automatizmusok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hu-HU" sz="3200" b="1" dirty="0" smtClean="0"/>
              <a:t>(1) </a:t>
            </a:r>
            <a:r>
              <a:rPr lang="hu-HU" sz="3200" b="1" dirty="0" err="1" smtClean="0"/>
              <a:t>tévelyötlet</a:t>
            </a:r>
            <a:r>
              <a:rPr lang="hu-HU" sz="3200" b="1" dirty="0" smtClean="0"/>
              <a:t> </a:t>
            </a:r>
          </a:p>
          <a:p>
            <a:pPr>
              <a:lnSpc>
                <a:spcPct val="170000"/>
              </a:lnSpc>
            </a:pPr>
            <a:r>
              <a:rPr lang="hu-HU" sz="3200" dirty="0" smtClean="0"/>
              <a:t>(2) gondolatátvitel- gondolatelvonás </a:t>
            </a:r>
          </a:p>
          <a:p>
            <a:pPr>
              <a:lnSpc>
                <a:spcPct val="170000"/>
              </a:lnSpc>
            </a:pPr>
            <a:r>
              <a:rPr lang="hu-HU" sz="3200" dirty="0" smtClean="0"/>
              <a:t>(3) kényszergondolat </a:t>
            </a:r>
          </a:p>
          <a:p>
            <a:pPr>
              <a:lnSpc>
                <a:spcPct val="170000"/>
              </a:lnSpc>
            </a:pPr>
            <a:r>
              <a:rPr lang="hu-HU" sz="3200" dirty="0" smtClean="0"/>
              <a:t>(4) fóbiás gondolat (részben a hallucinációk és téveszmék).</a:t>
            </a:r>
            <a:endParaRPr lang="hu-HU" sz="3200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hu-H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 smtClean="0"/>
              <a:t>(1) </a:t>
            </a:r>
            <a:r>
              <a:rPr lang="hu-HU" sz="3200" b="1" dirty="0" err="1" smtClean="0"/>
              <a:t>Tévelyötlet</a:t>
            </a:r>
            <a:endParaRPr lang="hu-HU" sz="3200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838200" y="1403131"/>
            <a:ext cx="10515600" cy="52183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3200" b="1" dirty="0" smtClean="0"/>
              <a:t>egyfajta bizarr, megalapozatlan ötlet, </a:t>
            </a:r>
            <a:r>
              <a:rPr lang="hu-HU" sz="3200" dirty="0" smtClean="0"/>
              <a:t>mely relevanciája a beteg számára nem kérdéses. </a:t>
            </a:r>
          </a:p>
          <a:p>
            <a:pPr>
              <a:buNone/>
            </a:pPr>
            <a:endParaRPr lang="hu-HU" sz="3200" dirty="0" smtClean="0"/>
          </a:p>
          <a:p>
            <a:pPr>
              <a:buNone/>
            </a:pPr>
            <a:r>
              <a:rPr lang="hu-HU" sz="3200" dirty="0" smtClean="0"/>
              <a:t>irrealitása nem akadálya annak, hogy a </a:t>
            </a:r>
            <a:r>
              <a:rPr lang="hu-HU" sz="3200" i="1" dirty="0" smtClean="0"/>
              <a:t>beteg valóságnak vélj</a:t>
            </a:r>
            <a:r>
              <a:rPr lang="hu-HU" sz="3200" dirty="0" smtClean="0"/>
              <a:t>e. </a:t>
            </a:r>
          </a:p>
          <a:p>
            <a:pPr>
              <a:buNone/>
            </a:pPr>
            <a:r>
              <a:rPr lang="hu-HU" sz="3200" dirty="0" smtClean="0"/>
              <a:t>A kóros ötletbetörés néha a szituációból érthető (pl. féltékenység, kiválasztottság, megfegyelmezés, stb.), néha azonban a pszichózisnak nem értelmezhető megnyilvánulása (</a:t>
            </a:r>
            <a:r>
              <a:rPr lang="hu-HU" sz="3200" dirty="0" err="1" smtClean="0"/>
              <a:t>pl</a:t>
            </a:r>
            <a:r>
              <a:rPr lang="hu-HU" sz="3200" dirty="0" smtClean="0"/>
              <a:t>: egy </a:t>
            </a:r>
            <a:r>
              <a:rPr lang="hu-HU" sz="3200" dirty="0" err="1" smtClean="0"/>
              <a:t>sch</a:t>
            </a:r>
            <a:r>
              <a:rPr lang="hu-HU" sz="3200" dirty="0" smtClean="0"/>
              <a:t>. beteg kiugrott az ablakon, mert úgy vélte "így szolgálja a szocializmus ügyét".)</a:t>
            </a:r>
            <a:endParaRPr lang="hu-HU" sz="3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b="1" dirty="0" smtClean="0"/>
              <a:t>(2) Gondolatátvitel (</a:t>
            </a:r>
            <a:r>
              <a:rPr lang="hu-HU" sz="3600" b="1" dirty="0" err="1" smtClean="0"/>
              <a:t>sch-ra</a:t>
            </a:r>
            <a:r>
              <a:rPr lang="hu-HU" sz="3600" b="1" dirty="0" smtClean="0"/>
              <a:t> jellemző</a:t>
            </a:r>
            <a:r>
              <a:rPr lang="hu-HU" b="1" dirty="0" smtClean="0"/>
              <a:t>):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hu-HU" dirty="0" smtClean="0"/>
              <a:t>a beteg valamely gondolatáról úgy véli, az </a:t>
            </a:r>
            <a:r>
              <a:rPr lang="hu-HU" b="1" u="sng" dirty="0" smtClean="0"/>
              <a:t>nem az ő gondolata</a:t>
            </a:r>
            <a:r>
              <a:rPr lang="hu-HU" dirty="0" smtClean="0"/>
              <a:t>, hanem valaki más gondolkodtatja vele, tehát áttették az ő fejébe. </a:t>
            </a:r>
          </a:p>
          <a:p>
            <a:pPr>
              <a:lnSpc>
                <a:spcPct val="150000"/>
              </a:lnSpc>
              <a:buNone/>
            </a:pPr>
            <a:endParaRPr lang="hu-HU" dirty="0" smtClean="0"/>
          </a:p>
          <a:p>
            <a:pPr>
              <a:lnSpc>
                <a:spcPct val="150000"/>
              </a:lnSpc>
              <a:buNone/>
            </a:pPr>
            <a:r>
              <a:rPr lang="hu-HU" dirty="0" smtClean="0"/>
              <a:t> a beteg úgy érzi, kivették a fejéből a gondolatait s most üres a feje (a gondolat elakadástól éppen ebben a magyarázatban különbözik). Ez a </a:t>
            </a:r>
            <a:r>
              <a:rPr lang="hu-HU" b="1" dirty="0" smtClean="0"/>
              <a:t>gondolatelvonás.</a:t>
            </a:r>
            <a:endParaRPr lang="hu-HU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(</a:t>
            </a:r>
            <a:r>
              <a:rPr lang="hu-HU" sz="3600" b="1" dirty="0" smtClean="0"/>
              <a:t>3) Kényszergondolat (</a:t>
            </a:r>
            <a:r>
              <a:rPr lang="hu-HU" sz="3600" b="1" dirty="0" err="1" smtClean="0"/>
              <a:t>anancasmus</a:t>
            </a:r>
            <a:r>
              <a:rPr lang="hu-HU" sz="3600" b="1" dirty="0" smtClean="0"/>
              <a:t>):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434" y="1904453"/>
            <a:ext cx="1051560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3200" u="sng" dirty="0" smtClean="0"/>
              <a:t>visszatérő és tartós gondolatok</a:t>
            </a:r>
            <a:r>
              <a:rPr lang="hu-HU" sz="3200" dirty="0" smtClean="0"/>
              <a:t>, késztetések vagy képzetek, amelyeket a személy időnként annyira kényszerűnek (nem tud megszabadulni tőlük) és alkalmatlannak él meg, hogy az észrevehető szorongást vagy szenvedést okoz. </a:t>
            </a:r>
          </a:p>
          <a:p>
            <a:pPr>
              <a:buNone/>
            </a:pPr>
            <a:r>
              <a:rPr lang="hu-HU" sz="3200" dirty="0" smtClean="0"/>
              <a:t>A személy igyekszik ezeket a gondolatokat elnyomni (tudja, hogy </a:t>
            </a:r>
            <a:r>
              <a:rPr lang="hu-HU" sz="3200" u="sng" dirty="0" smtClean="0"/>
              <a:t>ez nem normális</a:t>
            </a:r>
            <a:r>
              <a:rPr lang="hu-HU" sz="3200" dirty="0" smtClean="0"/>
              <a:t>), figyelmen kívül hagyni vagy más gondolattal/cselekvéssel semlegesíteni, </a:t>
            </a:r>
            <a:r>
              <a:rPr lang="hu-HU" sz="3200" u="sng" dirty="0" smtClean="0"/>
              <a:t>de kísérletei sikertelenek.</a:t>
            </a:r>
            <a:endParaRPr lang="hu-HU" sz="3200" u="sng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3) Kényszergondolat (</a:t>
            </a:r>
            <a:r>
              <a:rPr lang="hu-HU" b="1" dirty="0" err="1" smtClean="0"/>
              <a:t>anancasmus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435" y="1731032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u-HU" sz="3200" dirty="0" smtClean="0"/>
              <a:t>A páciens a gondolatokat sajátjának érzi, nem pedig kívülről eredőnek, mint a gondolatátvitelnél. </a:t>
            </a:r>
          </a:p>
          <a:p>
            <a:pPr>
              <a:buNone/>
            </a:pPr>
            <a:r>
              <a:rPr lang="hu-HU" sz="3200" dirty="0" smtClean="0"/>
              <a:t>A kényszergondolatok legegyszerűbb esetben </a:t>
            </a:r>
            <a:r>
              <a:rPr lang="hu-HU" sz="3200" i="1" u="sng" dirty="0" smtClean="0"/>
              <a:t>szavak, képzetek elűzhetetlen, tudatos jelenléte, </a:t>
            </a:r>
            <a:r>
              <a:rPr lang="hu-HU" sz="3200" i="1" dirty="0" smtClean="0"/>
              <a:t>vagy elképzelések, amelyekkel a beteg kényszerűen foglalkozik, „rágódik rajta”. </a:t>
            </a:r>
          </a:p>
          <a:p>
            <a:pPr>
              <a:buNone/>
            </a:pPr>
            <a:r>
              <a:rPr lang="hu-HU" sz="3200" i="1" dirty="0" smtClean="0"/>
              <a:t>Másik formájuk a </a:t>
            </a:r>
            <a:r>
              <a:rPr lang="hu-HU" sz="3200" i="1" u="sng" dirty="0" smtClean="0"/>
              <a:t>kényszerítő gondolat</a:t>
            </a:r>
            <a:r>
              <a:rPr lang="hu-HU" sz="3200" i="1" dirty="0" smtClean="0"/>
              <a:t>, amely szavakban-képekben is megfogalmazódhat, de gyakoribb, hogy irracionális, megfogalmazatlan kényszert érez a beteg valamilyen cselekvésre (amit gyakran meg is tesz, de nem szükségszerűen</a:t>
            </a:r>
            <a:endParaRPr lang="hu-HU" sz="3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Kényszergondolatok csoportosítása: 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600" b="1" dirty="0" smtClean="0"/>
              <a:t>1. Formai kategóriák </a:t>
            </a:r>
          </a:p>
          <a:p>
            <a:r>
              <a:rPr lang="hu-HU" sz="3600" dirty="0" err="1" smtClean="0"/>
              <a:t>Obszesszív</a:t>
            </a:r>
            <a:r>
              <a:rPr lang="hu-HU" sz="3600" dirty="0" smtClean="0"/>
              <a:t> gondolatok </a:t>
            </a:r>
          </a:p>
          <a:p>
            <a:r>
              <a:rPr lang="hu-HU" sz="3600" dirty="0" smtClean="0"/>
              <a:t>Kételyek </a:t>
            </a:r>
          </a:p>
          <a:p>
            <a:r>
              <a:rPr lang="hu-HU" sz="3600" dirty="0" smtClean="0"/>
              <a:t>Félelmek </a:t>
            </a:r>
          </a:p>
          <a:p>
            <a:r>
              <a:rPr lang="hu-HU" sz="3600" dirty="0" smtClean="0"/>
              <a:t>Képzetek </a:t>
            </a:r>
          </a:p>
          <a:p>
            <a:r>
              <a:rPr lang="hu-HU" sz="3600" dirty="0" smtClean="0"/>
              <a:t>Meggyőződések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r>
              <a:rPr lang="hu-HU" b="1" dirty="0"/>
              <a:t>Gondolkodás zavarok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 </a:t>
            </a:r>
            <a:r>
              <a:rPr lang="hu-HU" sz="3600" dirty="0" smtClean="0"/>
              <a:t>Képzet </a:t>
            </a:r>
            <a:r>
              <a:rPr lang="hu-HU" sz="3600" dirty="0"/>
              <a:t>és fogalomalkotás zavarai </a:t>
            </a:r>
          </a:p>
          <a:p>
            <a:pPr marL="0" indent="0">
              <a:buNone/>
            </a:pPr>
            <a:r>
              <a:rPr lang="hu-HU" sz="3600" dirty="0"/>
              <a:t>b. Működésmód zavarai </a:t>
            </a:r>
          </a:p>
          <a:p>
            <a:pPr marL="0" indent="0" algn="ctr">
              <a:buNone/>
            </a:pPr>
            <a:r>
              <a:rPr lang="hu-HU" sz="3600" dirty="0"/>
              <a:t>c. Tempózavar </a:t>
            </a:r>
          </a:p>
          <a:p>
            <a:pPr marL="0" indent="0">
              <a:buNone/>
            </a:pPr>
            <a:r>
              <a:rPr lang="hu-HU" sz="3600" dirty="0"/>
              <a:t>d. Strukturális zavar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719964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4000" dirty="0" smtClean="0"/>
              <a:t>Kényszergondolatok csoportosítása:</a:t>
            </a:r>
            <a:br>
              <a:rPr lang="hu-HU" sz="4000" dirty="0" smtClean="0"/>
            </a:br>
            <a:r>
              <a:rPr lang="hu-HU" sz="4000" b="1" dirty="0" smtClean="0"/>
              <a:t>Tartalmi </a:t>
            </a:r>
            <a:r>
              <a:rPr lang="hu-HU" sz="4000" dirty="0" smtClean="0"/>
              <a:t>kategóriák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 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838200" y="1371600"/>
            <a:ext cx="5181600" cy="4805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dirty="0" smtClean="0"/>
              <a:t>Piszok, beszennyeződés </a:t>
            </a:r>
          </a:p>
          <a:p>
            <a:pPr>
              <a:buNone/>
            </a:pPr>
            <a:r>
              <a:rPr lang="hu-HU" dirty="0" smtClean="0"/>
              <a:t>Vallás </a:t>
            </a:r>
          </a:p>
          <a:p>
            <a:pPr>
              <a:buNone/>
            </a:pPr>
            <a:r>
              <a:rPr lang="hu-HU" dirty="0" smtClean="0"/>
              <a:t>Szexualitás </a:t>
            </a:r>
          </a:p>
          <a:p>
            <a:pPr>
              <a:buNone/>
            </a:pPr>
            <a:r>
              <a:rPr lang="hu-HU" dirty="0" smtClean="0"/>
              <a:t>Halál </a:t>
            </a:r>
          </a:p>
          <a:p>
            <a:pPr>
              <a:buNone/>
            </a:pPr>
            <a:r>
              <a:rPr lang="hu-HU" dirty="0" smtClean="0"/>
              <a:t>Betegség </a:t>
            </a:r>
          </a:p>
          <a:p>
            <a:pPr>
              <a:buNone/>
            </a:pPr>
            <a:r>
              <a:rPr lang="hu-HU" dirty="0" smtClean="0"/>
              <a:t>Agresszivitás </a:t>
            </a:r>
          </a:p>
          <a:p>
            <a:pPr>
              <a:buNone/>
            </a:pPr>
            <a:r>
              <a:rPr lang="hu-HU" dirty="0" smtClean="0"/>
              <a:t>Ártalmak </a:t>
            </a:r>
          </a:p>
          <a:p>
            <a:pPr>
              <a:buNone/>
            </a:pPr>
            <a:r>
              <a:rPr lang="hu-HU" dirty="0" smtClean="0"/>
              <a:t>Napi tevékenységek </a:t>
            </a:r>
          </a:p>
          <a:p>
            <a:pPr>
              <a:buNone/>
            </a:pPr>
            <a:r>
              <a:rPr lang="hu-HU" dirty="0" smtClean="0"/>
              <a:t>Élettelen-személytelen dolgok </a:t>
            </a:r>
          </a:p>
          <a:p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(4) Fóbiák: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hu-HU" dirty="0" smtClean="0"/>
              <a:t>legyőzhetetlen félelem más ember(</a:t>
            </a:r>
            <a:r>
              <a:rPr lang="hu-HU" dirty="0" err="1" smtClean="0"/>
              <a:t>ek</a:t>
            </a:r>
            <a:r>
              <a:rPr lang="hu-HU" dirty="0" smtClean="0"/>
              <a:t>) számára természetes helyzetekben. </a:t>
            </a:r>
          </a:p>
          <a:p>
            <a:pPr>
              <a:lnSpc>
                <a:spcPct val="150000"/>
              </a:lnSpc>
              <a:buNone/>
            </a:pPr>
            <a:r>
              <a:rPr lang="hu-HU" dirty="0" smtClean="0"/>
              <a:t>A szorongás kizárólag vagy túlnyomórészt egy </a:t>
            </a:r>
            <a:r>
              <a:rPr lang="hu-HU" u="sng" dirty="0" smtClean="0"/>
              <a:t>jól meghatározott, de nem veszélyes helyzetben </a:t>
            </a:r>
            <a:r>
              <a:rPr lang="hu-HU" dirty="0" smtClean="0"/>
              <a:t>vagy valamilyen tárgy megjelenésekor alakul ki, ezeket a helyzeteket vagy tárgyakat </a:t>
            </a:r>
            <a:r>
              <a:rPr lang="hu-HU" b="1" dirty="0" smtClean="0"/>
              <a:t>kerülik és félelemmel vészelik át. </a:t>
            </a:r>
            <a:endParaRPr lang="hu-HU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(4) Fóbiák: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hu-HU" sz="3200" dirty="0" smtClean="0"/>
              <a:t>A fóbia általában és a kiváltott szorongás szubjektíve, fiziológiailag, viselkedés szintjén elkülöníthetetlen egyéb más szorongásoktól. A páciensek általában az egyes tünetekre figyelnek, mint a </a:t>
            </a:r>
            <a:r>
              <a:rPr lang="hu-HU" sz="3200" dirty="0" err="1" smtClean="0"/>
              <a:t>palpitáció</a:t>
            </a:r>
            <a:r>
              <a:rPr lang="hu-HU" sz="3200" dirty="0" smtClean="0"/>
              <a:t>, gyengeség, melyekhez csatlakozik a halálfélelem érzése, a megőrüléstől, kontrollvesztéstől való félelem. Már sokszor a fóbiát okozó helyzetbe való belépés gondolata is szorongást vált ki. </a:t>
            </a:r>
            <a:endParaRPr lang="hu-HU" sz="3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536028"/>
            <a:ext cx="10515600" cy="564093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hu-HU" b="1" dirty="0" smtClean="0"/>
              <a:t>Számtalan megjelenés</a:t>
            </a:r>
          </a:p>
          <a:p>
            <a:pPr>
              <a:lnSpc>
                <a:spcPct val="150000"/>
              </a:lnSpc>
              <a:buNone/>
            </a:pPr>
            <a:r>
              <a:rPr lang="hu-HU" i="1" dirty="0" err="1" smtClean="0"/>
              <a:t>zoophobia</a:t>
            </a:r>
            <a:r>
              <a:rPr lang="hu-HU" i="1" dirty="0" smtClean="0"/>
              <a:t>, </a:t>
            </a:r>
          </a:p>
          <a:p>
            <a:pPr>
              <a:lnSpc>
                <a:spcPct val="150000"/>
              </a:lnSpc>
              <a:buNone/>
            </a:pPr>
            <a:r>
              <a:rPr lang="hu-HU" i="1" dirty="0" err="1" smtClean="0"/>
              <a:t>anthropophobia</a:t>
            </a:r>
            <a:r>
              <a:rPr lang="hu-HU" i="1" dirty="0" smtClean="0"/>
              <a:t>,</a:t>
            </a:r>
          </a:p>
          <a:p>
            <a:pPr>
              <a:lnSpc>
                <a:spcPct val="150000"/>
              </a:lnSpc>
              <a:buNone/>
            </a:pPr>
            <a:r>
              <a:rPr lang="hu-HU" i="1" dirty="0" smtClean="0"/>
              <a:t> </a:t>
            </a:r>
            <a:r>
              <a:rPr lang="hu-HU" i="1" dirty="0" err="1" smtClean="0"/>
              <a:t>claustrophobia</a:t>
            </a:r>
            <a:r>
              <a:rPr lang="hu-HU" i="1" dirty="0" smtClean="0"/>
              <a:t>, </a:t>
            </a:r>
          </a:p>
          <a:p>
            <a:pPr>
              <a:lnSpc>
                <a:spcPct val="150000"/>
              </a:lnSpc>
              <a:buNone/>
            </a:pPr>
            <a:r>
              <a:rPr lang="hu-HU" i="1" dirty="0" err="1" smtClean="0"/>
              <a:t>agoraphobia</a:t>
            </a:r>
            <a:r>
              <a:rPr lang="hu-HU" i="1" dirty="0" smtClean="0"/>
              <a:t> (nyitott tér), </a:t>
            </a:r>
          </a:p>
          <a:p>
            <a:pPr>
              <a:lnSpc>
                <a:spcPct val="150000"/>
              </a:lnSpc>
              <a:buNone/>
            </a:pPr>
            <a:r>
              <a:rPr lang="hu-HU" i="1" dirty="0" err="1" smtClean="0"/>
              <a:t>nosophobia</a:t>
            </a:r>
            <a:r>
              <a:rPr lang="hu-HU" i="1" dirty="0" smtClean="0"/>
              <a:t> (betegség/fertőzés), </a:t>
            </a:r>
          </a:p>
          <a:p>
            <a:pPr>
              <a:lnSpc>
                <a:spcPct val="150000"/>
              </a:lnSpc>
              <a:buNone/>
            </a:pPr>
            <a:r>
              <a:rPr lang="hu-HU" i="1" dirty="0" err="1" smtClean="0"/>
              <a:t>phobophobia</a:t>
            </a:r>
            <a:r>
              <a:rPr lang="hu-HU" i="1" dirty="0" smtClean="0"/>
              <a:t> (fóbiáktól) ,</a:t>
            </a:r>
          </a:p>
          <a:p>
            <a:pPr>
              <a:lnSpc>
                <a:spcPct val="150000"/>
              </a:lnSpc>
              <a:buNone/>
            </a:pPr>
            <a:r>
              <a:rPr lang="hu-HU" i="1" dirty="0" err="1" smtClean="0"/>
              <a:t>nyktophobia</a:t>
            </a:r>
            <a:r>
              <a:rPr lang="hu-HU" i="1" dirty="0" smtClean="0"/>
              <a:t> (éjszakától) </a:t>
            </a:r>
            <a:endParaRPr lang="hu-H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smtClean="0"/>
              <a:t>h. A komplex gondolkodás: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hu-HU" u="sng" dirty="0" smtClean="0"/>
              <a:t>érzelmileg erősen színezett, </a:t>
            </a:r>
            <a:r>
              <a:rPr lang="hu-HU" dirty="0" smtClean="0"/>
              <a:t>többé- kevésbé képszerű és szemléletes egyedi képzetek felrajzása. Az egyedi képzetek jelentését az egyén múltjába visszanyúló élmények határozzák meg, ezek ismerete nélkül nem érthető meg. A </a:t>
            </a:r>
            <a:r>
              <a:rPr lang="hu-HU" u="sng" dirty="0" smtClean="0"/>
              <a:t>fogalmak helyét metaforák, szimbólumok veszik </a:t>
            </a:r>
            <a:r>
              <a:rPr lang="hu-HU" dirty="0" smtClean="0"/>
              <a:t>át (egy nőbeteg "egypár gyufaszál" szavai azt jelentik, hogy éjjel "egypár fiúval viszonya van", mivel a gyufa egyrészt fallosz-szimbólum, másrészt a szexuális fellángolást fejezi ki). </a:t>
            </a:r>
            <a:endParaRPr lang="hu-H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h. A komplex gondolkodás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50428"/>
            <a:ext cx="10515600" cy="47265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3200" dirty="0" smtClean="0"/>
              <a:t>"</a:t>
            </a:r>
            <a:r>
              <a:rPr lang="hu-HU" sz="3200" dirty="0" err="1" smtClean="0"/>
              <a:t>Pseudologia</a:t>
            </a:r>
            <a:r>
              <a:rPr lang="hu-HU" sz="3200" dirty="0" smtClean="0"/>
              <a:t> </a:t>
            </a:r>
            <a:r>
              <a:rPr lang="hu-HU" sz="3200" dirty="0" err="1" smtClean="0"/>
              <a:t>phantastica</a:t>
            </a:r>
            <a:r>
              <a:rPr lang="hu-HU" sz="3200" dirty="0" smtClean="0"/>
              <a:t>"= (kóros hazudozás) </a:t>
            </a:r>
          </a:p>
          <a:p>
            <a:pPr>
              <a:buNone/>
            </a:pPr>
            <a:r>
              <a:rPr lang="hu-HU" sz="3200" dirty="0" smtClean="0"/>
              <a:t>-„</a:t>
            </a:r>
            <a:r>
              <a:rPr lang="hu-HU" sz="3200" dirty="0" err="1" smtClean="0"/>
              <a:t>Mythománia</a:t>
            </a:r>
            <a:r>
              <a:rPr lang="hu-HU" sz="3200" dirty="0" smtClean="0"/>
              <a:t>"=(meseszerű hazudozás) </a:t>
            </a:r>
          </a:p>
          <a:p>
            <a:pPr>
              <a:buNone/>
            </a:pPr>
            <a:r>
              <a:rPr lang="hu-HU" sz="3200" dirty="0" smtClean="0"/>
              <a:t> "</a:t>
            </a:r>
            <a:r>
              <a:rPr lang="hu-HU" sz="3200" dirty="0" err="1" smtClean="0"/>
              <a:t>Paraphrenia</a:t>
            </a:r>
            <a:r>
              <a:rPr lang="hu-HU" sz="3200" dirty="0" smtClean="0"/>
              <a:t> </a:t>
            </a:r>
            <a:r>
              <a:rPr lang="hu-HU" sz="3200" dirty="0" err="1" smtClean="0"/>
              <a:t>phantastica</a:t>
            </a:r>
            <a:r>
              <a:rPr lang="hu-HU" sz="3200" dirty="0" smtClean="0"/>
              <a:t>": bizarr elemekből, téveszmékből és érzékcsalódásokból épített mese </a:t>
            </a:r>
          </a:p>
          <a:p>
            <a:pPr>
              <a:buNone/>
            </a:pPr>
            <a:endParaRPr lang="hu-HU" sz="3200" dirty="0" smtClean="0"/>
          </a:p>
          <a:p>
            <a:pPr>
              <a:buNone/>
            </a:pPr>
            <a:r>
              <a:rPr lang="hu-HU" sz="3200" dirty="0" smtClean="0"/>
              <a:t>Kontrollálatlan egyéb komplex gondolkodási formák: </a:t>
            </a:r>
            <a:r>
              <a:rPr lang="hu-HU" sz="3200" dirty="0" err="1" smtClean="0"/>
              <a:t>tévelygondolat</a:t>
            </a:r>
            <a:r>
              <a:rPr lang="hu-HU" sz="3200" dirty="0" smtClean="0"/>
              <a:t>, kontamináció (sűrítés), kóros vonatkoztatás, alaptalan jelenségtulajdonítás, </a:t>
            </a:r>
            <a:r>
              <a:rPr lang="hu-HU" sz="3200" dirty="0" err="1" smtClean="0"/>
              <a:t>participáció</a:t>
            </a:r>
            <a:r>
              <a:rPr lang="hu-HU" sz="3200" dirty="0" smtClean="0"/>
              <a:t> (egy rész az egészet képviseli). </a:t>
            </a:r>
            <a:endParaRPr lang="hu-HU" sz="3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i. Téveszmék és túlértékelt eszmék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87366"/>
            <a:ext cx="10515600" cy="523415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None/>
            </a:pPr>
            <a:r>
              <a:rPr lang="hu-HU" sz="3200" dirty="0" smtClean="0"/>
              <a:t>Mindkettő a </a:t>
            </a:r>
            <a:r>
              <a:rPr lang="hu-HU" sz="3200" u="sng" dirty="0" err="1" smtClean="0"/>
              <a:t>személyiségközeli</a:t>
            </a:r>
            <a:r>
              <a:rPr lang="hu-HU" sz="3200" u="sng" dirty="0" smtClean="0"/>
              <a:t> gondolkodás képződménye</a:t>
            </a:r>
            <a:r>
              <a:rPr lang="hu-HU" sz="3200" dirty="0" smtClean="0"/>
              <a:t>. A </a:t>
            </a:r>
            <a:r>
              <a:rPr lang="hu-HU" sz="3200" i="1" dirty="0" smtClean="0"/>
              <a:t>gondolkodás </a:t>
            </a:r>
            <a:r>
              <a:rPr lang="hu-HU" sz="3200" u="sng" dirty="0" smtClean="0"/>
              <a:t>személyes evidenciáinak </a:t>
            </a:r>
            <a:r>
              <a:rPr lang="hu-HU" sz="3200" i="1" dirty="0" smtClean="0"/>
              <a:t>nevezzük azokat a jellegzetességeket, melyek nem felelnek meg az átlagos és elfogadottaknak, de meghatározzák a beteg viselkedését. </a:t>
            </a:r>
          </a:p>
          <a:p>
            <a:pPr>
              <a:lnSpc>
                <a:spcPct val="110000"/>
              </a:lnSpc>
              <a:buNone/>
            </a:pPr>
            <a:endParaRPr lang="hu-HU" sz="3200" i="1" dirty="0" smtClean="0"/>
          </a:p>
          <a:p>
            <a:pPr>
              <a:lnSpc>
                <a:spcPct val="110000"/>
              </a:lnSpc>
              <a:buNone/>
            </a:pPr>
            <a:r>
              <a:rPr lang="hu-HU" sz="3200" i="1" dirty="0" smtClean="0"/>
              <a:t>A mentális automatizmusok formájában jelentkező, vagy a komplex gondolkodás áramában összeálló </a:t>
            </a:r>
            <a:r>
              <a:rPr lang="hu-HU" sz="3200" i="1" dirty="0" err="1" smtClean="0"/>
              <a:t>tévgondolatok</a:t>
            </a:r>
            <a:r>
              <a:rPr lang="hu-HU" sz="3200" i="1" dirty="0" smtClean="0"/>
              <a:t> </a:t>
            </a:r>
            <a:r>
              <a:rPr lang="hu-HU" sz="3200" i="1" u="sng" dirty="0" smtClean="0"/>
              <a:t>nem esnek szét, nem halványulnak el, hanem megszilárdulnak és központi szerepet nyernek</a:t>
            </a:r>
            <a:r>
              <a:rPr lang="hu-HU" sz="3200" i="1" dirty="0" smtClean="0"/>
              <a:t>. </a:t>
            </a:r>
            <a:endParaRPr lang="hu-HU" sz="3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i. Téveszmék és túlértékelt eszmék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08538"/>
            <a:ext cx="10515600" cy="52026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b="1" dirty="0" smtClean="0"/>
              <a:t>Téveszmék (</a:t>
            </a:r>
            <a:r>
              <a:rPr lang="hu-HU" b="1" dirty="0" err="1" smtClean="0"/>
              <a:t>doxazmák</a:t>
            </a:r>
            <a:r>
              <a:rPr lang="hu-HU" b="1" dirty="0" smtClean="0"/>
              <a:t>): </a:t>
            </a:r>
          </a:p>
          <a:p>
            <a:pPr>
              <a:buNone/>
            </a:pPr>
            <a:endParaRPr lang="hu-HU" b="1" dirty="0" smtClean="0"/>
          </a:p>
          <a:p>
            <a:pPr>
              <a:buNone/>
            </a:pPr>
            <a:r>
              <a:rPr lang="hu-HU" sz="3200" u="sng" dirty="0" smtClean="0"/>
              <a:t>kórosan meghamisított ítéletek</a:t>
            </a:r>
            <a:r>
              <a:rPr lang="hu-HU" sz="3200" dirty="0" smtClean="0"/>
              <a:t>, amelyek a következőkben különböznek a tévedéstől, a hittől és a hiedelemtől: szubjektív bizonyosság érzése és a téveszméhez való rendkívül erős ragaszkodás; </a:t>
            </a:r>
          </a:p>
          <a:p>
            <a:pPr>
              <a:buNone/>
            </a:pPr>
            <a:r>
              <a:rPr lang="hu-HU" sz="3200" u="sng" dirty="0" smtClean="0"/>
              <a:t>korrigálhatatlanok</a:t>
            </a:r>
            <a:r>
              <a:rPr lang="hu-HU" sz="3200" dirty="0" smtClean="0"/>
              <a:t>, a tapasztalat akkor sem módosítja, ha ez egyébként logikailag kényszerítő erejű cáfolat lenne ("Itt sugárzó készülék van" - Hol? "Sehol, de van."); tartalmilag nonszensz (lehetetlen, nem létező); </a:t>
            </a:r>
            <a:r>
              <a:rPr lang="hu-HU" sz="3200" u="sng" dirty="0" smtClean="0"/>
              <a:t>az én-re közvetlenül, vagy közvetve vonatkoznak, azaz személyes ügynek érzik </a:t>
            </a:r>
            <a:endParaRPr lang="hu-HU" sz="3200" u="sng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i. Téveszmék és túlértékelt eszmék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87366"/>
            <a:ext cx="10515600" cy="49819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u-HU" b="1" u="sng" dirty="0" smtClean="0"/>
              <a:t>A túlértékelt eszmék </a:t>
            </a:r>
          </a:p>
          <a:p>
            <a:pPr>
              <a:buNone/>
            </a:pPr>
            <a:r>
              <a:rPr lang="hu-HU" u="sng" dirty="0" smtClean="0"/>
              <a:t>idomulnak a tapasztalathoz</a:t>
            </a:r>
            <a:r>
              <a:rPr lang="hu-HU" dirty="0" smtClean="0"/>
              <a:t>, az érvelés számára hozzáférhetőek, de lényegük minden módosulás ellenére változatlan marad. 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Tartalmilag </a:t>
            </a:r>
            <a:r>
              <a:rPr lang="hu-HU" u="sng" dirty="0" smtClean="0"/>
              <a:t>nem annyira elfogadhatatlanok</a:t>
            </a:r>
            <a:r>
              <a:rPr lang="hu-HU" dirty="0" smtClean="0"/>
              <a:t>, mint a téveszmék, inkább túlzottak, mint abszurdak. Énre vonatkozásuk azonban még erősebb, mint a téveszmék esetében, a túlértékelt eszme mindig személyes ügy, meggyőződés, hit, elv.</a:t>
            </a:r>
          </a:p>
          <a:p>
            <a:pPr>
              <a:buNone/>
            </a:pPr>
            <a:r>
              <a:rPr lang="hu-HU" dirty="0" smtClean="0"/>
              <a:t> 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Organikus esetekben vagy kimerüléses állapotokban szintén gyakori</a:t>
            </a:r>
            <a:r>
              <a:rPr lang="hu-HU" b="1" dirty="0" smtClean="0"/>
              <a:t>. </a:t>
            </a:r>
            <a:endParaRPr lang="hu-H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i. Téveszmék és túlértékelt eszmék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13490"/>
            <a:ext cx="10515600" cy="5013434"/>
          </a:xfrm>
        </p:spPr>
        <p:txBody>
          <a:bodyPr>
            <a:normAutofit/>
          </a:bodyPr>
          <a:lstStyle/>
          <a:p>
            <a:r>
              <a:rPr lang="hu-HU" sz="3200" dirty="0" smtClean="0"/>
              <a:t>sajátos "</a:t>
            </a:r>
            <a:r>
              <a:rPr lang="hu-HU" sz="3200" b="1" dirty="0" smtClean="0"/>
              <a:t>kettős könyvelés</a:t>
            </a:r>
            <a:r>
              <a:rPr lang="hu-HU" sz="3200" dirty="0" smtClean="0"/>
              <a:t>" alakulhat ki: környezetéhez alkalmazkodva, téveszméit lehetőség szerint </a:t>
            </a:r>
            <a:r>
              <a:rPr lang="hu-HU" sz="3200" u="sng" dirty="0" err="1" smtClean="0"/>
              <a:t>disszimulálva</a:t>
            </a:r>
            <a:r>
              <a:rPr lang="hu-HU" sz="3200" u="sng" dirty="0" smtClean="0"/>
              <a:t> él. </a:t>
            </a:r>
          </a:p>
          <a:p>
            <a:endParaRPr lang="hu-HU" sz="3200" dirty="0" smtClean="0"/>
          </a:p>
          <a:p>
            <a:r>
              <a:rPr lang="hu-HU" sz="3200" dirty="0" smtClean="0"/>
              <a:t>(Előfordulhat, hogy a téveszme tartalma valóság lehet - pl. a féltékenységi téveszmében szenvedő beteg felesége lehet a valóságban tényleg hűtlen, ezt azonban a beteg nem tudja!) Előfordul, hogy a remisszióban levő ("gyógyult") </a:t>
            </a:r>
            <a:r>
              <a:rPr lang="hu-HU" sz="3200" dirty="0" err="1" smtClean="0"/>
              <a:t>sch-s</a:t>
            </a:r>
            <a:r>
              <a:rPr lang="hu-HU" sz="3200" dirty="0" smtClean="0"/>
              <a:t> betegnek bizonyos </a:t>
            </a:r>
            <a:r>
              <a:rPr lang="hu-HU" sz="3200" dirty="0" err="1" smtClean="0"/>
              <a:t>reziduális</a:t>
            </a:r>
            <a:r>
              <a:rPr lang="hu-HU" sz="3200" dirty="0" smtClean="0"/>
              <a:t> téveszméi fennmaradna</a:t>
            </a:r>
            <a:r>
              <a:rPr lang="hu-HU" sz="3200" b="1" dirty="0" smtClean="0"/>
              <a:t>k. </a:t>
            </a:r>
            <a:endParaRPr lang="hu-H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e. Produkció minőségi zavarai 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dirty="0"/>
              <a:t> </a:t>
            </a:r>
          </a:p>
          <a:p>
            <a:pPr marL="0" indent="0">
              <a:buNone/>
            </a:pPr>
            <a:r>
              <a:rPr lang="hu-HU" sz="3600" i="1" dirty="0"/>
              <a:t>Zárlat </a:t>
            </a:r>
            <a:endParaRPr lang="hu-HU" sz="3600" dirty="0"/>
          </a:p>
          <a:p>
            <a:pPr marL="0" indent="0">
              <a:buNone/>
            </a:pPr>
            <a:r>
              <a:rPr lang="hu-HU" sz="3600" i="1" dirty="0" smtClean="0"/>
              <a:t>Gondolattolongás </a:t>
            </a:r>
            <a:endParaRPr lang="hu-HU" sz="3600" dirty="0"/>
          </a:p>
          <a:p>
            <a:pPr marL="0" indent="0">
              <a:buNone/>
            </a:pPr>
            <a:r>
              <a:rPr lang="hu-HU" sz="3600" i="1" dirty="0" smtClean="0"/>
              <a:t>Inkoherencia </a:t>
            </a:r>
            <a:endParaRPr lang="hu-HU" sz="3600" dirty="0"/>
          </a:p>
          <a:p>
            <a:pPr marL="0" indent="0">
              <a:buNone/>
            </a:pPr>
            <a:r>
              <a:rPr lang="hu-HU" sz="3600" i="1" dirty="0" smtClean="0"/>
              <a:t>Zavartság </a:t>
            </a:r>
            <a:endParaRPr lang="hu-HU" sz="3600" dirty="0"/>
          </a:p>
          <a:p>
            <a:pPr marL="0" indent="0">
              <a:buNone/>
            </a:pPr>
            <a:r>
              <a:rPr lang="hu-HU" sz="3600" i="1" dirty="0" smtClean="0"/>
              <a:t>Kuszaság </a:t>
            </a:r>
            <a:endParaRPr lang="hu-HU" sz="3600" dirty="0"/>
          </a:p>
          <a:p>
            <a:pPr marL="0" indent="0">
              <a:buNone/>
            </a:pP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31440159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i. Téveszmék és túlértékelt eszmék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40069"/>
            <a:ext cx="10515600" cy="483689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u-HU" sz="3200" dirty="0" smtClean="0"/>
              <a:t>(A leírásokban gyakran a téveszme tartalma/jellege szerint csoportosítunk, így beszélünk </a:t>
            </a:r>
            <a:r>
              <a:rPr lang="hu-HU" sz="3200" b="1" i="1" dirty="0" err="1" smtClean="0"/>
              <a:t>egodiasztólérôl</a:t>
            </a:r>
            <a:r>
              <a:rPr lang="hu-HU" sz="3200" b="1" i="1" dirty="0" smtClean="0"/>
              <a:t> és </a:t>
            </a:r>
            <a:r>
              <a:rPr lang="hu-HU" sz="3200" b="1" i="1" dirty="0" err="1" smtClean="0"/>
              <a:t>egoszisztóléról</a:t>
            </a:r>
            <a:r>
              <a:rPr lang="hu-HU" sz="3200" b="1" i="1" dirty="0" smtClean="0"/>
              <a:t>.</a:t>
            </a:r>
            <a:r>
              <a:rPr lang="hu-HU" sz="3200" i="1" dirty="0" smtClean="0"/>
              <a:t> Az </a:t>
            </a:r>
            <a:r>
              <a:rPr lang="hu-HU" sz="3200" i="1" dirty="0" err="1" smtClean="0"/>
              <a:t>elôbbiben</a:t>
            </a:r>
            <a:r>
              <a:rPr lang="hu-HU" sz="3200" i="1" dirty="0" smtClean="0"/>
              <a:t> az „Én </a:t>
            </a:r>
            <a:r>
              <a:rPr lang="hu-HU" sz="3200" i="1" dirty="0" err="1" smtClean="0"/>
              <a:t>kibôvül</a:t>
            </a:r>
            <a:r>
              <a:rPr lang="hu-HU" sz="3200" i="1" dirty="0" smtClean="0"/>
              <a:t>", gyakran a beteg számára pozitív, </a:t>
            </a:r>
            <a:r>
              <a:rPr lang="hu-HU" sz="3200" i="1" dirty="0" err="1" smtClean="0"/>
              <a:t>kedvezô</a:t>
            </a:r>
            <a:r>
              <a:rPr lang="hu-HU" sz="3200" i="1" dirty="0" smtClean="0"/>
              <a:t> </a:t>
            </a:r>
            <a:r>
              <a:rPr lang="hu-HU" sz="3200" i="1" dirty="0" err="1" smtClean="0"/>
              <a:t>éménnyel</a:t>
            </a:r>
            <a:r>
              <a:rPr lang="hu-HU" sz="3200" i="1" dirty="0" smtClean="0"/>
              <a:t> jár, ilyenek pl.: megalomániás </a:t>
            </a:r>
            <a:r>
              <a:rPr lang="hu-HU" sz="3200" i="1" dirty="0" err="1" smtClean="0"/>
              <a:t>doxazmák</a:t>
            </a:r>
            <a:r>
              <a:rPr lang="hu-HU" sz="3200" i="1" dirty="0" smtClean="0"/>
              <a:t>. </a:t>
            </a:r>
          </a:p>
          <a:p>
            <a:pPr>
              <a:buNone/>
            </a:pPr>
            <a:endParaRPr lang="hu-HU" sz="3200" i="1" dirty="0" smtClean="0"/>
          </a:p>
          <a:p>
            <a:r>
              <a:rPr lang="hu-HU" sz="3200" i="1" dirty="0" smtClean="0"/>
              <a:t>Megkülönböztetünk vallásos (religiózus), származási (genealógiai), feltalálásos </a:t>
            </a:r>
            <a:r>
              <a:rPr lang="hu-HU" sz="3200" dirty="0" err="1" smtClean="0"/>
              <a:t>inventarius</a:t>
            </a:r>
            <a:r>
              <a:rPr lang="hu-HU" sz="3200" dirty="0" smtClean="0"/>
              <a:t>) tematikákat, </a:t>
            </a:r>
          </a:p>
          <a:p>
            <a:endParaRPr lang="hu-HU" sz="3200" dirty="0" smtClean="0"/>
          </a:p>
          <a:p>
            <a:r>
              <a:rPr lang="hu-HU" sz="3200" dirty="0" smtClean="0"/>
              <a:t>melyekben </a:t>
            </a:r>
            <a:r>
              <a:rPr lang="hu-HU" sz="3200" dirty="0" err="1" smtClean="0"/>
              <a:t>idônként</a:t>
            </a:r>
            <a:r>
              <a:rPr lang="hu-HU" sz="3200" dirty="0" smtClean="0"/>
              <a:t> badar megfogalmazásokat is n</a:t>
            </a:r>
            <a:r>
              <a:rPr lang="hu-HU" sz="3200" i="1" dirty="0" smtClean="0"/>
              <a:t>yernek.</a:t>
            </a:r>
          </a:p>
          <a:p>
            <a:pPr>
              <a:buNone/>
            </a:pPr>
            <a:endParaRPr lang="hu-HU" sz="3200" i="1" dirty="0" smtClean="0"/>
          </a:p>
          <a:p>
            <a:r>
              <a:rPr lang="hu-HU" sz="3200" i="1" dirty="0" smtClean="0"/>
              <a:t>.</a:t>
            </a:r>
            <a:endParaRPr lang="hu-HU" sz="32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200" i="1" dirty="0" smtClean="0"/>
              <a:t>Az utóbbiak többnyire </a:t>
            </a:r>
            <a:r>
              <a:rPr lang="hu-HU" sz="3200" b="1" i="1" dirty="0" smtClean="0"/>
              <a:t>„Én szűkítéssel" (</a:t>
            </a:r>
            <a:r>
              <a:rPr lang="hu-HU" sz="3200" b="1" i="1" dirty="0" err="1" smtClean="0"/>
              <a:t>egoszisztóle</a:t>
            </a:r>
            <a:r>
              <a:rPr lang="hu-HU" sz="3200" i="1" dirty="0" smtClean="0"/>
              <a:t>) járnak, a beteg számára a megélés szintjén is károsak, ártalmasak </a:t>
            </a:r>
            <a:r>
              <a:rPr lang="hu-HU" sz="3200" i="1" dirty="0" err="1" smtClean="0"/>
              <a:t>mikromániás</a:t>
            </a:r>
            <a:r>
              <a:rPr lang="hu-HU" sz="3200" i="1" dirty="0" smtClean="0"/>
              <a:t> </a:t>
            </a:r>
            <a:r>
              <a:rPr lang="hu-HU" sz="3200" i="1" dirty="0" err="1" smtClean="0"/>
              <a:t>doxazmák</a:t>
            </a:r>
            <a:r>
              <a:rPr lang="hu-HU" sz="3200" i="1" dirty="0" smtClean="0"/>
              <a:t> csoportjába tartoznak. </a:t>
            </a:r>
          </a:p>
          <a:p>
            <a:r>
              <a:rPr lang="hu-HU" sz="3200" b="1" i="1" dirty="0" smtClean="0"/>
              <a:t>Depresszióban </a:t>
            </a:r>
            <a:r>
              <a:rPr lang="hu-HU" sz="3200" i="1" dirty="0" smtClean="0"/>
              <a:t>is megfigyelhetünk bűnösségi, </a:t>
            </a:r>
            <a:r>
              <a:rPr lang="hu-HU" sz="3200" i="1" dirty="0" err="1" smtClean="0"/>
              <a:t>önvádlásos</a:t>
            </a:r>
            <a:r>
              <a:rPr lang="hu-HU" sz="3200" i="1" dirty="0" smtClean="0"/>
              <a:t> vagy </a:t>
            </a:r>
            <a:r>
              <a:rPr lang="hu-HU" sz="3200" i="1" dirty="0" err="1" smtClean="0"/>
              <a:t>hypochondriás</a:t>
            </a:r>
            <a:r>
              <a:rPr lang="hu-HU" sz="3200" i="1" dirty="0" smtClean="0"/>
              <a:t> téveszméket. Gyakoriak a </a:t>
            </a:r>
            <a:r>
              <a:rPr lang="hu-HU" sz="3200" i="1" u="sng" dirty="0" err="1" smtClean="0"/>
              <a:t>nihilisztikus</a:t>
            </a:r>
            <a:r>
              <a:rPr lang="hu-HU" sz="3200" i="1" u="sng" dirty="0" smtClean="0"/>
              <a:t> tartalmak,</a:t>
            </a:r>
            <a:r>
              <a:rPr lang="hu-HU" sz="3200" i="1" dirty="0" smtClean="0"/>
              <a:t> mikor vagy egyes szervei működésében, esetleg saját létében is kételkedik.</a:t>
            </a:r>
            <a:endParaRPr lang="hu-HU" sz="32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Ha a téveszme nem „befelé", hanem „</a:t>
            </a:r>
            <a:r>
              <a:rPr lang="hu-HU" sz="3200" b="1" dirty="0" smtClean="0"/>
              <a:t>kifelé" irányul, </a:t>
            </a:r>
            <a:r>
              <a:rPr lang="hu-HU" sz="3200" dirty="0" smtClean="0"/>
              <a:t>jelennek meg a leggyakoribb formák az üldöztetéses (</a:t>
            </a:r>
            <a:r>
              <a:rPr lang="hu-HU" sz="3200" i="1" dirty="0" err="1" smtClean="0"/>
              <a:t>perzekútoros</a:t>
            </a:r>
            <a:r>
              <a:rPr lang="hu-HU" sz="3200" i="1" dirty="0" smtClean="0"/>
              <a:t>) </a:t>
            </a:r>
            <a:r>
              <a:rPr lang="hu-HU" sz="3200" i="1" dirty="0" err="1" smtClean="0"/>
              <a:t>doxazmák</a:t>
            </a:r>
            <a:r>
              <a:rPr lang="hu-HU" sz="3200" i="1" dirty="0" smtClean="0"/>
              <a:t>, melyek valamilyen </a:t>
            </a:r>
            <a:r>
              <a:rPr lang="hu-HU" sz="3200" i="1" dirty="0" err="1" smtClean="0"/>
              <a:t>hallucinátoros</a:t>
            </a:r>
            <a:r>
              <a:rPr lang="hu-HU" sz="3200" i="1" dirty="0" smtClean="0"/>
              <a:t> élményalappal rendelkeznek. A mindennapi praxisban találkozunk </a:t>
            </a:r>
            <a:r>
              <a:rPr lang="hu-HU" sz="3200" i="1" dirty="0" err="1" smtClean="0"/>
              <a:t>eratomán</a:t>
            </a:r>
            <a:r>
              <a:rPr lang="hu-HU" sz="3200" i="1" dirty="0" smtClean="0"/>
              <a:t> </a:t>
            </a:r>
            <a:r>
              <a:rPr lang="hu-HU" sz="3200" i="1" dirty="0" err="1" smtClean="0"/>
              <a:t>doxazmákkal</a:t>
            </a:r>
            <a:r>
              <a:rPr lang="hu-HU" sz="3200" i="1" dirty="0" smtClean="0"/>
              <a:t> (szerelmi vagy féltékenységi </a:t>
            </a:r>
            <a:r>
              <a:rPr lang="hu-HU" sz="3200" i="1" dirty="0" err="1" smtClean="0"/>
              <a:t>tévely</a:t>
            </a:r>
            <a:r>
              <a:rPr lang="hu-HU" sz="3200" i="1" dirty="0" smtClean="0"/>
              <a:t>) vagy a perlekedési téveszmével (</a:t>
            </a:r>
            <a:r>
              <a:rPr lang="hu-HU" sz="3200" i="1" dirty="0" err="1" smtClean="0"/>
              <a:t>querulátoros</a:t>
            </a:r>
            <a:r>
              <a:rPr lang="hu-HU" sz="3200" i="1" dirty="0" smtClean="0"/>
              <a:t>). </a:t>
            </a:r>
            <a:r>
              <a:rPr lang="hu-HU" sz="3200" b="1" i="1" dirty="0" smtClean="0"/>
              <a:t>A tartalomból </a:t>
            </a:r>
            <a:r>
              <a:rPr lang="hu-HU" sz="3200" b="1" i="1" dirty="0" err="1" smtClean="0"/>
              <a:t>etiológiai</a:t>
            </a:r>
            <a:r>
              <a:rPr lang="hu-HU" sz="3200" b="1" i="1" dirty="0" smtClean="0"/>
              <a:t> következtetést nem lehet levonni</a:t>
            </a:r>
            <a:endParaRPr lang="hu-HU" sz="3200" b="1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 smtClean="0"/>
              <a:t>Összefoglalóan: a gondolkodási zavarok következtében a beteg gondolkodása </a:t>
            </a:r>
            <a:r>
              <a:rPr lang="hu-HU" sz="3200" dirty="0" err="1" smtClean="0"/>
              <a:t>dereisztikussá</a:t>
            </a:r>
            <a:r>
              <a:rPr lang="hu-HU" sz="3200" dirty="0" smtClean="0"/>
              <a:t> válik, a külvilág devalválódik és kialakul a beteg saját, külön, autisztikus pszichikus világa. </a:t>
            </a:r>
            <a:endParaRPr lang="hu-HU" sz="3200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1"/>
          </p:nvPr>
        </p:nvSpPr>
        <p:spPr>
          <a:xfrm>
            <a:off x="838200" y="2317531"/>
            <a:ext cx="5181600" cy="3859432"/>
          </a:xfrm>
        </p:spPr>
        <p:txBody>
          <a:bodyPr/>
          <a:lstStyle/>
          <a:p>
            <a:r>
              <a:rPr lang="hu-HU" i="1" dirty="0" err="1" smtClean="0"/>
              <a:t>Neuropszichológiai</a:t>
            </a:r>
            <a:r>
              <a:rPr lang="hu-HU" i="1" dirty="0" smtClean="0"/>
              <a:t> vizsgálatok: </a:t>
            </a:r>
          </a:p>
          <a:p>
            <a:r>
              <a:rPr lang="hu-HU" dirty="0" smtClean="0"/>
              <a:t>Szóasszociáció próba </a:t>
            </a:r>
          </a:p>
          <a:p>
            <a:r>
              <a:rPr lang="hu-HU" dirty="0" smtClean="0"/>
              <a:t>Közmondások teszt (Mit jelent az, hogy…; közmondások a képeken) </a:t>
            </a:r>
            <a:endParaRPr lang="hu-HU" dirty="0"/>
          </a:p>
        </p:txBody>
      </p:sp>
      <p:sp>
        <p:nvSpPr>
          <p:cNvPr id="7" name="Tartalom helye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MAWI V. Főfogalom megnevezés próba; </a:t>
            </a:r>
          </a:p>
          <a:p>
            <a:r>
              <a:rPr lang="hu-HU" dirty="0" err="1" smtClean="0"/>
              <a:t>VII.Képrendezés</a:t>
            </a:r>
            <a:r>
              <a:rPr lang="hu-HU" dirty="0" smtClean="0"/>
              <a:t> próba </a:t>
            </a:r>
            <a:endParaRPr lang="hu-H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2. AZ INTELLIGENCIA ZAVARAI (</a:t>
            </a:r>
            <a:r>
              <a:rPr lang="hu-HU" b="1" dirty="0" err="1" smtClean="0"/>
              <a:t>lsd</a:t>
            </a:r>
            <a:r>
              <a:rPr lang="hu-HU" b="1" dirty="0" smtClean="0"/>
              <a:t> a félévben később : intelligencia zavarok)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3. EMLÉKEZÉS ÉS TANULÁS ZAVARAI*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*A tanulás zavarait (diszlexia, diszgráfia, </a:t>
            </a:r>
            <a:r>
              <a:rPr lang="hu-HU" dirty="0" err="1" smtClean="0"/>
              <a:t>diszkalkúlia</a:t>
            </a:r>
            <a:r>
              <a:rPr lang="hu-HU" dirty="0" smtClean="0"/>
              <a:t>=</a:t>
            </a:r>
            <a:r>
              <a:rPr lang="hu-HU" dirty="0" err="1" smtClean="0"/>
              <a:t>olvasás-írás-számolás</a:t>
            </a:r>
            <a:r>
              <a:rPr lang="hu-HU" dirty="0" smtClean="0"/>
              <a:t> zavarai) itt (a tantárgy során) nem tárgyaljuk, de ide soroljuk. 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Az emlékezés zavarok feloszthatóak </a:t>
            </a:r>
            <a:r>
              <a:rPr lang="hu-HU" sz="3600" b="1" dirty="0" smtClean="0"/>
              <a:t>megérthető (1) és megmagyarázható (2) zavarokra</a:t>
            </a:r>
            <a:r>
              <a:rPr lang="hu-HU" b="1" dirty="0" smtClean="0"/>
              <a:t>. </a:t>
            </a:r>
            <a:endParaRPr lang="hu-HU" dirty="0"/>
          </a:p>
        </p:txBody>
      </p:sp>
      <p:sp>
        <p:nvSpPr>
          <p:cNvPr id="10" name="Tartalom helye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Megérthető zavarok 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Disszociatív</a:t>
            </a:r>
            <a:r>
              <a:rPr lang="hu-HU" dirty="0" smtClean="0"/>
              <a:t> </a:t>
            </a:r>
            <a:r>
              <a:rPr lang="hu-HU" dirty="0" err="1" smtClean="0"/>
              <a:t>diszmnéziák</a:t>
            </a:r>
            <a:r>
              <a:rPr lang="hu-HU" dirty="0" smtClean="0"/>
              <a:t> (mennyiségi) </a:t>
            </a:r>
          </a:p>
          <a:p>
            <a:r>
              <a:rPr lang="hu-HU" dirty="0" err="1" smtClean="0"/>
              <a:t>Allomnéziák</a:t>
            </a:r>
            <a:r>
              <a:rPr lang="hu-HU" dirty="0" smtClean="0"/>
              <a:t> (minőségi) </a:t>
            </a:r>
          </a:p>
          <a:p>
            <a:r>
              <a:rPr lang="hu-HU" dirty="0" smtClean="0"/>
              <a:t>(Affektív </a:t>
            </a:r>
            <a:r>
              <a:rPr lang="hu-HU" dirty="0" err="1" smtClean="0"/>
              <a:t>mnesztikus</a:t>
            </a:r>
            <a:r>
              <a:rPr lang="hu-HU" dirty="0" smtClean="0"/>
              <a:t> transzformáció) </a:t>
            </a:r>
          </a:p>
          <a:p>
            <a:r>
              <a:rPr lang="hu-HU" dirty="0" smtClean="0"/>
              <a:t>(Kognitív </a:t>
            </a:r>
            <a:r>
              <a:rPr lang="hu-HU" dirty="0" err="1" smtClean="0"/>
              <a:t>mnesztikus</a:t>
            </a:r>
            <a:r>
              <a:rPr lang="hu-HU" dirty="0" smtClean="0"/>
              <a:t> transzformáció) 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Emlékezés-torzulás </a:t>
            </a:r>
          </a:p>
          <a:p>
            <a:r>
              <a:rPr lang="hu-HU" dirty="0" err="1" smtClean="0"/>
              <a:t>Kriptomnézia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Paramnézia</a:t>
            </a:r>
            <a:r>
              <a:rPr lang="hu-HU" dirty="0" smtClean="0"/>
              <a:t> </a:t>
            </a:r>
          </a:p>
          <a:p>
            <a:r>
              <a:rPr lang="hu-HU" dirty="0" smtClean="0"/>
              <a:t>Fantazma 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Megérthető zavarok 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3200" b="1" dirty="0" err="1" smtClean="0"/>
              <a:t>Disszociatív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diszmnéziák</a:t>
            </a:r>
            <a:r>
              <a:rPr lang="hu-HU" sz="3200" b="1" dirty="0" smtClean="0"/>
              <a:t> </a:t>
            </a:r>
            <a:r>
              <a:rPr lang="hu-HU" sz="3200" dirty="0" smtClean="0"/>
              <a:t>(</a:t>
            </a:r>
            <a:r>
              <a:rPr lang="hu-HU" sz="3200" dirty="0" err="1" smtClean="0"/>
              <a:t>Hypomnézia</a:t>
            </a:r>
            <a:r>
              <a:rPr lang="hu-HU" sz="3200" dirty="0" smtClean="0"/>
              <a:t>, </a:t>
            </a:r>
            <a:r>
              <a:rPr lang="hu-HU" sz="3200" dirty="0" err="1" smtClean="0"/>
              <a:t>hypermnézia</a:t>
            </a:r>
            <a:r>
              <a:rPr lang="hu-HU" sz="3200" dirty="0" smtClean="0"/>
              <a:t>) (feledékenység, elfelejtés, ill. fedőemlékek feltolulása a tényleges emlékkép - pl. keresett név - helyett). </a:t>
            </a:r>
          </a:p>
          <a:p>
            <a:pPr marL="0" indent="0">
              <a:buNone/>
            </a:pPr>
            <a:endParaRPr lang="hu-HU" sz="3200" dirty="0" smtClean="0"/>
          </a:p>
          <a:p>
            <a:pPr marL="0" indent="0">
              <a:buNone/>
            </a:pPr>
            <a:r>
              <a:rPr lang="hu-HU" sz="3200" dirty="0" smtClean="0"/>
              <a:t>Gyakran </a:t>
            </a:r>
            <a:r>
              <a:rPr lang="hu-HU" sz="3200" dirty="0" err="1" smtClean="0"/>
              <a:t>pszichodinamikusan</a:t>
            </a:r>
            <a:r>
              <a:rPr lang="hu-HU" sz="3200" dirty="0" smtClean="0"/>
              <a:t> jól értelmezhetők (pl. elfelejt elmenni a randevúra= nem szeret igazán). </a:t>
            </a:r>
            <a:endParaRPr lang="hu-HU" sz="32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Megérthető zavarok 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 err="1" smtClean="0"/>
              <a:t>Disszociatív</a:t>
            </a:r>
            <a:r>
              <a:rPr lang="hu-HU" b="1" dirty="0" smtClean="0"/>
              <a:t> </a:t>
            </a:r>
            <a:r>
              <a:rPr lang="hu-HU" b="1" dirty="0" err="1" smtClean="0"/>
              <a:t>diszmnéziák</a:t>
            </a:r>
            <a:r>
              <a:rPr lang="hu-HU" b="1" dirty="0" smtClean="0"/>
              <a:t> (</a:t>
            </a:r>
            <a:r>
              <a:rPr lang="hu-HU" b="1" dirty="0" err="1" smtClean="0"/>
              <a:t>Hypomnézia</a:t>
            </a:r>
            <a:r>
              <a:rPr lang="hu-HU" b="1" dirty="0" smtClean="0"/>
              <a:t>, </a:t>
            </a:r>
            <a:r>
              <a:rPr lang="hu-HU" b="1" dirty="0" err="1" smtClean="0"/>
              <a:t>hypermnézia</a:t>
            </a:r>
            <a:r>
              <a:rPr lang="hu-HU" b="1" dirty="0" smtClean="0"/>
              <a:t>) </a:t>
            </a:r>
          </a:p>
          <a:p>
            <a:pPr marL="0" indent="0">
              <a:buNone/>
            </a:pPr>
            <a:r>
              <a:rPr lang="hu-HU" dirty="0" smtClean="0"/>
              <a:t>Leginkább a kellemes élményekre emlékezünk, aztán a kellemetlenre, legkevésbé a közömbösökre. </a:t>
            </a:r>
            <a:r>
              <a:rPr lang="hu-HU" b="1" dirty="0" err="1" smtClean="0"/>
              <a:t>Szenzitizátor</a:t>
            </a:r>
            <a:r>
              <a:rPr lang="hu-HU" dirty="0" smtClean="0"/>
              <a:t> személyiségűek hajlamosak az élettörténeti visszaemlékezés depresszív átszínezésére; </a:t>
            </a:r>
          </a:p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b="1" dirty="0" err="1" smtClean="0"/>
              <a:t>hiszteroid</a:t>
            </a:r>
            <a:r>
              <a:rPr lang="hu-HU" b="1" dirty="0" smtClean="0"/>
              <a:t> személyiségűek </a:t>
            </a:r>
            <a:r>
              <a:rPr lang="hu-HU" dirty="0" smtClean="0"/>
              <a:t>- konfliktusterhelt emlékanyag repressziójára (elfojtás) hajlamosak, amelynek következtében </a:t>
            </a:r>
            <a:r>
              <a:rPr lang="hu-HU" dirty="0" err="1" smtClean="0"/>
              <a:t>lacunáris</a:t>
            </a:r>
            <a:r>
              <a:rPr lang="hu-HU" dirty="0" smtClean="0"/>
              <a:t> (időben körülhatárolt életszakaszra vonatkozó), ill. szisztematikus, </a:t>
            </a:r>
            <a:r>
              <a:rPr lang="hu-HU" dirty="0" err="1" smtClean="0"/>
              <a:t>elektív</a:t>
            </a:r>
            <a:r>
              <a:rPr lang="hu-HU" dirty="0" smtClean="0"/>
              <a:t> (bizonyos tematikára vonatkozó) amnézia alakulhat ki. </a:t>
            </a:r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f.  Logikai zavar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sz="3600" b="1" i="1" dirty="0" err="1" smtClean="0"/>
              <a:t>Para</a:t>
            </a:r>
            <a:r>
              <a:rPr lang="hu-HU" sz="3600" i="1" dirty="0" err="1" smtClean="0"/>
              <a:t>logia</a:t>
            </a:r>
            <a:r>
              <a:rPr lang="hu-HU" sz="3600" i="1" dirty="0" smtClean="0"/>
              <a:t> </a:t>
            </a:r>
            <a:endParaRPr lang="hu-HU" sz="3600" dirty="0"/>
          </a:p>
          <a:p>
            <a:pPr marL="0" indent="0">
              <a:buNone/>
            </a:pPr>
            <a:endParaRPr lang="hu-HU" sz="3600" b="1" i="1" dirty="0" smtClean="0"/>
          </a:p>
          <a:p>
            <a:pPr marL="0" indent="0">
              <a:buNone/>
            </a:pPr>
            <a:r>
              <a:rPr lang="hu-HU" sz="3600" b="1" i="1" dirty="0" err="1" smtClean="0"/>
              <a:t>A</a:t>
            </a:r>
            <a:r>
              <a:rPr lang="hu-HU" sz="3600" i="1" dirty="0" err="1" smtClean="0"/>
              <a:t>logia</a:t>
            </a:r>
            <a:r>
              <a:rPr lang="hu-HU" sz="3600" i="1" dirty="0" smtClean="0"/>
              <a:t> </a:t>
            </a:r>
            <a:endParaRPr lang="hu-HU" sz="3600" dirty="0"/>
          </a:p>
          <a:p>
            <a:pPr marL="0" indent="0">
              <a:buNone/>
            </a:pP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16926764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Megérthető zavarok 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213945"/>
            <a:ext cx="10515600" cy="4963018"/>
          </a:xfrm>
        </p:spPr>
        <p:txBody>
          <a:bodyPr>
            <a:normAutofit/>
          </a:bodyPr>
          <a:lstStyle/>
          <a:p>
            <a:endParaRPr lang="hu-HU" sz="3200" b="1" u="sng" dirty="0" smtClean="0"/>
          </a:p>
          <a:p>
            <a:pPr marL="0" indent="0">
              <a:buNone/>
            </a:pPr>
            <a:r>
              <a:rPr lang="hu-HU" sz="3200" b="1" u="sng" dirty="0" err="1" smtClean="0"/>
              <a:t>Allomnéziák</a:t>
            </a:r>
            <a:r>
              <a:rPr lang="hu-HU" sz="3200" b="1" dirty="0" smtClean="0"/>
              <a:t> </a:t>
            </a:r>
            <a:r>
              <a:rPr lang="hu-HU" sz="3200" dirty="0" smtClean="0"/>
              <a:t>(szemben az eddigi kvantitatív jellegű </a:t>
            </a:r>
            <a:r>
              <a:rPr lang="hu-HU" sz="3200" dirty="0" err="1" smtClean="0"/>
              <a:t>disszociatív</a:t>
            </a:r>
            <a:r>
              <a:rPr lang="hu-HU" sz="3200" dirty="0" smtClean="0"/>
              <a:t> </a:t>
            </a:r>
            <a:r>
              <a:rPr lang="hu-HU" sz="3200" dirty="0" err="1" smtClean="0"/>
              <a:t>diszmnéziákkal</a:t>
            </a:r>
            <a:r>
              <a:rPr lang="hu-HU" sz="3200" dirty="0" smtClean="0"/>
              <a:t>) </a:t>
            </a:r>
            <a:r>
              <a:rPr lang="hu-HU" sz="3200" i="1" dirty="0" smtClean="0"/>
              <a:t>minőségi jellegű emlékezés-zavarok, amelyek többnyire organikus-szomatikus eredetűek.</a:t>
            </a:r>
          </a:p>
          <a:p>
            <a:pPr marL="0" indent="0">
              <a:buNone/>
            </a:pPr>
            <a:endParaRPr lang="hu-HU" sz="3200" b="1" i="1" dirty="0" smtClean="0"/>
          </a:p>
          <a:p>
            <a:pPr marL="0" indent="0">
              <a:buNone/>
            </a:pPr>
            <a:r>
              <a:rPr lang="hu-HU" sz="3200" dirty="0" smtClean="0"/>
              <a:t>Az affektív </a:t>
            </a:r>
            <a:r>
              <a:rPr lang="hu-HU" sz="3200" dirty="0" err="1" smtClean="0"/>
              <a:t>mnesztikus</a:t>
            </a:r>
            <a:r>
              <a:rPr lang="hu-HU" sz="3200" dirty="0" smtClean="0"/>
              <a:t> transzformáció = az érzelmek meghamisítják az emlékezetet. A </a:t>
            </a:r>
            <a:r>
              <a:rPr lang="hu-HU" sz="3200" dirty="0" err="1" smtClean="0"/>
              <a:t>katatímiának</a:t>
            </a:r>
            <a:r>
              <a:rPr lang="hu-HU" sz="3200" dirty="0" smtClean="0"/>
              <a:t> (l. ott) egy sajátos esete.</a:t>
            </a:r>
            <a:endParaRPr lang="hu-HU" sz="3200" b="1" i="1" dirty="0" smtClean="0"/>
          </a:p>
          <a:p>
            <a:endParaRPr lang="hu-HU" sz="32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Megérthető zavarok 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103586"/>
            <a:ext cx="5181600" cy="5423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b="1" u="sng" dirty="0" err="1" smtClean="0"/>
              <a:t>Allomnéziák</a:t>
            </a:r>
            <a:endParaRPr lang="hu-HU" b="1" u="sng" dirty="0" smtClean="0"/>
          </a:p>
          <a:p>
            <a:pPr marL="0" indent="0">
              <a:buNone/>
            </a:pPr>
            <a:endParaRPr lang="hu-HU" b="1" u="sng" dirty="0" smtClean="0"/>
          </a:p>
          <a:p>
            <a:pPr marL="0" indent="0">
              <a:buNone/>
            </a:pPr>
            <a:r>
              <a:rPr lang="hu-HU" b="1" dirty="0" smtClean="0"/>
              <a:t>A kognitív </a:t>
            </a:r>
            <a:r>
              <a:rPr lang="hu-HU" b="1" dirty="0" err="1" smtClean="0"/>
              <a:t>mnesztikus</a:t>
            </a:r>
            <a:r>
              <a:rPr lang="hu-HU" b="1" dirty="0" smtClean="0"/>
              <a:t> transzformáció</a:t>
            </a:r>
            <a:r>
              <a:rPr lang="hu-HU" dirty="0" smtClean="0"/>
              <a:t>: a felidézés időpontjában meglevő ismeretanyagok átalakítják az emlékeket. </a:t>
            </a:r>
          </a:p>
          <a:p>
            <a:pPr marL="0" indent="0">
              <a:buNone/>
            </a:pPr>
            <a:r>
              <a:rPr lang="hu-HU" dirty="0" smtClean="0"/>
              <a:t>(főként gyengeelméjűekre jellemző: az emlékek elszigetelt, összefüggéstelen, rendszerint érzéki-konkrét elemekre bomlanak (pl. meglepően jól emlékeznek nevekre, címekre, számokra, stb., de az élménysor nem áll össze) 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sz="3600" b="1" dirty="0" err="1" smtClean="0"/>
              <a:t>Allomnéziák</a:t>
            </a:r>
            <a:r>
              <a:rPr lang="hu-HU" sz="3600" b="1" dirty="0" smtClean="0"/>
              <a:t>: Emlékezés-torzulás </a:t>
            </a:r>
          </a:p>
          <a:p>
            <a:pPr>
              <a:buNone/>
            </a:pPr>
            <a:r>
              <a:rPr lang="hu-HU" sz="3600" dirty="0" err="1" smtClean="0"/>
              <a:t>Kriptomnézia</a:t>
            </a:r>
            <a:r>
              <a:rPr lang="hu-HU" sz="3600" dirty="0" smtClean="0"/>
              <a:t> </a:t>
            </a:r>
          </a:p>
          <a:p>
            <a:pPr>
              <a:buNone/>
            </a:pPr>
            <a:r>
              <a:rPr lang="hu-HU" sz="3600" dirty="0" err="1" smtClean="0"/>
              <a:t>Paramnézia</a:t>
            </a:r>
            <a:r>
              <a:rPr lang="hu-HU" sz="3600" dirty="0" smtClean="0"/>
              <a:t> </a:t>
            </a:r>
          </a:p>
          <a:p>
            <a:pPr>
              <a:buNone/>
            </a:pPr>
            <a:r>
              <a:rPr lang="hu-HU" sz="3600" dirty="0" smtClean="0"/>
              <a:t>Fantazma</a:t>
            </a:r>
          </a:p>
          <a:p>
            <a:pPr>
              <a:buNone/>
            </a:pPr>
            <a:endParaRPr lang="hu-HU" sz="36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Megérthető zavarok / </a:t>
            </a:r>
            <a:r>
              <a:rPr lang="hu-HU" b="1" dirty="0" err="1" smtClean="0"/>
              <a:t>Allomnéziák</a:t>
            </a:r>
            <a:r>
              <a:rPr lang="hu-HU" b="1" dirty="0" smtClean="0"/>
              <a:t/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166648"/>
            <a:ext cx="5181600" cy="50103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3200" u="sng" dirty="0" smtClean="0"/>
              <a:t>Emlékezéstorzulás </a:t>
            </a:r>
            <a:r>
              <a:rPr lang="hu-HU" sz="3200" dirty="0" smtClean="0"/>
              <a:t>mindennapos ("normálvariáns") jelenség (</a:t>
            </a:r>
          </a:p>
          <a:p>
            <a:pPr marL="0" indent="0">
              <a:buNone/>
            </a:pPr>
            <a:r>
              <a:rPr lang="hu-HU" sz="3200" dirty="0" smtClean="0"/>
              <a:t>pl. letagadnunk valamit, amit megtettünk - mert pl. szégyelljük - s egy idő múlva már valóban úgy emlékezünk, hogy nem tettük meg, vagy: valami hősi cselekedetet hazudunk s a végén </a:t>
            </a:r>
            <a:r>
              <a:rPr lang="hu-HU" sz="3200" b="1" dirty="0" smtClean="0"/>
              <a:t>magunk is </a:t>
            </a:r>
            <a:r>
              <a:rPr lang="hu-HU" sz="3200" b="1" dirty="0" err="1" smtClean="0"/>
              <a:t>elhisszü</a:t>
            </a:r>
            <a:r>
              <a:rPr lang="hu-HU" sz="3200" dirty="0" err="1" smtClean="0"/>
              <a:t>k</a:t>
            </a:r>
            <a:r>
              <a:rPr lang="hu-HU" sz="3200" dirty="0" smtClean="0"/>
              <a:t>). </a:t>
            </a:r>
            <a:endParaRPr lang="hu-HU" sz="3200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"/>
            <a:ext cx="11353800" cy="1300765"/>
          </a:xfrm>
        </p:spPr>
        <p:txBody>
          <a:bodyPr/>
          <a:lstStyle/>
          <a:p>
            <a:r>
              <a:rPr lang="hu-HU" b="1" dirty="0"/>
              <a:t>Megérthető zavarok / </a:t>
            </a:r>
            <a:r>
              <a:rPr lang="hu-HU" b="1" dirty="0" err="1"/>
              <a:t>Allomnéziák</a:t>
            </a:r>
            <a:r>
              <a:rPr lang="hu-HU" b="1" dirty="0"/>
              <a:t/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5" name="Tartalom helye 3"/>
          <p:cNvSpPr>
            <a:spLocks noGrp="1"/>
          </p:cNvSpPr>
          <p:nvPr>
            <p:ph sz="half" idx="2"/>
          </p:nvPr>
        </p:nvSpPr>
        <p:spPr>
          <a:xfrm>
            <a:off x="6172200" y="991673"/>
            <a:ext cx="5181600" cy="57439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3200" u="sng" dirty="0" err="1" smtClean="0"/>
              <a:t>Kriptomnézia</a:t>
            </a:r>
            <a:endParaRPr lang="hu-HU" sz="3200" dirty="0" smtClean="0"/>
          </a:p>
          <a:p>
            <a:pPr marL="0" indent="0">
              <a:buNone/>
            </a:pPr>
            <a:endParaRPr lang="hu-HU" sz="3200" dirty="0" smtClean="0"/>
          </a:p>
          <a:p>
            <a:pPr marL="0" indent="0">
              <a:buNone/>
            </a:pPr>
            <a:r>
              <a:rPr lang="hu-HU" sz="3200" dirty="0" smtClean="0"/>
              <a:t>emlékképeinket elfelejtettük, majd ezek, mint saját gondolatok, ötletek, felfedezések térnek vissza (pl. öntudatlan plágium). </a:t>
            </a:r>
          </a:p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b="1" dirty="0" smtClean="0"/>
              <a:t>Elfojtás</a:t>
            </a:r>
            <a:r>
              <a:rPr lang="hu-HU" dirty="0" smtClean="0"/>
              <a:t> következménye is lehet, de </a:t>
            </a:r>
            <a:r>
              <a:rPr lang="hu-HU" dirty="0" err="1" smtClean="0"/>
              <a:t>demens</a:t>
            </a:r>
            <a:r>
              <a:rPr lang="hu-HU" dirty="0" smtClean="0"/>
              <a:t> betegek akár néhány perccel azelőtt hallott mondatokat is </a:t>
            </a:r>
            <a:r>
              <a:rPr lang="hu-HU" dirty="0" err="1" smtClean="0"/>
              <a:t>sajátukként</a:t>
            </a:r>
            <a:r>
              <a:rPr lang="hu-HU" dirty="0" smtClean="0"/>
              <a:t> ismételhetnek meg</a:t>
            </a:r>
            <a:r>
              <a:rPr lang="hu-HU" b="1" dirty="0" smtClean="0"/>
              <a:t>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4732024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Megérthető zavarok 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b="1" dirty="0" err="1" smtClean="0"/>
              <a:t>Paramnéziák</a:t>
            </a:r>
            <a:endParaRPr lang="hu-HU" b="1" dirty="0" smtClean="0"/>
          </a:p>
          <a:p>
            <a:pPr marL="0" indent="0">
              <a:buNone/>
            </a:pPr>
            <a:endParaRPr lang="hu-HU" b="1" dirty="0"/>
          </a:p>
          <a:p>
            <a:pPr marL="0" indent="0">
              <a:buNone/>
            </a:pPr>
            <a:r>
              <a:rPr lang="hu-HU" dirty="0" smtClean="0"/>
              <a:t>(emlékkép meghamisítása) emlékezési illúziók, hallucinációk és "</a:t>
            </a:r>
            <a:r>
              <a:rPr lang="hu-HU" dirty="0" err="1" smtClean="0"/>
              <a:t>deja</a:t>
            </a:r>
            <a:r>
              <a:rPr lang="hu-HU" dirty="0" smtClean="0"/>
              <a:t> vu" élmények. </a:t>
            </a:r>
          </a:p>
          <a:p>
            <a:pPr marL="0" indent="0">
              <a:buNone/>
            </a:pPr>
            <a:r>
              <a:rPr lang="hu-HU" dirty="0" smtClean="0"/>
              <a:t>A szórványos és futólagos emlékezési illúziók tartoznak ide  mivel a többi mind organikus - szomatikus eredetű.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13643"/>
          </a:xfrm>
        </p:spPr>
        <p:txBody>
          <a:bodyPr/>
          <a:lstStyle/>
          <a:p>
            <a:pPr algn="ctr"/>
            <a:r>
              <a:rPr lang="hu-HU" b="1" dirty="0" err="1"/>
              <a:t>P</a:t>
            </a:r>
            <a:r>
              <a:rPr lang="hu-HU" b="1" dirty="0" err="1" smtClean="0"/>
              <a:t>aramnézia</a:t>
            </a:r>
            <a:r>
              <a:rPr lang="hu-HU" b="1" dirty="0" smtClean="0"/>
              <a:t>                                                         ←←←&lt;&lt;&lt;&lt;&lt;&lt;&lt;&lt;&lt;⃝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13644"/>
            <a:ext cx="10515600" cy="54091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b="1" dirty="0" smtClean="0"/>
              <a:t>a </a:t>
            </a:r>
            <a:r>
              <a:rPr lang="hu-HU" b="1" dirty="0"/>
              <a:t>jelen élmény múltként jelenik meg, </a:t>
            </a:r>
            <a:endParaRPr lang="hu-HU" b="1" dirty="0" smtClean="0"/>
          </a:p>
          <a:p>
            <a:pPr marL="0" indent="0">
              <a:buNone/>
            </a:pPr>
            <a:r>
              <a:rPr lang="hu-HU" b="1" dirty="0" smtClean="0"/>
              <a:t>úgy </a:t>
            </a:r>
            <a:r>
              <a:rPr lang="hu-HU" b="1" dirty="0"/>
              <a:t>ítéli meg, hogy az aktuális szituációt a múltban már megélte, </a:t>
            </a:r>
            <a:endParaRPr lang="hu-HU" b="1" dirty="0" smtClean="0"/>
          </a:p>
          <a:p>
            <a:pPr marL="0" indent="0">
              <a:buNone/>
            </a:pPr>
            <a:r>
              <a:rPr lang="hu-HU" b="1" dirty="0" smtClean="0"/>
              <a:t>"</a:t>
            </a:r>
            <a:r>
              <a:rPr lang="hu-HU" b="1" dirty="0"/>
              <a:t>emlékezik" rá</a:t>
            </a:r>
            <a:r>
              <a:rPr lang="hu-HU" b="1" dirty="0" smtClean="0"/>
              <a:t>,</a:t>
            </a:r>
          </a:p>
          <a:p>
            <a:pPr marL="0" indent="0">
              <a:buNone/>
            </a:pPr>
            <a:r>
              <a:rPr lang="hu-HU" b="1" dirty="0" smtClean="0"/>
              <a:t> </a:t>
            </a:r>
            <a:r>
              <a:rPr lang="hu-HU" b="1" dirty="0"/>
              <a:t>"ráismer", mert azt látta </a:t>
            </a:r>
            <a:r>
              <a:rPr lang="hu-HU" b="1" u="sng" dirty="0"/>
              <a:t>(</a:t>
            </a:r>
            <a:r>
              <a:rPr lang="hu-HU" b="1" u="sng" dirty="0" err="1"/>
              <a:t>deja</a:t>
            </a:r>
            <a:r>
              <a:rPr lang="hu-HU" b="1" u="sng" dirty="0"/>
              <a:t> vu), </a:t>
            </a:r>
            <a:endParaRPr lang="hu-HU" b="1" u="sng" dirty="0" smtClean="0"/>
          </a:p>
          <a:p>
            <a:pPr marL="0" indent="0">
              <a:buNone/>
            </a:pPr>
            <a:r>
              <a:rPr lang="hu-HU" b="1" dirty="0" smtClean="0"/>
              <a:t>hallotta </a:t>
            </a:r>
            <a:r>
              <a:rPr lang="hu-HU" b="1" dirty="0"/>
              <a:t>(</a:t>
            </a:r>
            <a:r>
              <a:rPr lang="hu-HU" b="1" dirty="0" err="1"/>
              <a:t>deja</a:t>
            </a:r>
            <a:r>
              <a:rPr lang="hu-HU" b="1" dirty="0"/>
              <a:t> </a:t>
            </a:r>
            <a:r>
              <a:rPr lang="hu-HU" b="1" dirty="0" err="1"/>
              <a:t>entendu</a:t>
            </a:r>
            <a:r>
              <a:rPr lang="hu-HU" b="1" dirty="0"/>
              <a:t>), gondolta (</a:t>
            </a:r>
            <a:r>
              <a:rPr lang="hu-HU" b="1" dirty="0" err="1"/>
              <a:t>deja</a:t>
            </a:r>
            <a:r>
              <a:rPr lang="hu-HU" b="1" dirty="0"/>
              <a:t> </a:t>
            </a:r>
            <a:r>
              <a:rPr lang="hu-HU" b="1" dirty="0" err="1"/>
              <a:t>pense</a:t>
            </a:r>
            <a:r>
              <a:rPr lang="hu-HU" b="1" dirty="0"/>
              <a:t>), </a:t>
            </a:r>
            <a:endParaRPr lang="hu-HU" b="1" dirty="0" smtClean="0"/>
          </a:p>
          <a:p>
            <a:pPr marL="0" indent="0" algn="r">
              <a:buNone/>
            </a:pPr>
            <a:r>
              <a:rPr lang="hu-HU" b="1" dirty="0" smtClean="0"/>
              <a:t>mondta </a:t>
            </a:r>
            <a:r>
              <a:rPr lang="hu-HU" b="1" dirty="0"/>
              <a:t>(</a:t>
            </a:r>
            <a:r>
              <a:rPr lang="hu-HU" b="1" dirty="0" err="1"/>
              <a:t>deja</a:t>
            </a:r>
            <a:r>
              <a:rPr lang="hu-HU" b="1" dirty="0"/>
              <a:t> </a:t>
            </a:r>
            <a:r>
              <a:rPr lang="hu-HU" b="1" dirty="0" err="1"/>
              <a:t>parle</a:t>
            </a:r>
            <a:r>
              <a:rPr lang="hu-HU" b="1" dirty="0"/>
              <a:t>) stb. </a:t>
            </a:r>
            <a:endParaRPr lang="hu-HU" b="1" dirty="0" smtClean="0"/>
          </a:p>
          <a:p>
            <a:pPr marL="0" indent="0" algn="r">
              <a:buNone/>
            </a:pPr>
            <a:endParaRPr lang="hu-HU" b="1" dirty="0" smtClean="0"/>
          </a:p>
          <a:p>
            <a:pPr marL="0" indent="0" algn="r">
              <a:buNone/>
            </a:pPr>
            <a:r>
              <a:rPr lang="hu-HU" b="1" u="sng" dirty="0" smtClean="0"/>
              <a:t>Ennek </a:t>
            </a:r>
            <a:r>
              <a:rPr lang="hu-HU" b="1" u="sng" dirty="0"/>
              <a:t>ellenkezője </a:t>
            </a:r>
            <a:r>
              <a:rPr lang="hu-HU" b="1" dirty="0"/>
              <a:t>: a valóságban már átélt élmények emlékezésélmény nélkül, mint új aktuális élmények jelennek meg (</a:t>
            </a:r>
            <a:r>
              <a:rPr lang="hu-HU" b="1" dirty="0" err="1"/>
              <a:t>jamais</a:t>
            </a:r>
            <a:r>
              <a:rPr lang="hu-HU" b="1" dirty="0"/>
              <a:t> vu).</a:t>
            </a:r>
          </a:p>
          <a:p>
            <a:pPr algn="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5201012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Normál-variánsként is előfordul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 smtClean="0"/>
              <a:t> </a:t>
            </a:r>
            <a:r>
              <a:rPr lang="hu-HU" b="1" dirty="0"/>
              <a:t>fáradtság, kimerültség esetén, ilyenkor sajátos </a:t>
            </a:r>
            <a:endParaRPr lang="hu-HU" b="1" dirty="0" smtClean="0"/>
          </a:p>
          <a:p>
            <a:pPr marL="0" indent="0">
              <a:buNone/>
            </a:pPr>
            <a:r>
              <a:rPr lang="hu-HU" b="1" dirty="0" smtClean="0"/>
              <a:t>bizonytalanságélménybe </a:t>
            </a:r>
            <a:r>
              <a:rPr lang="hu-HU" b="1" dirty="0"/>
              <a:t>ágyazottan éljük meg (mintha-ként). 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1106823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err="1" smtClean="0"/>
              <a:t>Allomnéziák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3200" dirty="0" smtClean="0"/>
              <a:t>Fantazma (érzelmek hatására erősen torzult emlékkép), amely igen erős </a:t>
            </a:r>
            <a:r>
              <a:rPr lang="hu-HU" sz="3200" dirty="0" err="1" smtClean="0"/>
              <a:t>cselekvés-motívium</a:t>
            </a:r>
            <a:r>
              <a:rPr lang="hu-HU" sz="3200" dirty="0" smtClean="0"/>
              <a:t> lehet.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Az </a:t>
            </a:r>
            <a:r>
              <a:rPr lang="hu-HU" dirty="0" err="1" smtClean="0"/>
              <a:t>allomnéziák</a:t>
            </a:r>
            <a:r>
              <a:rPr lang="hu-HU" dirty="0" smtClean="0"/>
              <a:t> </a:t>
            </a:r>
            <a:r>
              <a:rPr lang="hu-HU" u="sng" dirty="0" smtClean="0"/>
              <a:t>tesztekkel nem mérhetők</a:t>
            </a:r>
            <a:r>
              <a:rPr lang="hu-HU" dirty="0" smtClean="0"/>
              <a:t>, interpretálni, elemezni kell őket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 </a:t>
            </a:r>
            <a:endParaRPr lang="hu-H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 smtClean="0"/>
              <a:t>2. Az emlékezés </a:t>
            </a:r>
            <a:r>
              <a:rPr lang="hu-HU" sz="3200" i="1" dirty="0" smtClean="0"/>
              <a:t>organikus-szomatikus</a:t>
            </a:r>
            <a:r>
              <a:rPr lang="hu-HU" sz="3200" b="1" dirty="0" smtClean="0"/>
              <a:t> tényezőkkel </a:t>
            </a:r>
            <a:r>
              <a:rPr lang="hu-HU" sz="3200" b="1" i="1" dirty="0" smtClean="0"/>
              <a:t>megmagyarázható zavarai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b="1" dirty="0" smtClean="0"/>
              <a:t>Megmagyarázható zavarok </a:t>
            </a:r>
          </a:p>
          <a:p>
            <a:pPr marL="0" indent="0">
              <a:buNone/>
            </a:pPr>
            <a:r>
              <a:rPr lang="hu-HU" i="1" dirty="0" smtClean="0"/>
              <a:t>Fenomenológiai változatok </a:t>
            </a:r>
          </a:p>
          <a:p>
            <a:pPr marL="0" indent="0">
              <a:buNone/>
            </a:pPr>
            <a:r>
              <a:rPr lang="hu-HU" i="1" dirty="0" smtClean="0"/>
              <a:t>Kóroktani változatok </a:t>
            </a:r>
          </a:p>
          <a:p>
            <a:pPr marL="0" indent="0">
              <a:buNone/>
            </a:pPr>
            <a:r>
              <a:rPr lang="hu-HU" dirty="0" smtClean="0"/>
              <a:t>Szenzomotoros </a:t>
            </a:r>
          </a:p>
          <a:p>
            <a:pPr marL="0" indent="0">
              <a:buNone/>
            </a:pPr>
            <a:r>
              <a:rPr lang="hu-HU" dirty="0" smtClean="0"/>
              <a:t>Szociális </a:t>
            </a:r>
          </a:p>
          <a:p>
            <a:pPr marL="0" indent="0" algn="r">
              <a:buNone/>
            </a:pPr>
            <a:r>
              <a:rPr lang="hu-HU" dirty="0" smtClean="0"/>
              <a:t>Leépülési </a:t>
            </a:r>
          </a:p>
          <a:p>
            <a:pPr marL="0" indent="0" algn="r">
              <a:buNone/>
            </a:pPr>
            <a:r>
              <a:rPr lang="hu-HU" dirty="0" err="1" smtClean="0"/>
              <a:t>Fixációs</a:t>
            </a:r>
            <a:r>
              <a:rPr lang="hu-HU" dirty="0" smtClean="0"/>
              <a:t> </a:t>
            </a:r>
          </a:p>
          <a:p>
            <a:pPr marL="0" indent="0" algn="r">
              <a:buNone/>
            </a:pPr>
            <a:r>
              <a:rPr lang="hu-HU" dirty="0" smtClean="0"/>
              <a:t>Integrációs (</a:t>
            </a:r>
            <a:r>
              <a:rPr lang="hu-HU" dirty="0" err="1" smtClean="0"/>
              <a:t>Korszakov-szindróma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r>
              <a:rPr lang="hu-HU" dirty="0" smtClean="0"/>
              <a:t>Másodlagos</a:t>
            </a:r>
            <a:endParaRPr lang="hu-H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b="1" dirty="0" smtClean="0"/>
              <a:t>(a) Fenomenológia – </a:t>
            </a:r>
            <a:r>
              <a:rPr lang="hu-HU" sz="3200" dirty="0" smtClean="0"/>
              <a:t>formai szempontból és </a:t>
            </a:r>
            <a:br>
              <a:rPr lang="hu-HU" sz="3200" dirty="0" smtClean="0"/>
            </a:br>
            <a:r>
              <a:rPr lang="hu-HU" sz="3200" b="1" dirty="0" smtClean="0"/>
              <a:t>(b) </a:t>
            </a:r>
            <a:r>
              <a:rPr lang="hu-HU" sz="3200" b="1" dirty="0" err="1" smtClean="0"/>
              <a:t>etiológiai</a:t>
            </a:r>
            <a:r>
              <a:rPr lang="hu-HU" sz="3200" b="1" dirty="0" smtClean="0"/>
              <a:t> – </a:t>
            </a:r>
            <a:r>
              <a:rPr lang="hu-HU" sz="3200" dirty="0" smtClean="0"/>
              <a:t>szomatikus kórfolyamat/kóroktan szempontjából osztályozhatók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u-HU" dirty="0" smtClean="0"/>
          </a:p>
          <a:p>
            <a:pPr marL="0" indent="0" algn="ctr">
              <a:buNone/>
            </a:pPr>
            <a:r>
              <a:rPr lang="hu-HU" b="1" dirty="0" smtClean="0"/>
              <a:t>Fenomenológiai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i="1" dirty="0" smtClean="0"/>
              <a:t>Kiterjedésük szerint lehetnek </a:t>
            </a:r>
            <a:r>
              <a:rPr lang="hu-HU" b="1" i="1" dirty="0" smtClean="0"/>
              <a:t>globálisak</a:t>
            </a:r>
            <a:r>
              <a:rPr lang="hu-HU" i="1" dirty="0" smtClean="0"/>
              <a:t> (teljesek) vagy </a:t>
            </a:r>
            <a:r>
              <a:rPr lang="hu-HU" b="1" i="1" dirty="0" smtClean="0"/>
              <a:t>parciálisak </a:t>
            </a:r>
            <a:r>
              <a:rPr lang="hu-HU" i="1" dirty="0" smtClean="0"/>
              <a:t>(részlegesek), amely utóbbiak lehetnek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i="1" u="sng" dirty="0" err="1" smtClean="0"/>
              <a:t>lakunaris</a:t>
            </a:r>
            <a:r>
              <a:rPr lang="hu-HU" i="1" dirty="0" smtClean="0"/>
              <a:t> (szigetszerű időtartamban, vagy tartalomban, és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i="1" u="sng" dirty="0" smtClean="0"/>
              <a:t>szisztematikus v. </a:t>
            </a:r>
            <a:r>
              <a:rPr lang="hu-HU" i="1" u="sng" dirty="0" err="1" smtClean="0"/>
              <a:t>elektív</a:t>
            </a:r>
            <a:r>
              <a:rPr lang="hu-HU" i="1" u="sng" dirty="0" smtClean="0"/>
              <a:t> </a:t>
            </a:r>
            <a:r>
              <a:rPr lang="hu-HU" i="1" dirty="0" smtClean="0"/>
              <a:t>(csak bizonyos jellegű élményekre terjed ki) zavarok.</a:t>
            </a:r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br>
              <a:rPr lang="hu-HU" dirty="0"/>
            </a:br>
            <a:r>
              <a:rPr lang="hu-HU" dirty="0" smtClean="0"/>
              <a:t>g.   Gondolkodási </a:t>
            </a:r>
            <a:r>
              <a:rPr lang="hu-HU" b="1" dirty="0"/>
              <a:t>automatizmusok </a:t>
            </a:r>
            <a:br>
              <a:rPr lang="hu-HU" b="1" dirty="0"/>
            </a:b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 </a:t>
            </a: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sz="3200" b="1" i="1" dirty="0" err="1"/>
              <a:t>Tévely</a:t>
            </a:r>
            <a:r>
              <a:rPr lang="hu-HU" sz="3200" i="1" dirty="0" err="1"/>
              <a:t>ötlet</a:t>
            </a:r>
            <a:r>
              <a:rPr lang="hu-HU" sz="3200" i="1" dirty="0"/>
              <a:t> </a:t>
            </a:r>
            <a:endParaRPr lang="hu-HU" sz="32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hu-HU" sz="3200" i="1" dirty="0" err="1" smtClean="0"/>
              <a:t>Gondolat</a:t>
            </a:r>
            <a:r>
              <a:rPr lang="hu-HU" sz="3200" b="1" i="1" dirty="0" err="1" smtClean="0"/>
              <a:t>átvitel</a:t>
            </a:r>
            <a:r>
              <a:rPr lang="hu-HU" sz="3200" i="1" dirty="0" err="1" smtClean="0"/>
              <a:t>-Gondolat</a:t>
            </a:r>
            <a:r>
              <a:rPr lang="hu-HU" sz="3200" i="1" u="sng" dirty="0" err="1" smtClean="0"/>
              <a:t>elvonás</a:t>
            </a:r>
            <a:r>
              <a:rPr lang="hu-HU" sz="3200" i="1" dirty="0" smtClean="0"/>
              <a:t> </a:t>
            </a:r>
            <a:endParaRPr lang="hu-HU" sz="3200" dirty="0"/>
          </a:p>
          <a:p>
            <a:pPr marL="0" indent="0">
              <a:lnSpc>
                <a:spcPct val="150000"/>
              </a:lnSpc>
              <a:buNone/>
            </a:pPr>
            <a:r>
              <a:rPr lang="hu-HU" sz="3200" b="1" i="1" dirty="0" smtClean="0"/>
              <a:t>Kényszer</a:t>
            </a:r>
            <a:r>
              <a:rPr lang="hu-HU" sz="3200" i="1" dirty="0" smtClean="0"/>
              <a:t>gondolat </a:t>
            </a:r>
            <a:endParaRPr lang="hu-HU" sz="3200" dirty="0"/>
          </a:p>
          <a:p>
            <a:pPr marL="0" indent="0">
              <a:lnSpc>
                <a:spcPct val="150000"/>
              </a:lnSpc>
              <a:buNone/>
            </a:pPr>
            <a:r>
              <a:rPr lang="hu-HU" sz="3200" b="1" i="1" dirty="0" smtClean="0"/>
              <a:t>Fóbiás </a:t>
            </a:r>
            <a:r>
              <a:rPr lang="hu-HU" sz="3200" i="1" dirty="0"/>
              <a:t>gondolat </a:t>
            </a:r>
            <a:endParaRPr lang="hu-HU" sz="3200" dirty="0"/>
          </a:p>
          <a:p>
            <a:pPr marL="0" indent="0">
              <a:lnSpc>
                <a:spcPct val="150000"/>
              </a:lnSpc>
              <a:buNone/>
            </a:pP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39487313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Fenomenológiai </a:t>
            </a:r>
            <a:r>
              <a:rPr lang="hu-HU" b="1" u="sng" dirty="0" smtClean="0"/>
              <a:t>amnéziák  </a:t>
            </a:r>
            <a:br>
              <a:rPr lang="hu-HU" b="1" u="sng" dirty="0" smtClean="0"/>
            </a:br>
            <a:endParaRPr lang="hu-HU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1237"/>
          </a:xfrm>
        </p:spPr>
        <p:txBody>
          <a:bodyPr/>
          <a:lstStyle/>
          <a:p>
            <a:pPr marL="0" indent="0">
              <a:buNone/>
            </a:pPr>
            <a:r>
              <a:rPr lang="hu-HU" i="1" dirty="0" smtClean="0"/>
              <a:t> </a:t>
            </a:r>
            <a:r>
              <a:rPr lang="hu-HU" sz="3200" i="1" dirty="0" smtClean="0"/>
              <a:t>&lt;&lt;&lt;&lt;&lt;&lt;&lt;&lt;   </a:t>
            </a:r>
            <a:r>
              <a:rPr lang="hu-HU" sz="3200" b="1" i="1" dirty="0" smtClean="0"/>
              <a:t>retrográd       /       </a:t>
            </a:r>
            <a:r>
              <a:rPr lang="hu-HU" sz="3200" b="1" i="1" dirty="0" err="1" smtClean="0"/>
              <a:t>anterograd</a:t>
            </a:r>
            <a:r>
              <a:rPr lang="hu-HU" sz="3200" b="1" i="1" dirty="0" smtClean="0"/>
              <a:t> </a:t>
            </a:r>
            <a:r>
              <a:rPr lang="hu-HU" sz="3200" i="1" dirty="0" smtClean="0"/>
              <a:t>&gt;&gt;&gt;&gt;&gt;&gt;&gt;&gt;&gt;&gt;&gt;&gt;</a:t>
            </a:r>
          </a:p>
          <a:p>
            <a:pPr marL="0" indent="0">
              <a:buNone/>
            </a:pPr>
            <a:endParaRPr lang="hu-HU" sz="3200" i="1" dirty="0"/>
          </a:p>
          <a:p>
            <a:pPr marL="0" indent="0">
              <a:buNone/>
            </a:pPr>
            <a:r>
              <a:rPr lang="hu-HU" sz="3200" i="1" dirty="0" smtClean="0"/>
              <a:t>A  trauma időtartamára korlátózódik= </a:t>
            </a:r>
            <a:r>
              <a:rPr lang="hu-HU" sz="3200" b="1" i="1" dirty="0" err="1" smtClean="0"/>
              <a:t>kongrád</a:t>
            </a:r>
            <a:r>
              <a:rPr lang="hu-HU" sz="3200" b="1" i="1" dirty="0" smtClean="0"/>
              <a:t> </a:t>
            </a:r>
            <a:r>
              <a:rPr lang="hu-HU" sz="3200" i="1" dirty="0" smtClean="0"/>
              <a:t>amnézia. </a:t>
            </a:r>
          </a:p>
          <a:p>
            <a:pPr marL="0" indent="0">
              <a:buNone/>
            </a:pPr>
            <a:endParaRPr lang="hu-HU" sz="3200" i="1" dirty="0"/>
          </a:p>
          <a:p>
            <a:pPr marL="0" indent="0">
              <a:buNone/>
            </a:pPr>
            <a:r>
              <a:rPr lang="hu-HU" i="1" dirty="0" smtClean="0"/>
              <a:t>Dinamikájuk szerint </a:t>
            </a:r>
            <a:r>
              <a:rPr lang="hu-HU" sz="3200" i="1" dirty="0" smtClean="0"/>
              <a:t>:  </a:t>
            </a:r>
          </a:p>
          <a:p>
            <a:pPr marL="0" indent="0">
              <a:buNone/>
            </a:pPr>
            <a:r>
              <a:rPr lang="hu-HU" sz="3200" dirty="0" err="1" smtClean="0"/>
              <a:t>tranzitórius</a:t>
            </a:r>
            <a:r>
              <a:rPr lang="hu-HU" sz="3200" i="1" dirty="0" smtClean="0"/>
              <a:t>/átmeneti, stacioner/</a:t>
            </a:r>
          </a:p>
          <a:p>
            <a:pPr marL="0" indent="0" algn="ctr">
              <a:buNone/>
            </a:pPr>
            <a:r>
              <a:rPr lang="hu-HU" sz="3200" i="1" dirty="0" smtClean="0"/>
              <a:t>egyenletes, folyamatos  </a:t>
            </a:r>
          </a:p>
          <a:p>
            <a:pPr marL="0" indent="0" algn="ctr">
              <a:buNone/>
            </a:pPr>
            <a:r>
              <a:rPr lang="hu-HU" sz="3200" dirty="0" smtClean="0"/>
              <a:t>progresszív</a:t>
            </a:r>
            <a:r>
              <a:rPr lang="hu-HU" sz="3200" i="1" dirty="0" smtClean="0"/>
              <a:t>/</a:t>
            </a:r>
            <a:r>
              <a:rPr lang="hu-HU" i="1" dirty="0" smtClean="0"/>
              <a:t>egyre </a:t>
            </a:r>
            <a:r>
              <a:rPr lang="hu-HU" sz="3600" i="1" dirty="0" smtClean="0"/>
              <a:t>súlyosbodó</a:t>
            </a:r>
            <a:r>
              <a:rPr lang="hu-HU" sz="3200" i="1" dirty="0" smtClean="0"/>
              <a:t> </a:t>
            </a:r>
            <a:r>
              <a:rPr lang="hu-HU" sz="4400" i="1" dirty="0" smtClean="0"/>
              <a:t>jellegűek.</a:t>
            </a:r>
            <a:endParaRPr lang="hu-HU" sz="44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75762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b. </a:t>
            </a:r>
            <a:r>
              <a:rPr lang="hu-HU" sz="3200" b="1" dirty="0" err="1" smtClean="0"/>
              <a:t>Etiológiai</a:t>
            </a:r>
            <a:r>
              <a:rPr lang="hu-HU" sz="3200" b="1" dirty="0" smtClean="0"/>
              <a:t> </a:t>
            </a:r>
            <a:r>
              <a:rPr lang="hu-HU" sz="3200" dirty="0" smtClean="0"/>
              <a:t>osztályozás: kóroktani változatok 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22290" y="1030310"/>
            <a:ext cx="10515600" cy="56795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3200" b="1" dirty="0" smtClean="0"/>
              <a:t>A szenzomotoros emlékezetzavar </a:t>
            </a:r>
          </a:p>
          <a:p>
            <a:pPr marL="0" indent="0">
              <a:buNone/>
            </a:pPr>
            <a:r>
              <a:rPr lang="hu-HU" sz="3200" b="1" dirty="0" err="1" smtClean="0"/>
              <a:t>Fokális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kortikális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léziók</a:t>
            </a:r>
            <a:r>
              <a:rPr lang="hu-HU" sz="3200" b="1" dirty="0" smtClean="0"/>
              <a:t> </a:t>
            </a:r>
            <a:r>
              <a:rPr lang="hu-HU" sz="3200" dirty="0" smtClean="0"/>
              <a:t>esetén fordul elő, amelynek (rendszerint) </a:t>
            </a:r>
          </a:p>
          <a:p>
            <a:pPr marL="0" indent="0">
              <a:buNone/>
            </a:pPr>
            <a:r>
              <a:rPr lang="hu-HU" sz="3200" u="sng" dirty="0" err="1" smtClean="0"/>
              <a:t>agnózia</a:t>
            </a:r>
            <a:r>
              <a:rPr lang="hu-HU" sz="3200" u="sng" dirty="0" smtClean="0"/>
              <a:t> , </a:t>
            </a:r>
            <a:r>
              <a:rPr lang="hu-HU" sz="3200" u="sng" dirty="0" err="1" smtClean="0"/>
              <a:t>apraxia</a:t>
            </a:r>
            <a:r>
              <a:rPr lang="hu-HU" sz="3200" u="sng" dirty="0" smtClean="0"/>
              <a:t> </a:t>
            </a:r>
            <a:r>
              <a:rPr lang="hu-HU" sz="3200" dirty="0" smtClean="0"/>
              <a:t>a következménye. </a:t>
            </a:r>
          </a:p>
          <a:p>
            <a:pPr marL="0" indent="0">
              <a:buNone/>
            </a:pPr>
            <a:endParaRPr lang="hu-HU" sz="3200" dirty="0"/>
          </a:p>
          <a:p>
            <a:pPr marL="0" indent="0">
              <a:buNone/>
            </a:pPr>
            <a:r>
              <a:rPr lang="hu-HU" sz="3200" u="sng" dirty="0" err="1" smtClean="0"/>
              <a:t>Ideátoros</a:t>
            </a:r>
            <a:r>
              <a:rPr lang="hu-HU" sz="3200" u="sng" dirty="0" smtClean="0"/>
              <a:t> </a:t>
            </a:r>
            <a:r>
              <a:rPr lang="hu-HU" sz="3200" u="sng" dirty="0" err="1" smtClean="0"/>
              <a:t>apraxia</a:t>
            </a:r>
            <a:r>
              <a:rPr lang="hu-HU" sz="3200" u="sng" dirty="0" smtClean="0"/>
              <a:t> </a:t>
            </a:r>
            <a:r>
              <a:rPr lang="hu-HU" dirty="0" smtClean="0"/>
              <a:t>esetén a mozgástervezet emléke esik ki; </a:t>
            </a:r>
            <a:r>
              <a:rPr lang="hu-HU" dirty="0"/>
              <a:t>a beteg pl. bonyolult spontán mozgásokat is képes végezni, de célzott-szándékolt mozgásokat nem</a:t>
            </a:r>
            <a:endParaRPr lang="hu-HU" dirty="0" smtClean="0"/>
          </a:p>
          <a:p>
            <a:pPr marL="0" indent="0">
              <a:buNone/>
            </a:pPr>
            <a:r>
              <a:rPr lang="hu-HU" sz="3200" u="sng" dirty="0" err="1" smtClean="0"/>
              <a:t>ideomotoros</a:t>
            </a:r>
            <a:r>
              <a:rPr lang="hu-HU" sz="3200" u="sng" dirty="0" smtClean="0"/>
              <a:t> </a:t>
            </a:r>
            <a:r>
              <a:rPr lang="hu-HU" sz="3200" u="sng" dirty="0" err="1" smtClean="0"/>
              <a:t>apraxiában</a:t>
            </a:r>
            <a:r>
              <a:rPr lang="hu-HU" sz="3200" u="sng" dirty="0" smtClean="0"/>
              <a:t> </a:t>
            </a:r>
            <a:r>
              <a:rPr lang="hu-HU" dirty="0" smtClean="0"/>
              <a:t>a motoros kifejezés emléke vész 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pl. bár tud mozogni, képtelen felszólításra valamely mozgást végrehajtani</a:t>
            </a:r>
            <a:endParaRPr lang="hu-H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b. </a:t>
            </a:r>
            <a:r>
              <a:rPr lang="hu-HU" b="1" dirty="0" err="1" smtClean="0"/>
              <a:t>Etiológiai</a:t>
            </a:r>
            <a:r>
              <a:rPr lang="hu-HU" b="1" dirty="0" smtClean="0"/>
              <a:t> szempontú osztályozás: kóroktani változatok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endParaRPr lang="hu-HU" b="1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b="1" dirty="0" smtClean="0"/>
              <a:t>szociális emlékezés zavarai</a:t>
            </a:r>
            <a:r>
              <a:rPr lang="hu-HU" dirty="0" smtClean="0"/>
              <a:t>: beszéd és személyes élmények leépülése (a megjegyző emlékezés zavart; teljes emlékezési zavar) </a:t>
            </a:r>
            <a:endParaRPr lang="hu-H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b. </a:t>
            </a:r>
            <a:r>
              <a:rPr lang="hu-HU" b="1" dirty="0" err="1" smtClean="0"/>
              <a:t>Etiológiai</a:t>
            </a:r>
            <a:r>
              <a:rPr lang="hu-HU" b="1" dirty="0" smtClean="0"/>
              <a:t> szempontú osztályozás: kóroktani változatok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b="1" dirty="0" smtClean="0"/>
              <a:t>A leépülési amnéziák (általában progresszívek) szenzoros és motoros afáziák.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beszéd leépülése </a:t>
            </a:r>
            <a:r>
              <a:rPr lang="hu-HU" dirty="0" err="1" smtClean="0"/>
              <a:t>Ribot</a:t>
            </a:r>
            <a:r>
              <a:rPr lang="hu-HU" dirty="0" smtClean="0"/>
              <a:t> törvénye szerint: először a tulajdonnevek, majd a főnevek, aztán az igék majd az indulatszavak, végül a kifejező mozgások is. </a:t>
            </a:r>
          </a:p>
          <a:p>
            <a:pPr marL="0" indent="0">
              <a:buNone/>
            </a:pPr>
            <a:r>
              <a:rPr lang="hu-HU" dirty="0" smtClean="0"/>
              <a:t>. </a:t>
            </a:r>
            <a:endParaRPr lang="hu-H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A leépülési amnéziák (általában progresszívek) szenzoros és motoros afáziák. 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52803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hu-HU" sz="3200" dirty="0"/>
          </a:p>
          <a:p>
            <a:pPr marL="0" indent="0">
              <a:buNone/>
            </a:pPr>
            <a:r>
              <a:rPr lang="hu-HU" sz="3200" dirty="0" smtClean="0"/>
              <a:t> </a:t>
            </a:r>
            <a:r>
              <a:rPr lang="hu-HU" sz="3200" b="1" dirty="0" err="1"/>
              <a:t>polyglott</a:t>
            </a:r>
            <a:r>
              <a:rPr lang="hu-HU" sz="3200" b="1" dirty="0"/>
              <a:t> afázia</a:t>
            </a:r>
            <a:r>
              <a:rPr lang="hu-HU" sz="3200" dirty="0"/>
              <a:t>, amelyben a több nyelven beszélő beteg csak egyik nyelvét "felejti" </a:t>
            </a:r>
            <a:r>
              <a:rPr lang="hu-HU" sz="3200" dirty="0" smtClean="0"/>
              <a:t>el</a:t>
            </a:r>
            <a:endParaRPr lang="hu-HU" sz="3200" dirty="0"/>
          </a:p>
          <a:p>
            <a:pPr marL="0" indent="0">
              <a:buNone/>
            </a:pPr>
            <a:endParaRPr lang="hu-HU" sz="3200" dirty="0" smtClean="0"/>
          </a:p>
          <a:p>
            <a:pPr marL="0" indent="0">
              <a:buNone/>
            </a:pPr>
            <a:r>
              <a:rPr lang="hu-HU" sz="3200" b="1" dirty="0" smtClean="0"/>
              <a:t>a </a:t>
            </a:r>
            <a:r>
              <a:rPr lang="hu-HU" sz="3200" b="1" dirty="0"/>
              <a:t>szenilis amnézia</a:t>
            </a:r>
            <a:r>
              <a:rPr lang="hu-HU" sz="3200" dirty="0"/>
              <a:t>: nem a beszéd károsodik, hanem a személyes múlt emlékei esnek ki (rendszerint diffúz cerebrális károsodás következtében). </a:t>
            </a:r>
            <a:endParaRPr lang="hu-HU" sz="3200" dirty="0" smtClean="0"/>
          </a:p>
          <a:p>
            <a:pPr marL="0" indent="0">
              <a:buNone/>
            </a:pPr>
            <a:endParaRPr lang="hu-HU" sz="3200" dirty="0" smtClean="0"/>
          </a:p>
          <a:p>
            <a:pPr marL="0" indent="0">
              <a:buNone/>
            </a:pPr>
            <a:r>
              <a:rPr lang="hu-HU" sz="3200" dirty="0" smtClean="0"/>
              <a:t>Az </a:t>
            </a:r>
            <a:r>
              <a:rPr lang="hu-HU" sz="3200" dirty="0"/>
              <a:t>emlékek kiesésének </a:t>
            </a:r>
            <a:r>
              <a:rPr lang="hu-HU" sz="3200" i="1" dirty="0"/>
              <a:t>rendjét </a:t>
            </a:r>
            <a:r>
              <a:rPr lang="hu-HU" sz="3200" dirty="0" smtClean="0"/>
              <a:t>is </a:t>
            </a:r>
            <a:r>
              <a:rPr lang="hu-HU" sz="3200" b="1" dirty="0" err="1"/>
              <a:t>Ribot</a:t>
            </a:r>
            <a:r>
              <a:rPr lang="hu-HU" sz="3200" b="1" dirty="0"/>
              <a:t> határozta me</a:t>
            </a:r>
            <a:r>
              <a:rPr lang="hu-HU" sz="3200" dirty="0"/>
              <a:t>g: </a:t>
            </a:r>
            <a:endParaRPr lang="hu-HU" sz="3200" dirty="0" smtClean="0"/>
          </a:p>
          <a:p>
            <a:pPr marL="0" indent="0">
              <a:buNone/>
            </a:pPr>
            <a:endParaRPr lang="hu-HU" i="1" dirty="0" smtClean="0"/>
          </a:p>
          <a:p>
            <a:pPr marL="0" indent="0">
              <a:buNone/>
            </a:pPr>
            <a:r>
              <a:rPr lang="hu-HU" i="1" dirty="0" smtClean="0"/>
              <a:t>mennél </a:t>
            </a:r>
            <a:r>
              <a:rPr lang="hu-HU" i="1" dirty="0"/>
              <a:t>újabb, mennél intellektuálisabb és mennél labilisabb élményekről van szó, annál </a:t>
            </a:r>
            <a:r>
              <a:rPr lang="hu-HU" i="1" dirty="0" smtClean="0"/>
              <a:t>intenzívebb </a:t>
            </a:r>
            <a:r>
              <a:rPr lang="hu-HU" i="1" dirty="0"/>
              <a:t>és hamarabba </a:t>
            </a:r>
            <a:r>
              <a:rPr lang="hu-HU" i="1" dirty="0" smtClean="0"/>
              <a:t>a felejtés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86359692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b. </a:t>
            </a:r>
            <a:r>
              <a:rPr lang="hu-HU" b="1" dirty="0" err="1" smtClean="0"/>
              <a:t>Etiológiai</a:t>
            </a:r>
            <a:r>
              <a:rPr lang="hu-HU" b="1" dirty="0" smtClean="0"/>
              <a:t> szempontú osztályozás: kóroktani változatok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hu-HU" b="1" dirty="0" err="1" smtClean="0"/>
              <a:t>fixációs</a:t>
            </a:r>
            <a:r>
              <a:rPr lang="hu-HU" b="1" dirty="0" smtClean="0"/>
              <a:t> amnézia </a:t>
            </a:r>
            <a:r>
              <a:rPr lang="hu-HU" dirty="0" smtClean="0"/>
              <a:t>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u-HU" dirty="0" smtClean="0"/>
              <a:t>a beteg képtelen új élmények rögzítésére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u-HU" dirty="0" smtClean="0"/>
              <a:t>(rendszerint </a:t>
            </a:r>
            <a:r>
              <a:rPr lang="hu-HU" i="1" dirty="0" err="1" smtClean="0"/>
              <a:t>hippokampusz</a:t>
            </a:r>
            <a:r>
              <a:rPr lang="hu-HU" i="1" dirty="0" smtClean="0"/>
              <a:t> </a:t>
            </a:r>
            <a:r>
              <a:rPr lang="hu-HU" i="1" dirty="0" err="1" smtClean="0"/>
              <a:t>lézió</a:t>
            </a:r>
            <a:r>
              <a:rPr lang="hu-HU" i="1" dirty="0" smtClean="0"/>
              <a:t> </a:t>
            </a:r>
            <a:r>
              <a:rPr lang="hu-HU" dirty="0" smtClean="0"/>
              <a:t>esetén). 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030310"/>
            <a:ext cx="5181600" cy="58276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/>
              <a:t>Gyakoribbak az </a:t>
            </a:r>
            <a:r>
              <a:rPr lang="hu-HU" b="1" dirty="0" smtClean="0"/>
              <a:t>integrációs emlékezés-zavarok.</a:t>
            </a:r>
            <a:r>
              <a:rPr lang="hu-HU" dirty="0" smtClean="0"/>
              <a:t> (Pl. a </a:t>
            </a:r>
            <a:r>
              <a:rPr lang="hu-HU" dirty="0" err="1" smtClean="0"/>
              <a:t>Korszakov-szindróma</a:t>
            </a:r>
            <a:r>
              <a:rPr lang="hu-HU" dirty="0" smtClean="0"/>
              <a:t>) amelynek lényege: </a:t>
            </a:r>
          </a:p>
          <a:p>
            <a:pPr marL="0" indent="0">
              <a:buNone/>
            </a:pPr>
            <a:endParaRPr lang="hu-HU" u="sng" dirty="0"/>
          </a:p>
          <a:p>
            <a:pPr marL="0" indent="0">
              <a:buNone/>
            </a:pPr>
            <a:r>
              <a:rPr lang="hu-HU" u="sng" dirty="0" err="1" smtClean="0"/>
              <a:t>amnesztikus</a:t>
            </a:r>
            <a:r>
              <a:rPr lang="hu-HU" u="sng" dirty="0" smtClean="0"/>
              <a:t>+</a:t>
            </a:r>
            <a:r>
              <a:rPr lang="hu-HU" u="sng" dirty="0" err="1" smtClean="0"/>
              <a:t>konfabulatoros</a:t>
            </a:r>
            <a:r>
              <a:rPr lang="hu-HU" u="sng" dirty="0" smtClean="0"/>
              <a:t> </a:t>
            </a:r>
            <a:r>
              <a:rPr lang="hu-HU" dirty="0" smtClean="0"/>
              <a:t>jellegű a következő tünetekkel: </a:t>
            </a:r>
            <a:r>
              <a:rPr lang="hu-HU" i="1" dirty="0" smtClean="0"/>
              <a:t>Téri-idői zavartság </a:t>
            </a:r>
            <a:r>
              <a:rPr lang="hu-HU" dirty="0" smtClean="0"/>
              <a:t>(</a:t>
            </a:r>
            <a:r>
              <a:rPr lang="hu-HU" dirty="0" err="1" smtClean="0"/>
              <a:t>konfabuláció</a:t>
            </a:r>
            <a:r>
              <a:rPr lang="hu-HU" dirty="0" smtClean="0"/>
              <a:t>, </a:t>
            </a:r>
            <a:r>
              <a:rPr lang="hu-HU" dirty="0" err="1" smtClean="0"/>
              <a:t>dezorioentáció</a:t>
            </a:r>
            <a:r>
              <a:rPr lang="hu-HU" dirty="0" smtClean="0"/>
              <a:t>); </a:t>
            </a:r>
            <a:r>
              <a:rPr lang="hu-HU" i="1" dirty="0" smtClean="0"/>
              <a:t>személyek felismerése zavart;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Másodlagos amnéziák</a:t>
            </a:r>
            <a:r>
              <a:rPr lang="hu-HU" dirty="0" smtClean="0"/>
              <a:t>: tudatvesztés nyomán kialakuló amnéziák, autisztikus emlékezetzavarok </a:t>
            </a:r>
            <a:endParaRPr lang="hu-H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11353800" cy="798490"/>
          </a:xfrm>
        </p:spPr>
        <p:txBody>
          <a:bodyPr>
            <a:normAutofit/>
          </a:bodyPr>
          <a:lstStyle/>
          <a:p>
            <a:r>
              <a:rPr lang="hu-HU" b="1" dirty="0" smtClean="0"/>
              <a:t>4. A FIGYELEM ZAVARAI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dirty="0" smtClean="0"/>
              <a:t>a </a:t>
            </a:r>
            <a:r>
              <a:rPr lang="hu-HU" i="1" u="sng" dirty="0" smtClean="0"/>
              <a:t>figyelem minősége </a:t>
            </a:r>
            <a:r>
              <a:rPr lang="hu-HU" i="1" dirty="0" smtClean="0"/>
              <a:t>tartósan és kiterjedten eltér a környezeti követelményektől, zavarja a beteg életvezetését, beilleszkedését. </a:t>
            </a:r>
          </a:p>
          <a:p>
            <a:pPr>
              <a:buNone/>
            </a:pPr>
            <a:endParaRPr lang="hu-HU" i="1" dirty="0"/>
          </a:p>
          <a:p>
            <a:pPr>
              <a:buNone/>
            </a:pPr>
            <a:r>
              <a:rPr lang="hu-HU" i="1" dirty="0" smtClean="0"/>
              <a:t>Ezek a </a:t>
            </a:r>
            <a:r>
              <a:rPr lang="hu-HU" b="1" i="1" dirty="0" smtClean="0"/>
              <a:t>hosszmetszetben </a:t>
            </a:r>
            <a:r>
              <a:rPr lang="hu-HU" i="1" dirty="0" smtClean="0"/>
              <a:t>megállapítható figyelemzavarok általában valamilyen </a:t>
            </a:r>
            <a:r>
              <a:rPr lang="hu-HU" u="sng" dirty="0" smtClean="0"/>
              <a:t>pszichiátriai szindróma </a:t>
            </a:r>
            <a:r>
              <a:rPr lang="hu-HU" i="1" u="sng" dirty="0" smtClean="0"/>
              <a:t>tünetei</a:t>
            </a:r>
            <a:r>
              <a:rPr lang="hu-HU" i="1" dirty="0" smtClean="0"/>
              <a:t>. 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429554"/>
            <a:ext cx="5181600" cy="5318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Fogalmak a témában : </a:t>
            </a:r>
          </a:p>
          <a:p>
            <a:pPr marL="0" indent="0">
              <a:buNone/>
            </a:pPr>
            <a:endParaRPr lang="hu-HU" sz="3200" b="1" dirty="0" smtClean="0"/>
          </a:p>
          <a:p>
            <a:pPr marL="0" indent="0">
              <a:buNone/>
            </a:pPr>
            <a:r>
              <a:rPr lang="hu-HU" sz="3200" b="1" dirty="0" err="1" smtClean="0"/>
              <a:t>Vigilitás</a:t>
            </a:r>
            <a:r>
              <a:rPr lang="hu-HU" sz="3200" dirty="0" smtClean="0"/>
              <a:t>: éberség, az a valószínűség, mely mellett az ingerek eljutnak a tudatig. </a:t>
            </a:r>
          </a:p>
          <a:p>
            <a:pPr marL="0" indent="0">
              <a:buNone/>
            </a:pPr>
            <a:endParaRPr lang="hu-HU" sz="3200" dirty="0" smtClean="0"/>
          </a:p>
          <a:p>
            <a:pPr marL="0" indent="0">
              <a:buNone/>
            </a:pPr>
            <a:r>
              <a:rPr lang="hu-HU" sz="3200" b="1" dirty="0" err="1" smtClean="0"/>
              <a:t>Tenacitás</a:t>
            </a:r>
            <a:r>
              <a:rPr lang="hu-HU" sz="3200" dirty="0" smtClean="0"/>
              <a:t> (feszültség): milyen intenzitással és mennyire tartósan ragadja meg a tárgyakat </a:t>
            </a:r>
            <a:endParaRPr lang="hu-HU" sz="3200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2579"/>
          </a:xfrm>
        </p:spPr>
        <p:txBody>
          <a:bodyPr>
            <a:normAutofit fontScale="90000"/>
          </a:bodyPr>
          <a:lstStyle/>
          <a:p>
            <a:r>
              <a:rPr lang="hu-HU" b="1" i="1" dirty="0" err="1" smtClean="0"/>
              <a:t>Hipo</a:t>
            </a:r>
            <a:r>
              <a:rPr lang="hu-HU" b="1" dirty="0" err="1" smtClean="0"/>
              <a:t>proszexiás</a:t>
            </a:r>
            <a:r>
              <a:rPr lang="hu-HU" b="1" dirty="0" smtClean="0"/>
              <a:t> figyelemzavar 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601443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endParaRPr lang="hu-HU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hu-HU" b="1" dirty="0" err="1" smtClean="0"/>
              <a:t>hipotenax</a:t>
            </a:r>
            <a:r>
              <a:rPr lang="hu-HU" dirty="0" smtClean="0"/>
              <a:t>=csökkent feszültség és </a:t>
            </a:r>
            <a:r>
              <a:rPr lang="hu-HU" b="1" dirty="0" err="1" smtClean="0"/>
              <a:t>hipovigil</a:t>
            </a:r>
            <a:r>
              <a:rPr lang="hu-HU" b="1" dirty="0" smtClean="0"/>
              <a:t>=</a:t>
            </a:r>
            <a:r>
              <a:rPr lang="hu-HU" dirty="0" smtClean="0"/>
              <a:t>éberség csökkent: koncentrációs nehézség,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hu-HU" i="1" dirty="0" smtClean="0"/>
              <a:t>csökkent flexibilitás,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általános csökkenése a pszichikus erőfeszítésre való képességnek, motiválhatóságnak.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Ez a </a:t>
            </a:r>
            <a:r>
              <a:rPr lang="hu-HU" i="1" dirty="0" smtClean="0"/>
              <a:t>fokozott fáradékonyság, figyelemzavar </a:t>
            </a:r>
            <a:r>
              <a:rPr lang="hu-HU" dirty="0" smtClean="0"/>
              <a:t>gyakran a </a:t>
            </a:r>
            <a:r>
              <a:rPr lang="hu-HU" u="sng" dirty="0" err="1" smtClean="0"/>
              <a:t>pszichoorganikus</a:t>
            </a:r>
            <a:r>
              <a:rPr lang="hu-HU" u="sng" dirty="0" smtClean="0"/>
              <a:t> szindróma egyik első jele</a:t>
            </a:r>
            <a:r>
              <a:rPr lang="hu-HU" dirty="0" smtClean="0"/>
              <a:t>, de előfordul neuraszténiában, depresszióban, </a:t>
            </a:r>
            <a:r>
              <a:rPr lang="hu-HU" dirty="0" err="1" smtClean="0"/>
              <a:t>sch.ban</a:t>
            </a:r>
            <a:r>
              <a:rPr lang="hu-HU" dirty="0" smtClean="0"/>
              <a:t>( </a:t>
            </a:r>
            <a:r>
              <a:rPr lang="hu-HU" dirty="0" err="1" smtClean="0"/>
              <a:t>sch</a:t>
            </a:r>
            <a:r>
              <a:rPr lang="hu-HU" dirty="0" smtClean="0"/>
              <a:t>. maradványtünetben) is. </a:t>
            </a:r>
            <a:endParaRPr lang="hu-H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0"/>
            <a:ext cx="10515600" cy="901520"/>
          </a:xfrm>
        </p:spPr>
        <p:txBody>
          <a:bodyPr/>
          <a:lstStyle/>
          <a:p>
            <a:r>
              <a:rPr lang="hu-HU" b="1" dirty="0" smtClean="0"/>
              <a:t>A </a:t>
            </a:r>
            <a:r>
              <a:rPr lang="hu-HU" b="1" i="1" dirty="0" err="1" smtClean="0"/>
              <a:t>hiper</a:t>
            </a:r>
            <a:r>
              <a:rPr lang="hu-HU" b="1" dirty="0" err="1" smtClean="0"/>
              <a:t>proszexiás</a:t>
            </a:r>
            <a:r>
              <a:rPr lang="hu-HU" b="1" dirty="0" smtClean="0"/>
              <a:t> figyelemzavar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érzelmi túlfűtöttséggel, labilitással jár együtt, </a:t>
            </a:r>
          </a:p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b="1" dirty="0" err="1" smtClean="0"/>
              <a:t>hipervigil</a:t>
            </a:r>
            <a:r>
              <a:rPr lang="hu-HU" b="1" dirty="0" smtClean="0"/>
              <a:t>  és </a:t>
            </a:r>
            <a:r>
              <a:rPr lang="hu-HU" b="1" dirty="0" err="1" smtClean="0"/>
              <a:t>hipotenax</a:t>
            </a:r>
            <a:r>
              <a:rPr lang="hu-HU" b="1" dirty="0" smtClean="0"/>
              <a:t>. </a:t>
            </a:r>
          </a:p>
          <a:p>
            <a:pPr marL="0" indent="0">
              <a:buNone/>
            </a:pPr>
            <a:r>
              <a:rPr lang="hu-HU" dirty="0" err="1" smtClean="0"/>
              <a:t>pl</a:t>
            </a:r>
            <a:r>
              <a:rPr lang="hu-HU" dirty="0" smtClean="0"/>
              <a:t> mániás állapotnál, v. a </a:t>
            </a:r>
            <a:r>
              <a:rPr lang="hu-HU" dirty="0" err="1" smtClean="0"/>
              <a:t>pszichoorganikus</a:t>
            </a:r>
            <a:r>
              <a:rPr lang="hu-HU" dirty="0" smtClean="0"/>
              <a:t> szindróma részeként jelentkezik. 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056068"/>
            <a:ext cx="5599090" cy="5576552"/>
          </a:xfrm>
        </p:spPr>
        <p:txBody>
          <a:bodyPr/>
          <a:lstStyle/>
          <a:p>
            <a:pPr marL="0" indent="0">
              <a:buNone/>
            </a:pPr>
            <a:r>
              <a:rPr lang="hu-HU" b="1" i="1" dirty="0" err="1" smtClean="0"/>
              <a:t>Neuropszichológiai</a:t>
            </a:r>
            <a:r>
              <a:rPr lang="hu-HU" b="1" i="1" dirty="0" smtClean="0"/>
              <a:t> vizsgálatok: </a:t>
            </a:r>
          </a:p>
          <a:p>
            <a:pPr marL="0" indent="0">
              <a:buNone/>
            </a:pPr>
            <a:endParaRPr lang="hu-HU" i="1" dirty="0"/>
          </a:p>
          <a:p>
            <a:pPr marL="0" indent="0">
              <a:buNone/>
            </a:pPr>
            <a:r>
              <a:rPr lang="hu-HU" i="1" dirty="0" smtClean="0"/>
              <a:t>(Ha súlyos a pszichés zavar, akkor a figyelemzavar kevésbé vizsgálható, mert nehezen elkülöníthető a más tünetektől, vagy annak hatásaitól.) </a:t>
            </a:r>
          </a:p>
          <a:p>
            <a:pPr marL="0" indent="0">
              <a:buNone/>
            </a:pPr>
            <a:endParaRPr lang="hu-HU" i="1" dirty="0" smtClean="0"/>
          </a:p>
          <a:p>
            <a:pPr marL="0" indent="0">
              <a:buNone/>
            </a:pPr>
            <a:r>
              <a:rPr lang="hu-HU" i="1" dirty="0" smtClean="0"/>
              <a:t>Átbillenő alakzatok </a:t>
            </a:r>
          </a:p>
          <a:p>
            <a:pPr marL="0" indent="0">
              <a:buNone/>
            </a:pPr>
            <a:r>
              <a:rPr lang="hu-HU" i="1" dirty="0" smtClean="0"/>
              <a:t>Tartós figyelmet igénylő feladatok </a:t>
            </a:r>
            <a:endParaRPr lang="hu-HU" i="1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smtClean="0"/>
              <a:t>5. AZ ORIENTÁCIÓ ZAVARAI </a:t>
            </a:r>
            <a:endParaRPr lang="hu-HU" sz="3600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hu-HU" dirty="0" smtClean="0"/>
              <a:t>a) közvetlen orientáció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u-HU" dirty="0" smtClean="0"/>
              <a:t>b) közvetett orientáció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u-HU" dirty="0" smtClean="0"/>
              <a:t>c) transzcendentális orientáció zavarai. </a:t>
            </a: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br>
              <a:rPr lang="hu-HU" dirty="0"/>
            </a:br>
            <a:r>
              <a:rPr lang="hu-HU" sz="4900" dirty="0"/>
              <a:t>h. Komplex gondolkodás </a:t>
            </a:r>
            <a:br>
              <a:rPr lang="hu-HU" sz="4900" dirty="0"/>
            </a:br>
            <a:endParaRPr lang="hu-HU" sz="49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 algn="ctr">
              <a:buNone/>
            </a:pPr>
            <a:r>
              <a:rPr lang="hu-HU" dirty="0" smtClean="0"/>
              <a:t>     </a:t>
            </a:r>
            <a:r>
              <a:rPr lang="hu-HU" sz="3600" i="1" dirty="0" smtClean="0"/>
              <a:t>"</a:t>
            </a:r>
            <a:r>
              <a:rPr lang="hu-HU" sz="3600" i="1" dirty="0" err="1"/>
              <a:t>Pseudologia</a:t>
            </a:r>
            <a:r>
              <a:rPr lang="hu-HU" sz="3600" i="1" dirty="0"/>
              <a:t> </a:t>
            </a:r>
            <a:r>
              <a:rPr lang="hu-HU" sz="3600" i="1" dirty="0" err="1"/>
              <a:t>phantastica</a:t>
            </a:r>
            <a:r>
              <a:rPr lang="hu-HU" sz="3600" i="1" dirty="0"/>
              <a:t>" </a:t>
            </a:r>
            <a:endParaRPr lang="hu-HU" sz="3600" dirty="0"/>
          </a:p>
          <a:p>
            <a:pPr marL="0" indent="0">
              <a:buNone/>
            </a:pPr>
            <a:r>
              <a:rPr lang="hu-HU" sz="3600" i="1" dirty="0" smtClean="0"/>
              <a:t>"</a:t>
            </a:r>
            <a:r>
              <a:rPr lang="hu-HU" sz="3600" i="1" dirty="0" err="1"/>
              <a:t>Mythománia</a:t>
            </a:r>
            <a:r>
              <a:rPr lang="hu-HU" sz="3600" i="1" dirty="0"/>
              <a:t>" </a:t>
            </a:r>
            <a:endParaRPr lang="hu-HU" sz="3600" dirty="0"/>
          </a:p>
          <a:p>
            <a:pPr marL="0" indent="0">
              <a:buNone/>
            </a:pPr>
            <a:r>
              <a:rPr lang="hu-HU" sz="3600" i="1" dirty="0" smtClean="0"/>
              <a:t>"</a:t>
            </a:r>
            <a:r>
              <a:rPr lang="hu-HU" sz="3600" i="1" dirty="0" err="1"/>
              <a:t>Paraphrenia</a:t>
            </a:r>
            <a:r>
              <a:rPr lang="hu-HU" sz="3600" i="1" dirty="0"/>
              <a:t> </a:t>
            </a:r>
            <a:r>
              <a:rPr lang="hu-HU" sz="3600" i="1" dirty="0" err="1"/>
              <a:t>phantastica</a:t>
            </a:r>
            <a:r>
              <a:rPr lang="hu-HU" sz="3600" i="1" dirty="0"/>
              <a:t>" </a:t>
            </a:r>
            <a:endParaRPr lang="hu-HU" sz="3600" dirty="0"/>
          </a:p>
          <a:p>
            <a:pPr marL="0" indent="0" algn="r">
              <a:buNone/>
            </a:pPr>
            <a:endParaRPr lang="hu-HU" sz="3600" i="1" dirty="0" smtClean="0"/>
          </a:p>
          <a:p>
            <a:pPr marL="0" indent="0" algn="r">
              <a:buNone/>
            </a:pPr>
            <a:r>
              <a:rPr lang="hu-HU" sz="3600" i="1" dirty="0" smtClean="0"/>
              <a:t>Egyéb</a:t>
            </a:r>
            <a:r>
              <a:rPr lang="hu-HU" sz="3600" i="1" dirty="0"/>
              <a:t>: kontamináció, </a:t>
            </a:r>
            <a:r>
              <a:rPr lang="hu-HU" sz="3600" i="1" dirty="0" err="1"/>
              <a:t>participáció</a:t>
            </a:r>
            <a:r>
              <a:rPr lang="hu-HU" sz="3600" i="1" dirty="0"/>
              <a:t> </a:t>
            </a:r>
            <a:endParaRPr lang="hu-HU" sz="3600" dirty="0"/>
          </a:p>
          <a:p>
            <a:pPr marL="0" indent="0" algn="r">
              <a:buNone/>
            </a:pP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75749190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-103031"/>
            <a:ext cx="10515600" cy="875763"/>
          </a:xfrm>
        </p:spPr>
        <p:txBody>
          <a:bodyPr/>
          <a:lstStyle/>
          <a:p>
            <a:r>
              <a:rPr lang="hu-HU" b="1" dirty="0" smtClean="0"/>
              <a:t>a. Közvetlen orientáció zavarai: 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6104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a test adott állapotára és térbeli helyzetére vonatkozik,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 </a:t>
            </a:r>
            <a:r>
              <a:rPr lang="hu-HU" b="1" dirty="0" smtClean="0"/>
              <a:t>KIR károsodás </a:t>
            </a:r>
            <a:r>
              <a:rPr lang="hu-HU" dirty="0" smtClean="0"/>
              <a:t>következménye. </a:t>
            </a:r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u="sng" dirty="0" smtClean="0"/>
              <a:t>Alapjelenségei:</a:t>
            </a:r>
          </a:p>
          <a:p>
            <a:pPr marL="0" indent="0" algn="ctr">
              <a:buNone/>
            </a:pPr>
            <a:r>
              <a:rPr lang="hu-HU" dirty="0" smtClean="0"/>
              <a:t> jobb-bal diszkrimináció zavara, </a:t>
            </a:r>
          </a:p>
          <a:p>
            <a:pPr marL="0" indent="0" algn="ctr">
              <a:buNone/>
            </a:pPr>
            <a:r>
              <a:rPr lang="hu-HU" dirty="0" smtClean="0"/>
              <a:t>ujj- </a:t>
            </a:r>
            <a:r>
              <a:rPr lang="hu-HU" dirty="0" err="1" smtClean="0"/>
              <a:t>agnózia</a:t>
            </a:r>
            <a:r>
              <a:rPr lang="hu-HU" dirty="0" smtClean="0"/>
              <a:t>, </a:t>
            </a:r>
          </a:p>
          <a:p>
            <a:pPr marL="0" indent="0" algn="ctr">
              <a:buNone/>
            </a:pPr>
            <a:r>
              <a:rPr lang="hu-HU" dirty="0" err="1" smtClean="0"/>
              <a:t>akulkulia</a:t>
            </a:r>
            <a:r>
              <a:rPr lang="hu-HU" dirty="0" smtClean="0"/>
              <a:t>, </a:t>
            </a:r>
          </a:p>
          <a:p>
            <a:pPr marL="0" indent="0" algn="ctr">
              <a:buNone/>
            </a:pPr>
            <a:r>
              <a:rPr lang="hu-HU" dirty="0" err="1" smtClean="0"/>
              <a:t>alexia</a:t>
            </a:r>
            <a:r>
              <a:rPr lang="hu-HU" dirty="0" smtClean="0"/>
              <a:t>, </a:t>
            </a:r>
          </a:p>
          <a:p>
            <a:pPr marL="0" indent="0">
              <a:buNone/>
            </a:pPr>
            <a:r>
              <a:rPr lang="hu-HU" dirty="0" err="1" smtClean="0"/>
              <a:t>agráfia</a:t>
            </a:r>
            <a:r>
              <a:rPr lang="hu-HU" dirty="0" smtClean="0"/>
              <a:t> ("</a:t>
            </a:r>
            <a:r>
              <a:rPr lang="hu-HU" dirty="0" err="1" smtClean="0"/>
              <a:t>Gerstmann-szindróma</a:t>
            </a:r>
            <a:r>
              <a:rPr lang="hu-HU" dirty="0" smtClean="0"/>
              <a:t>"), gyakran társul </a:t>
            </a:r>
            <a:r>
              <a:rPr lang="hu-HU" dirty="0" err="1" smtClean="0"/>
              <a:t>agnóziával</a:t>
            </a:r>
            <a:r>
              <a:rPr lang="hu-HU" dirty="0" smtClean="0"/>
              <a:t>, </a:t>
            </a:r>
            <a:r>
              <a:rPr lang="hu-HU" dirty="0" err="1" smtClean="0"/>
              <a:t>apraxiával</a:t>
            </a:r>
            <a:r>
              <a:rPr lang="hu-HU" dirty="0" smtClean="0"/>
              <a:t>. </a:t>
            </a:r>
          </a:p>
          <a:p>
            <a:pPr marL="0" indent="0" algn="r">
              <a:buNone/>
            </a:pPr>
            <a:endParaRPr lang="hu-HU" dirty="0" smtClean="0"/>
          </a:p>
          <a:p>
            <a:pPr marL="0" indent="0" algn="r">
              <a:buNone/>
            </a:pPr>
            <a:r>
              <a:rPr lang="hu-HU" dirty="0" smtClean="0"/>
              <a:t>(</a:t>
            </a:r>
            <a:r>
              <a:rPr lang="hu-HU" i="1" dirty="0" smtClean="0"/>
              <a:t>Vizsgálata: </a:t>
            </a:r>
            <a:r>
              <a:rPr lang="hu-HU" i="1" dirty="0" err="1" smtClean="0"/>
              <a:t>Bender-próba</a:t>
            </a:r>
            <a:r>
              <a:rPr lang="hu-HU" i="1" dirty="0" smtClean="0"/>
              <a:t>, MAWI-IX, </a:t>
            </a:r>
            <a:r>
              <a:rPr lang="hu-HU" i="1" dirty="0" err="1" smtClean="0"/>
              <a:t>Raven</a:t>
            </a:r>
            <a:r>
              <a:rPr lang="hu-HU" i="1" dirty="0" smtClean="0"/>
              <a:t>). 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a. Közvetlen orientáció zavarai: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dirty="0"/>
              <a:t>Az </a:t>
            </a:r>
            <a:r>
              <a:rPr lang="hu-HU" b="1" dirty="0"/>
              <a:t>úttalálás és általános téri tájékozódás </a:t>
            </a:r>
            <a:r>
              <a:rPr lang="hu-HU" dirty="0"/>
              <a:t>zavara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gyakori</a:t>
            </a:r>
            <a:r>
              <a:rPr lang="hu-HU" dirty="0"/>
              <a:t>, hogy a tér bal oldalát </a:t>
            </a:r>
            <a:r>
              <a:rPr lang="hu-HU" i="1" dirty="0"/>
              <a:t>"figyelmen kívül hagyja", "elfelejteti" </a:t>
            </a:r>
            <a:r>
              <a:rPr lang="hu-HU" dirty="0"/>
              <a:t>a beteg.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gyakori</a:t>
            </a:r>
            <a:r>
              <a:rPr lang="hu-HU" dirty="0"/>
              <a:t>, hogy </a:t>
            </a:r>
            <a:r>
              <a:rPr lang="hu-HU" dirty="0" err="1"/>
              <a:t>együttjár</a:t>
            </a:r>
            <a:r>
              <a:rPr lang="hu-HU" dirty="0"/>
              <a:t> </a:t>
            </a:r>
            <a:r>
              <a:rPr lang="hu-HU" b="1" dirty="0"/>
              <a:t>idői </a:t>
            </a:r>
            <a:r>
              <a:rPr lang="hu-HU" i="1" dirty="0"/>
              <a:t>orientációs zavarokkal </a:t>
            </a:r>
            <a:r>
              <a:rPr lang="hu-HU" dirty="0"/>
              <a:t>(ennek </a:t>
            </a:r>
            <a:r>
              <a:rPr lang="hu-HU" i="1" dirty="0"/>
              <a:t>normál-variánsa, </a:t>
            </a:r>
            <a:r>
              <a:rPr lang="hu-HU" dirty="0"/>
              <a:t>amelynek során a vitális idő a kronológiai időhöz mérten megnyúlik, v. megrövidül, igen gyakori stimulált, v. deprimált idegállapotban). </a:t>
            </a:r>
          </a:p>
          <a:p>
            <a:pPr>
              <a:lnSpc>
                <a:spcPct val="150000"/>
              </a:lnSpc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245006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867177" y="-463638"/>
            <a:ext cx="10515600" cy="1780840"/>
          </a:xfrm>
        </p:spPr>
        <p:txBody>
          <a:bodyPr>
            <a:normAutofit/>
          </a:bodyPr>
          <a:lstStyle/>
          <a:p>
            <a:r>
              <a:rPr lang="hu-HU" b="1" dirty="0" smtClean="0"/>
              <a:t>b. A közvetett orientáció zavarai 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1"/>
          </p:nvPr>
        </p:nvSpPr>
        <p:spPr>
          <a:xfrm>
            <a:off x="838200" y="940158"/>
            <a:ext cx="5181600" cy="551215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b="1" dirty="0" smtClean="0"/>
              <a:t>dezorientáltság</a:t>
            </a:r>
            <a:r>
              <a:rPr lang="hu-HU" dirty="0" smtClean="0"/>
              <a:t>: gyakran együttesen jellemzi a </a:t>
            </a:r>
            <a:r>
              <a:rPr lang="hu-HU" dirty="0" err="1" smtClean="0"/>
              <a:t>tér-idő-saját</a:t>
            </a:r>
            <a:r>
              <a:rPr lang="hu-HU" dirty="0" smtClean="0"/>
              <a:t> személyre - idegen személyre, helyzetre vonatkozó orientációs zavar. </a:t>
            </a:r>
          </a:p>
          <a:p>
            <a:pPr marL="0" indent="0">
              <a:buNone/>
            </a:pPr>
            <a:r>
              <a:rPr lang="hu-HU" dirty="0" smtClean="0"/>
              <a:t> </a:t>
            </a:r>
            <a:r>
              <a:rPr lang="hu-HU" i="1" dirty="0" err="1" smtClean="0"/>
              <a:t>szomatopszichés</a:t>
            </a:r>
            <a:r>
              <a:rPr lang="hu-HU" i="1" dirty="0" smtClean="0"/>
              <a:t> dezorientáció is jelen lehet: pl. a beteg úgy véli: nincs teste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u="sng" dirty="0" smtClean="0"/>
              <a:t>téri dezorientáció két típusa</a:t>
            </a:r>
            <a:r>
              <a:rPr lang="hu-HU" dirty="0" smtClean="0"/>
              <a:t>: új környezetben nem tud (pl. kórházban), régiben igen (pl. otthon), ill.: teljes (sehol sem tud). Mindkét esetben: </a:t>
            </a:r>
            <a:r>
              <a:rPr lang="hu-HU" b="1" dirty="0" smtClean="0"/>
              <a:t>organikus háttér! </a:t>
            </a:r>
          </a:p>
        </p:txBody>
      </p:sp>
      <p:sp>
        <p:nvSpPr>
          <p:cNvPr id="7" name="Tartalom helye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i="1" dirty="0" smtClean="0"/>
              <a:t>Az </a:t>
            </a:r>
            <a:r>
              <a:rPr lang="hu-HU" i="1" u="sng" dirty="0" smtClean="0"/>
              <a:t>időbeli </a:t>
            </a:r>
            <a:r>
              <a:rPr lang="hu-HU" i="1" u="sng" dirty="0" err="1" smtClean="0"/>
              <a:t>dezoritánció</a:t>
            </a:r>
            <a:r>
              <a:rPr lang="hu-HU" i="1" u="sng" dirty="0" smtClean="0"/>
              <a:t> </a:t>
            </a:r>
            <a:r>
              <a:rPr lang="hu-HU" i="1" dirty="0" smtClean="0"/>
              <a:t>pszichiátriai betegségekben gyakoribb, mint a térbeli.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más személyekre való orientáció zavara esetén gyakoribb az, hogy ismerősnek vél ismeretlent, mint fordítva, (organikus!) </a:t>
            </a:r>
          </a:p>
          <a:p>
            <a:pPr marL="0" indent="0"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b="1" dirty="0"/>
              <a:t>A szituációra vonatkozó tájékozatlanság</a:t>
            </a:r>
            <a:endParaRPr lang="hu-HU" sz="4000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5267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b="1" dirty="0" smtClean="0"/>
              <a:t>finom</a:t>
            </a:r>
            <a:r>
              <a:rPr lang="hu-HU" dirty="0" smtClean="0"/>
              <a:t> tapintatlanságoktól ("elefánt a porcelánboltban")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↓↓↓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b="1" dirty="0" smtClean="0"/>
              <a:t>durva </a:t>
            </a:r>
            <a:r>
              <a:rPr lang="hu-HU" dirty="0" smtClean="0"/>
              <a:t>alkalmazkodási zavarokig (vizsgálati helyzetben szükségletét végzi)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↓↓↓↓</a:t>
            </a: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helyzet </a:t>
            </a:r>
            <a:r>
              <a:rPr lang="hu-HU" b="1" dirty="0" smtClean="0"/>
              <a:t>teljes meghamisításáig </a:t>
            </a:r>
            <a:r>
              <a:rPr lang="hu-HU" smtClean="0"/>
              <a:t>terjedhet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(a beteg most éppen a Szentföldön van, ahol ő  Krisztus). Előfordul személyiségzavarokban (enyhébb formája) és </a:t>
            </a:r>
            <a:r>
              <a:rPr lang="hu-HU" dirty="0" err="1" smtClean="0"/>
              <a:t>sch-ban</a:t>
            </a:r>
            <a:r>
              <a:rPr lang="hu-HU" dirty="0" smtClean="0"/>
              <a:t> (súlyosabb formák) </a:t>
            </a:r>
            <a:endParaRPr lang="hu-HU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 smtClean="0"/>
              <a:t>A dezorientáció (közvetett orientáció-zavarok) szindrómái</a:t>
            </a:r>
            <a:r>
              <a:rPr lang="hu-HU" b="1" dirty="0" smtClean="0"/>
              <a:t>: </a:t>
            </a:r>
            <a:endParaRPr lang="hu-HU" dirty="0"/>
          </a:p>
        </p:txBody>
      </p:sp>
      <p:sp>
        <p:nvSpPr>
          <p:cNvPr id="8" name="Tartalom helye 7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5892"/>
          </a:xfrm>
        </p:spPr>
        <p:txBody>
          <a:bodyPr/>
          <a:lstStyle/>
          <a:p>
            <a:r>
              <a:rPr lang="hu-HU" b="1" dirty="0" err="1" smtClean="0"/>
              <a:t>Amnesztikus</a:t>
            </a:r>
            <a:r>
              <a:rPr lang="hu-HU" b="1" dirty="0" smtClean="0"/>
              <a:t> </a:t>
            </a:r>
            <a:r>
              <a:rPr lang="hu-HU" b="1" dirty="0" err="1" smtClean="0"/>
              <a:t>dezorintáció</a:t>
            </a:r>
            <a:r>
              <a:rPr lang="hu-HU" b="1" dirty="0" smtClean="0"/>
              <a:t> (a közvetlen </a:t>
            </a:r>
            <a:r>
              <a:rPr lang="hu-HU" b="1" dirty="0" err="1" smtClean="0"/>
              <a:t>megjegyzőképesség</a:t>
            </a:r>
            <a:r>
              <a:rPr lang="hu-HU" b="1" dirty="0" smtClean="0"/>
              <a:t> hiányában, pl. a </a:t>
            </a:r>
            <a:r>
              <a:rPr lang="hu-HU" b="1" dirty="0" err="1" smtClean="0"/>
              <a:t>Korszkov-szindrómában</a:t>
            </a:r>
            <a:r>
              <a:rPr lang="hu-HU" b="1" dirty="0" smtClean="0"/>
              <a:t>): </a:t>
            </a:r>
            <a:r>
              <a:rPr lang="hu-HU" b="1" dirty="0" err="1" smtClean="0"/>
              <a:t>a</a:t>
            </a:r>
            <a:r>
              <a:rPr lang="hu-HU" b="1" dirty="0" smtClean="0"/>
              <a:t> beteg a jelenre vonatkozóan tájékozatlan, múltbeli énjeként (pl. iskoláskori, lánykori, stb.) nevezi és éli meg magát (pl. háborús veterán ifjú hadnagynak véli magát). 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/>
              <a:t>A dezorientáció (közvetett orientáció-zavarok) </a:t>
            </a:r>
            <a:r>
              <a:rPr lang="hu-HU" sz="3600" b="1" dirty="0" smtClean="0"/>
              <a:t>szindrómái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b="1" dirty="0" smtClean="0"/>
              <a:t>Tudatzavarral </a:t>
            </a:r>
            <a:r>
              <a:rPr lang="hu-HU" b="1" dirty="0"/>
              <a:t>járó dezorientáció </a:t>
            </a:r>
            <a:r>
              <a:rPr lang="hu-HU" dirty="0" smtClean="0"/>
              <a:t>tudati </a:t>
            </a:r>
            <a:r>
              <a:rPr lang="hu-HU" dirty="0"/>
              <a:t>szint csökkenésekor, </a:t>
            </a:r>
            <a:r>
              <a:rPr lang="hu-HU" dirty="0" err="1"/>
              <a:t>oneroid</a:t>
            </a:r>
            <a:r>
              <a:rPr lang="hu-HU" dirty="0"/>
              <a:t>, homályállapotokban - pl. </a:t>
            </a:r>
            <a:r>
              <a:rPr lang="hu-HU" i="1" dirty="0"/>
              <a:t>delírium </a:t>
            </a:r>
            <a:r>
              <a:rPr lang="hu-HU" i="1" dirty="0" err="1" smtClean="0"/>
              <a:t>tremens</a:t>
            </a:r>
            <a:r>
              <a:rPr lang="hu-HU" dirty="0" smtClean="0"/>
              <a:t>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dirty="0" err="1"/>
              <a:t>Tévely-dezorintáció</a:t>
            </a:r>
            <a:r>
              <a:rPr lang="hu-HU" b="1" dirty="0"/>
              <a:t>:</a:t>
            </a:r>
            <a:r>
              <a:rPr lang="hu-HU" dirty="0"/>
              <a:t> a </a:t>
            </a:r>
            <a:r>
              <a:rPr lang="hu-HU" i="1" dirty="0"/>
              <a:t>tudat tiszta</a:t>
            </a:r>
            <a:r>
              <a:rPr lang="hu-HU" dirty="0"/>
              <a:t>, de a tér-idő koordináták a beteg tébolya szerint torzultak (a naptár 1 héttel "késik": a hely, ahol van egy titkos menedékhely, ahol őt őrzik, stb.)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Konvencionális </a:t>
            </a:r>
            <a:r>
              <a:rPr lang="hu-HU" dirty="0"/>
              <a:t>tájékozódásra a beteg általában képes.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656987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c. A transzcendentális orientáció zavara lehet</a:t>
            </a:r>
            <a:r>
              <a:rPr lang="pt-BR" b="1" dirty="0" smtClean="0"/>
              <a:t>: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u="sng" dirty="0" smtClean="0"/>
          </a:p>
          <a:p>
            <a:pPr marL="0" indent="0">
              <a:buNone/>
            </a:pPr>
            <a:r>
              <a:rPr lang="hu-HU" u="sng" dirty="0" smtClean="0"/>
              <a:t>Apatikus orientálatlanság </a:t>
            </a:r>
            <a:r>
              <a:rPr lang="hu-HU" dirty="0" smtClean="0"/>
              <a:t>(kiégett </a:t>
            </a:r>
            <a:r>
              <a:rPr lang="hu-HU" dirty="0" err="1" smtClean="0"/>
              <a:t>sch-ban</a:t>
            </a:r>
            <a:r>
              <a:rPr lang="hu-HU" dirty="0" smtClean="0"/>
              <a:t> gyakori: sem a lét tágabb értelmére (életcélok, tervek),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sem szűkebb helyzetére vonatkozó (dátum, hollét</a:t>
            </a:r>
            <a:r>
              <a:rPr lang="hu-HU" b="1" dirty="0" smtClean="0"/>
              <a:t>) orientációs adatokkal nincs tisztában,</a:t>
            </a:r>
            <a:r>
              <a:rPr lang="hu-HU" dirty="0" smtClean="0"/>
              <a:t> ezek nem is érdeklik (gyengeelméjűeknél, </a:t>
            </a:r>
            <a:r>
              <a:rPr lang="hu-HU" dirty="0" err="1" smtClean="0"/>
              <a:t>demenseknél</a:t>
            </a:r>
            <a:r>
              <a:rPr lang="hu-HU" dirty="0" smtClean="0"/>
              <a:t> is előfordul </a:t>
            </a:r>
            <a:endParaRPr lang="hu-HU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c. A transzcendentális orientáció zavara lehet</a:t>
            </a:r>
            <a:r>
              <a:rPr lang="pt-BR" b="1" dirty="0" smtClean="0"/>
              <a:t>: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57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 smtClean="0"/>
              <a:t>Túlfeszített orientáció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(pl. lázas </a:t>
            </a:r>
            <a:r>
              <a:rPr lang="hu-HU" dirty="0" err="1" smtClean="0"/>
              <a:t>excitált</a:t>
            </a:r>
            <a:r>
              <a:rPr lang="hu-HU" dirty="0" smtClean="0"/>
              <a:t> állapotban, drog-hatás alatt, </a:t>
            </a:r>
            <a:r>
              <a:rPr lang="hu-HU" dirty="0" err="1" smtClean="0"/>
              <a:t>stb</a:t>
            </a:r>
            <a:r>
              <a:rPr lang="hu-HU" dirty="0" smtClean="0"/>
              <a:t>):</a:t>
            </a:r>
          </a:p>
          <a:p>
            <a:pPr marL="0" indent="0">
              <a:buNone/>
            </a:pPr>
            <a:r>
              <a:rPr lang="hu-HU" dirty="0" smtClean="0"/>
              <a:t> </a:t>
            </a:r>
            <a:r>
              <a:rPr lang="hu-HU" i="1" dirty="0" smtClean="0"/>
              <a:t>a tér </a:t>
            </a:r>
            <a:r>
              <a:rPr lang="hu-HU" dirty="0" smtClean="0"/>
              <a:t>sajátosan kitágul, szinte madártávlatból észlelik, </a:t>
            </a:r>
            <a:r>
              <a:rPr lang="hu-HU" i="1" dirty="0" smtClean="0"/>
              <a:t>új ismeretlen távlatoka</a:t>
            </a:r>
            <a:r>
              <a:rPr lang="hu-HU" dirty="0" smtClean="0"/>
              <a:t>t látnak, </a:t>
            </a:r>
            <a:r>
              <a:rPr lang="hu-HU" i="1" dirty="0" smtClean="0"/>
              <a:t>misztikus</a:t>
            </a:r>
            <a:r>
              <a:rPr lang="hu-HU" dirty="0" smtClean="0"/>
              <a:t> érzékekkel. </a:t>
            </a:r>
          </a:p>
          <a:p>
            <a:pPr marL="0" indent="0">
              <a:buNone/>
            </a:pPr>
            <a:r>
              <a:rPr lang="hu-HU" i="1" dirty="0" smtClean="0"/>
              <a:t>Az időélmény </a:t>
            </a:r>
            <a:r>
              <a:rPr lang="hu-HU" dirty="0" smtClean="0"/>
              <a:t>is megváltozik: (</a:t>
            </a:r>
            <a:r>
              <a:rPr lang="hu-HU" dirty="0" err="1" smtClean="0"/>
              <a:t>kronoszisztole</a:t>
            </a:r>
            <a:r>
              <a:rPr lang="hu-HU" dirty="0" smtClean="0"/>
              <a:t>=) idő-összehúzódás jön létre, valamint az én és külvilág határai összemosódnak - </a:t>
            </a:r>
            <a:r>
              <a:rPr lang="hu-HU" b="1" dirty="0" smtClean="0"/>
              <a:t>pszichotikus állapotra utal. </a:t>
            </a:r>
          </a:p>
          <a:p>
            <a:pPr marL="0" indent="0" algn="r">
              <a:buNone/>
            </a:pPr>
            <a:endParaRPr lang="hu-HU" i="1" dirty="0" smtClean="0"/>
          </a:p>
          <a:p>
            <a:pPr marL="0" indent="0" algn="r">
              <a:buNone/>
            </a:pPr>
            <a:endParaRPr lang="hu-HU" i="1" dirty="0"/>
          </a:p>
          <a:p>
            <a:pPr marL="0" indent="0" algn="r">
              <a:buNone/>
            </a:pPr>
            <a:r>
              <a:rPr lang="hu-HU" i="1" dirty="0" err="1" smtClean="0"/>
              <a:t>Neuropszichológiai</a:t>
            </a:r>
            <a:r>
              <a:rPr lang="hu-HU" i="1" dirty="0" smtClean="0"/>
              <a:t> </a:t>
            </a:r>
            <a:r>
              <a:rPr lang="hu-HU" i="1" dirty="0"/>
              <a:t>vizsgálatok: (Interjú)Kérdések alapján </a:t>
            </a:r>
            <a:endParaRPr lang="hu-HU" b="1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14399"/>
          </a:xfrm>
        </p:spPr>
        <p:txBody>
          <a:bodyPr>
            <a:normAutofit/>
          </a:bodyPr>
          <a:lstStyle/>
          <a:p>
            <a:r>
              <a:rPr lang="hu-HU" sz="3600" b="1" dirty="0"/>
              <a:t>6. ÉRZELEM - AFFEKTIVITÁS ZAVARAI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3349" y="772732"/>
            <a:ext cx="10515600" cy="5924282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Érzelmi </a:t>
            </a:r>
            <a:r>
              <a:rPr lang="hu-HU" b="1" dirty="0"/>
              <a:t>zavar általában</a:t>
            </a:r>
            <a:r>
              <a:rPr lang="hu-HU" dirty="0"/>
              <a:t>: az érzelmi átélés adekvát jellege, kísérő szomatikus - vegetatív jelenségek az átlagostól, ill. a személyiségre jellemző szokásostól jelentősen eltérnek.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u="sng" dirty="0"/>
              <a:t>konkrét helyzet</a:t>
            </a:r>
            <a:r>
              <a:rPr lang="hu-HU" dirty="0"/>
              <a:t>hez </a:t>
            </a:r>
            <a:r>
              <a:rPr lang="hu-HU" u="sng" dirty="0"/>
              <a:t>(</a:t>
            </a:r>
            <a:r>
              <a:rPr lang="hu-HU" dirty="0"/>
              <a:t>adott ingerhez) kötött és átmeneti jelenséget) 1.) alkalmi kóros reakcióknak, </a:t>
            </a:r>
          </a:p>
          <a:p>
            <a:pPr marL="0" indent="0">
              <a:buNone/>
            </a:pPr>
            <a:r>
              <a:rPr lang="hu-HU" dirty="0"/>
              <a:t>a </a:t>
            </a:r>
            <a:r>
              <a:rPr lang="hu-HU" u="sng" dirty="0"/>
              <a:t>tartós</a:t>
            </a:r>
            <a:r>
              <a:rPr lang="hu-HU" dirty="0"/>
              <a:t> (életperiódushoz kötött) érzelmi zavart 2.) tartós kóros érzelmi állapotnak nevezzük 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2579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1. Alkalmi kóros érzelmi reakciók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763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az inger </a:t>
            </a:r>
            <a:r>
              <a:rPr lang="hu-HU" dirty="0" err="1"/>
              <a:t>intezitásához</a:t>
            </a:r>
            <a:r>
              <a:rPr lang="hu-HU" dirty="0"/>
              <a:t> </a:t>
            </a:r>
            <a:r>
              <a:rPr lang="hu-HU" b="1" dirty="0"/>
              <a:t>túlméretezett</a:t>
            </a:r>
            <a:r>
              <a:rPr lang="hu-HU" dirty="0"/>
              <a:t>, személyiséghez </a:t>
            </a:r>
            <a:r>
              <a:rPr lang="hu-HU" i="1" dirty="0"/>
              <a:t>nem integrált, nem adaptív. </a:t>
            </a:r>
          </a:p>
          <a:p>
            <a:pPr marL="0" indent="0">
              <a:buNone/>
            </a:pPr>
            <a:r>
              <a:rPr lang="hu-HU" dirty="0" smtClean="0"/>
              <a:t>Példák :</a:t>
            </a:r>
          </a:p>
          <a:p>
            <a:pPr marL="0" indent="0">
              <a:buNone/>
            </a:pPr>
            <a:r>
              <a:rPr lang="hu-HU" b="1" dirty="0" smtClean="0"/>
              <a:t>infantilis</a:t>
            </a:r>
            <a:r>
              <a:rPr lang="hu-HU" dirty="0" smtClean="0"/>
              <a:t> </a:t>
            </a:r>
            <a:r>
              <a:rPr lang="hu-HU" dirty="0"/>
              <a:t>(elégtelen kontroll), v. </a:t>
            </a:r>
            <a:r>
              <a:rPr lang="hu-HU" b="1" dirty="0" err="1"/>
              <a:t>explosív</a:t>
            </a:r>
            <a:r>
              <a:rPr lang="hu-HU" dirty="0"/>
              <a:t> (pl. önuralmát vesztett túlterhelt helyzetben). </a:t>
            </a:r>
            <a:endParaRPr lang="hu-HU" dirty="0" smtClean="0"/>
          </a:p>
          <a:p>
            <a:pPr marL="0" indent="0">
              <a:buNone/>
            </a:pPr>
            <a:r>
              <a:rPr lang="hu-HU" dirty="0" err="1" smtClean="0"/>
              <a:t>pl</a:t>
            </a:r>
            <a:r>
              <a:rPr lang="hu-HU" i="1" dirty="0"/>
              <a:t>: Időskorban </a:t>
            </a:r>
            <a:r>
              <a:rPr lang="hu-HU" dirty="0"/>
              <a:t>előfordulhat a </a:t>
            </a:r>
            <a:r>
              <a:rPr lang="hu-HU" b="1" dirty="0" err="1"/>
              <a:t>spasztikus</a:t>
            </a:r>
            <a:r>
              <a:rPr lang="hu-HU" b="1" dirty="0"/>
              <a:t> sírás és nevetés </a:t>
            </a:r>
            <a:r>
              <a:rPr lang="hu-HU" dirty="0"/>
              <a:t>(jelentéktelen ingerek váltják ki, valódi emocionális élmény nélkül (agytörzsi, </a:t>
            </a:r>
            <a:r>
              <a:rPr lang="hu-HU" dirty="0" err="1"/>
              <a:t>liberációs</a:t>
            </a:r>
            <a:r>
              <a:rPr lang="hu-HU" dirty="0"/>
              <a:t> jelenség). </a:t>
            </a:r>
            <a:endParaRPr lang="hu-HU" dirty="0" smtClean="0"/>
          </a:p>
          <a:p>
            <a:pPr marL="0" indent="0">
              <a:buNone/>
            </a:pPr>
            <a:endParaRPr lang="hu-HU" i="1" dirty="0" smtClean="0"/>
          </a:p>
          <a:p>
            <a:pPr marL="0" indent="0">
              <a:buNone/>
            </a:pPr>
            <a:r>
              <a:rPr lang="hu-HU" i="1" dirty="0" smtClean="0"/>
              <a:t>Félelem</a:t>
            </a:r>
            <a:r>
              <a:rPr lang="hu-HU" i="1" dirty="0"/>
              <a:t>, szorongás </a:t>
            </a:r>
            <a:r>
              <a:rPr lang="hu-HU" dirty="0"/>
              <a:t>is okozhat kóros érzelmi reakciót pl</a:t>
            </a:r>
            <a:r>
              <a:rPr lang="hu-HU" b="1" i="1" dirty="0"/>
              <a:t>. pánik, </a:t>
            </a:r>
            <a:r>
              <a:rPr lang="hu-HU" b="1" i="1" dirty="0" err="1"/>
              <a:t>paroxizmális</a:t>
            </a:r>
            <a:r>
              <a:rPr lang="hu-HU" b="1" i="1" dirty="0"/>
              <a:t> szorongás </a:t>
            </a:r>
            <a:r>
              <a:rPr lang="hu-HU" dirty="0"/>
              <a:t>(szomatikus katasztrófát is előidézhet). </a:t>
            </a:r>
          </a:p>
        </p:txBody>
      </p:sp>
    </p:spTree>
    <p:extLst>
      <p:ext uri="{BB962C8B-B14F-4D97-AF65-F5344CB8AC3E}">
        <p14:creationId xmlns:p14="http://schemas.microsoft.com/office/powerpoint/2010/main" val="2734345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br>
              <a:rPr lang="hu-HU" dirty="0"/>
            </a:br>
            <a:r>
              <a:rPr lang="hu-HU" dirty="0"/>
              <a:t>i. </a:t>
            </a:r>
            <a:r>
              <a:rPr lang="hu-HU" sz="5300" dirty="0"/>
              <a:t>Téveszmék és túlértékelt eszmék </a:t>
            </a:r>
            <a:br>
              <a:rPr lang="hu-HU" sz="5300" dirty="0"/>
            </a:br>
            <a:endParaRPr lang="hu-HU" sz="53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2710229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/>
              <a:t>Alkalmi kóros érzelmi reakciók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Pszichoszomatikus reakciók </a:t>
            </a:r>
            <a:r>
              <a:rPr lang="hu-HU" dirty="0"/>
              <a:t>(stressz-helyzetben): a </a:t>
            </a:r>
            <a:r>
              <a:rPr lang="hu-HU" dirty="0" err="1"/>
              <a:t>szimpatiko-adrenális</a:t>
            </a:r>
            <a:r>
              <a:rPr lang="hu-HU" dirty="0"/>
              <a:t> rendszer heveny túlsúlya (</a:t>
            </a:r>
            <a:r>
              <a:rPr lang="hu-HU" dirty="0" err="1"/>
              <a:t>Cannon</a:t>
            </a:r>
            <a:r>
              <a:rPr lang="hu-HU" dirty="0"/>
              <a:t> féle vészreakció), jelentős a konstitucionális tényezők szerepe (pl. </a:t>
            </a:r>
            <a:r>
              <a:rPr lang="hu-HU" dirty="0" err="1"/>
              <a:t>vegatatív</a:t>
            </a:r>
            <a:r>
              <a:rPr lang="hu-HU" dirty="0"/>
              <a:t> labilitás).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u="sng" dirty="0" err="1" smtClean="0"/>
              <a:t>Szomatomotoros</a:t>
            </a:r>
            <a:r>
              <a:rPr lang="hu-HU" u="sng" dirty="0"/>
              <a:t>, </a:t>
            </a:r>
            <a:r>
              <a:rPr lang="hu-HU" u="sng" dirty="0" err="1"/>
              <a:t>szomatoszenzoros</a:t>
            </a:r>
            <a:r>
              <a:rPr lang="hu-HU" u="sng" dirty="0"/>
              <a:t> és konverziós </a:t>
            </a:r>
            <a:r>
              <a:rPr lang="hu-HU" dirty="0"/>
              <a:t>jelenségek is előfordulhatnak alkalmai kóros érzelmi reakcióként, amelyek gyakran ismétlődve </a:t>
            </a:r>
            <a:r>
              <a:rPr lang="hu-HU" i="1" dirty="0"/>
              <a:t>konverziós </a:t>
            </a:r>
            <a:r>
              <a:rPr lang="hu-HU" i="1" dirty="0" err="1"/>
              <a:t>Hy-ként</a:t>
            </a:r>
            <a:r>
              <a:rPr lang="hu-HU" i="1" dirty="0"/>
              <a:t> </a:t>
            </a:r>
            <a:r>
              <a:rPr lang="hu-HU" dirty="0"/>
              <a:t>jelennek meg</a:t>
            </a:r>
          </a:p>
        </p:txBody>
      </p:sp>
    </p:spTree>
    <p:extLst>
      <p:ext uri="{BB962C8B-B14F-4D97-AF65-F5344CB8AC3E}">
        <p14:creationId xmlns:p14="http://schemas.microsoft.com/office/powerpoint/2010/main" val="425105618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b="1" dirty="0"/>
              <a:t>2. Tartós érzelmi zavarok, kóros érzelmi állapotok 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32586"/>
            <a:ext cx="10515600" cy="5009882"/>
          </a:xfrm>
        </p:spPr>
        <p:txBody>
          <a:bodyPr>
            <a:normAutofit lnSpcReduction="10000"/>
          </a:bodyPr>
          <a:lstStyle/>
          <a:p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b="1" dirty="0"/>
              <a:t>tartós (elhúzódó) érzelmi reakció </a:t>
            </a:r>
            <a:r>
              <a:rPr lang="hu-HU" i="1" dirty="0"/>
              <a:t>progresszív </a:t>
            </a:r>
            <a:r>
              <a:rPr lang="hu-HU" dirty="0"/>
              <a:t>jellegű, neurotikus zavarokat, esetleg </a:t>
            </a:r>
            <a:r>
              <a:rPr lang="hu-HU" dirty="0" err="1"/>
              <a:t>emociogén</a:t>
            </a:r>
            <a:r>
              <a:rPr lang="hu-HU" dirty="0"/>
              <a:t> (</a:t>
            </a:r>
            <a:r>
              <a:rPr lang="hu-HU" dirty="0" err="1"/>
              <a:t>pszichogén</a:t>
            </a:r>
            <a:r>
              <a:rPr lang="hu-HU" dirty="0"/>
              <a:t>) pszichotikus állapotot is eredményezhet.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Személyekre </a:t>
            </a:r>
            <a:r>
              <a:rPr lang="hu-HU" dirty="0"/>
              <a:t>vonatkozó kóros (pozitív v. negatív) tartós érzelmi viszonyulás </a:t>
            </a:r>
            <a:r>
              <a:rPr lang="hu-HU" i="1" dirty="0"/>
              <a:t>szenzitív-paranoid kórképekben </a:t>
            </a:r>
            <a:r>
              <a:rPr lang="hu-HU" dirty="0"/>
              <a:t>gyakori, de </a:t>
            </a:r>
            <a:r>
              <a:rPr lang="hu-HU" i="1" dirty="0"/>
              <a:t>lehet organikus </a:t>
            </a:r>
            <a:r>
              <a:rPr lang="hu-HU" dirty="0"/>
              <a:t>háttere is (pl. szenilis férfiak gyűlölete fiatal nőkkel szemben). </a:t>
            </a:r>
          </a:p>
        </p:txBody>
      </p:sp>
    </p:spTree>
    <p:extLst>
      <p:ext uri="{BB962C8B-B14F-4D97-AF65-F5344CB8AC3E}">
        <p14:creationId xmlns:p14="http://schemas.microsoft.com/office/powerpoint/2010/main" val="243564646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/>
              <a:t>(a</a:t>
            </a:r>
            <a:r>
              <a:rPr lang="hu-HU" sz="3200" b="1" dirty="0" smtClean="0"/>
              <a:t>) </a:t>
            </a:r>
            <a:r>
              <a:rPr lang="hu-HU" sz="3200" b="1" dirty="0"/>
              <a:t>hangulati zavarok </a:t>
            </a:r>
            <a:r>
              <a:rPr lang="hu-HU" sz="3200" dirty="0"/>
              <a:t>(</a:t>
            </a:r>
            <a:r>
              <a:rPr lang="hu-HU" sz="3200" b="1" i="1" u="sng" dirty="0" smtClean="0"/>
              <a:t>Le-és  </a:t>
            </a:r>
            <a:r>
              <a:rPr lang="hu-HU" sz="3200" b="1" i="1" u="sng" dirty="0"/>
              <a:t>fel</a:t>
            </a:r>
            <a:r>
              <a:rPr lang="hu-HU" sz="3200" dirty="0"/>
              <a:t>hangoltság</a:t>
            </a:r>
            <a:r>
              <a:rPr lang="hu-HU" sz="3200" dirty="0" smtClean="0"/>
              <a:t>)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19707"/>
            <a:ext cx="10515600" cy="5164428"/>
          </a:xfrm>
        </p:spPr>
        <p:txBody>
          <a:bodyPr>
            <a:normAutofit/>
          </a:bodyPr>
          <a:lstStyle/>
          <a:p>
            <a:endParaRPr lang="hu-HU" dirty="0"/>
          </a:p>
          <a:p>
            <a:pPr marL="0" indent="0">
              <a:buNone/>
            </a:pPr>
            <a:r>
              <a:rPr lang="hu-HU" b="1" dirty="0" err="1"/>
              <a:t>Disztímia</a:t>
            </a:r>
            <a:r>
              <a:rPr lang="hu-HU" b="1" dirty="0"/>
              <a:t> </a:t>
            </a:r>
            <a:r>
              <a:rPr lang="hu-HU" dirty="0"/>
              <a:t>(fáradtság, levertség) </a:t>
            </a:r>
          </a:p>
          <a:p>
            <a:pPr marL="0" indent="0">
              <a:buNone/>
            </a:pPr>
            <a:r>
              <a:rPr lang="hu-HU" b="1" dirty="0" smtClean="0"/>
              <a:t>Melankólia </a:t>
            </a:r>
            <a:r>
              <a:rPr lang="hu-HU" dirty="0"/>
              <a:t>(kóros lehangoltság, mindegyik az affektív kórképekben gyakori, de organikus </a:t>
            </a:r>
            <a:r>
              <a:rPr lang="hu-HU" dirty="0" err="1"/>
              <a:t>pszichoszindróma</a:t>
            </a:r>
            <a:r>
              <a:rPr lang="hu-HU" dirty="0"/>
              <a:t> része is lehet. </a:t>
            </a:r>
          </a:p>
          <a:p>
            <a:pPr marL="0" indent="0">
              <a:buNone/>
            </a:pPr>
            <a:r>
              <a:rPr lang="hu-HU" b="1" dirty="0" smtClean="0"/>
              <a:t>A </a:t>
            </a:r>
            <a:r>
              <a:rPr lang="hu-HU" b="1" dirty="0"/>
              <a:t>kóros felhangoltság/eufória (</a:t>
            </a:r>
            <a:r>
              <a:rPr lang="hu-HU" dirty="0" err="1"/>
              <a:t>mania</a:t>
            </a:r>
            <a:r>
              <a:rPr lang="hu-HU" dirty="0"/>
              <a:t>) </a:t>
            </a:r>
            <a:r>
              <a:rPr lang="hu-HU" dirty="0" smtClean="0"/>
              <a:t>( </a:t>
            </a:r>
            <a:r>
              <a:rPr lang="hu-HU" dirty="0"/>
              <a:t>affektív kórképek)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dirty="0" smtClean="0"/>
              <a:t>Közönyösség</a:t>
            </a:r>
            <a:r>
              <a:rPr lang="hu-HU" b="1" dirty="0"/>
              <a:t>, apátia</a:t>
            </a:r>
            <a:r>
              <a:rPr lang="hu-HU" dirty="0"/>
              <a:t>: alig rezonál környezetére </a:t>
            </a:r>
          </a:p>
          <a:p>
            <a:pPr marL="0" indent="0">
              <a:buNone/>
            </a:pPr>
            <a:r>
              <a:rPr lang="hu-HU" dirty="0" err="1"/>
              <a:t>érzelemtelen</a:t>
            </a:r>
            <a:r>
              <a:rPr lang="hu-HU" dirty="0"/>
              <a:t>, hangulati motiváltsága nincs, közönyös (</a:t>
            </a:r>
            <a:r>
              <a:rPr lang="hu-HU" dirty="0" err="1"/>
              <a:t>szkizotímiára</a:t>
            </a:r>
            <a:r>
              <a:rPr lang="hu-HU" dirty="0"/>
              <a:t> jellemző, de normálvariánsként is előfordul mint "kiégettség)".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559685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 smtClean="0"/>
              <a:t>b</a:t>
            </a:r>
            <a:r>
              <a:rPr lang="hu-HU" sz="3200" b="1" dirty="0"/>
              <a:t>) Az érzelmi élet fejlődésének zavarai: 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64713" y="1429556"/>
            <a:ext cx="5181600" cy="5293216"/>
          </a:xfrm>
        </p:spPr>
        <p:txBody>
          <a:bodyPr>
            <a:normAutofit fontScale="92500" lnSpcReduction="20000"/>
          </a:bodyPr>
          <a:lstStyle/>
          <a:p>
            <a:endParaRPr lang="hu-HU" dirty="0"/>
          </a:p>
          <a:p>
            <a:pPr marL="0" indent="0">
              <a:lnSpc>
                <a:spcPct val="160000"/>
              </a:lnSpc>
              <a:buNone/>
            </a:pPr>
            <a:r>
              <a:rPr lang="hu-HU" b="1" dirty="0"/>
              <a:t>Retardált emocionális fejlődés </a:t>
            </a:r>
            <a:r>
              <a:rPr lang="hu-HU" dirty="0"/>
              <a:t>(gyermekkori reakciómódok felnőttkorban): pszichopátia, </a:t>
            </a:r>
            <a:r>
              <a:rPr lang="hu-HU" dirty="0" err="1"/>
              <a:t>neurotius</a:t>
            </a:r>
            <a:r>
              <a:rPr lang="hu-HU" dirty="0"/>
              <a:t> zavarok v. </a:t>
            </a:r>
            <a:r>
              <a:rPr lang="hu-HU" dirty="0" err="1"/>
              <a:t>pszichogén</a:t>
            </a:r>
            <a:r>
              <a:rPr lang="hu-HU" dirty="0"/>
              <a:t> pszichózisok esetén gyakori </a:t>
            </a:r>
          </a:p>
          <a:p>
            <a:pPr marL="0" indent="0">
              <a:lnSpc>
                <a:spcPct val="160000"/>
              </a:lnSpc>
              <a:buNone/>
            </a:pPr>
            <a:endParaRPr lang="hu-HU" b="1" dirty="0" smtClean="0"/>
          </a:p>
          <a:p>
            <a:pPr marL="0" indent="0">
              <a:lnSpc>
                <a:spcPct val="160000"/>
              </a:lnSpc>
              <a:buNone/>
            </a:pPr>
            <a:r>
              <a:rPr lang="hu-HU" b="1" dirty="0" smtClean="0"/>
              <a:t>Expanzív </a:t>
            </a:r>
            <a:r>
              <a:rPr lang="hu-HU" b="1" dirty="0"/>
              <a:t>(</a:t>
            </a:r>
            <a:r>
              <a:rPr lang="hu-HU" dirty="0"/>
              <a:t>terjeszkedő, növekedő</a:t>
            </a:r>
            <a:r>
              <a:rPr lang="hu-HU" b="1" dirty="0"/>
              <a:t>) </a:t>
            </a:r>
            <a:r>
              <a:rPr lang="hu-HU" dirty="0"/>
              <a:t>(</a:t>
            </a:r>
            <a:r>
              <a:rPr lang="hu-HU" dirty="0" err="1"/>
              <a:t>pl</a:t>
            </a:r>
            <a:r>
              <a:rPr lang="hu-HU" dirty="0"/>
              <a:t>: paranoid); </a:t>
            </a:r>
            <a:r>
              <a:rPr lang="hu-HU" b="1" dirty="0"/>
              <a:t>szenzitív </a:t>
            </a:r>
            <a:r>
              <a:rPr lang="hu-HU" dirty="0"/>
              <a:t>(visszahúzódó). 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04853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 a. </a:t>
            </a:r>
            <a:r>
              <a:rPr lang="hu-HU" b="1" dirty="0" smtClean="0"/>
              <a:t>A képzet- és fogalomalkotás zavarai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pPr>
              <a:buNone/>
            </a:pPr>
            <a:r>
              <a:rPr lang="hu-HU" dirty="0" smtClean="0"/>
              <a:t> </a:t>
            </a:r>
          </a:p>
          <a:p>
            <a:r>
              <a:rPr lang="hu-HU" i="1" dirty="0" smtClean="0"/>
              <a:t>Konkretizálás: képzetalkotás alacsonyabb fokán való megrekedés. </a:t>
            </a:r>
            <a:r>
              <a:rPr lang="hu-HU" i="1" dirty="0" err="1" smtClean="0"/>
              <a:t>pl</a:t>
            </a:r>
            <a:r>
              <a:rPr lang="hu-HU" i="1" dirty="0" smtClean="0"/>
              <a:t>:a szerelem izzásáról beszélve azt érzi, hogy valóban megég. </a:t>
            </a:r>
          </a:p>
          <a:p>
            <a:r>
              <a:rPr lang="hu-HU" i="1" dirty="0" smtClean="0"/>
              <a:t>Túláltalánosítás: vihar=természeti jelenség </a:t>
            </a:r>
          </a:p>
          <a:p>
            <a:r>
              <a:rPr lang="hu-HU" i="1" dirty="0" smtClean="0"/>
              <a:t>Sűrítés (mint az álomnál) </a:t>
            </a:r>
            <a:r>
              <a:rPr lang="hu-HU" i="1" dirty="0" err="1" smtClean="0"/>
              <a:t>pl</a:t>
            </a:r>
            <a:r>
              <a:rPr lang="hu-HU" i="1" dirty="0" smtClean="0"/>
              <a:t>: egy pár gyufaszál=éjjel egy pár fiúval viszonya van. </a:t>
            </a:r>
          </a:p>
          <a:p>
            <a:r>
              <a:rPr lang="hu-HU" i="1" dirty="0" err="1" smtClean="0"/>
              <a:t>Neologizma</a:t>
            </a:r>
            <a:r>
              <a:rPr lang="hu-HU" i="1" dirty="0" smtClean="0"/>
              <a:t> =új fogalmat vezet be,új szavakat képez, azonban a szónak csak a patológiás fogalomkörben van értelme </a:t>
            </a:r>
          </a:p>
          <a:p>
            <a:pPr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85552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4147</Words>
  <Application>Microsoft Office PowerPoint</Application>
  <PresentationFormat>Szélesvásznú</PresentationFormat>
  <Paragraphs>504</Paragraphs>
  <Slides>83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83</vt:i4>
      </vt:variant>
    </vt:vector>
  </HeadingPairs>
  <TitlesOfParts>
    <vt:vector size="87" baseType="lpstr">
      <vt:lpstr>Arial</vt:lpstr>
      <vt:lpstr>Calibri</vt:lpstr>
      <vt:lpstr>Calibri Light</vt:lpstr>
      <vt:lpstr>Office-téma</vt:lpstr>
      <vt:lpstr>  CENTRÁLIS ZAVAROK  Részletesen: Juhász Pál - Pethő Bertalan (1983): Általános pszichiátria l. Pszichopatológia. </vt:lpstr>
      <vt:lpstr>Centrális Zavarok</vt:lpstr>
      <vt:lpstr>  Gondolkodás zavarok </vt:lpstr>
      <vt:lpstr>e. Produkció minőségi zavarai  </vt:lpstr>
      <vt:lpstr>f.  Logikai zavar</vt:lpstr>
      <vt:lpstr>   g.   Gondolkodási automatizmusok  </vt:lpstr>
      <vt:lpstr>   h. Komplex gondolkodás  </vt:lpstr>
      <vt:lpstr>   i. Téveszmék és túlértékelt eszmék  </vt:lpstr>
      <vt:lpstr>  a. A képzet- és fogalomalkotás zavarai </vt:lpstr>
      <vt:lpstr>b. Gondolkodási működésmód zavarai </vt:lpstr>
      <vt:lpstr> c. Tempózavar:  </vt:lpstr>
      <vt:lpstr>c. Tempózavar</vt:lpstr>
      <vt:lpstr> d. Strukturális zavar</vt:lpstr>
      <vt:lpstr>d. Strukturális zavar</vt:lpstr>
      <vt:lpstr> e. Gondulatprodukció minőségi zavarai  </vt:lpstr>
      <vt:lpstr>e. Gondulatprodukció minőségi zavarai  </vt:lpstr>
      <vt:lpstr>e. Gondulatprodukció minőségi zavarai  </vt:lpstr>
      <vt:lpstr>e. Gondulatprodukció minőségi zavarai  </vt:lpstr>
      <vt:lpstr> f. A gondolkodási műveletek és szakaszok logikai zavarai  </vt:lpstr>
      <vt:lpstr>f. A gondolkodási műveletek és szakaszok logikai zavarai</vt:lpstr>
      <vt:lpstr>f. A gondolkodási műveletek és szakaszok logikai zavarai</vt:lpstr>
      <vt:lpstr> g. Gondolkodási automatizmusok  </vt:lpstr>
      <vt:lpstr>Clérambault szerint  mentális automatizmusok azok az akaratlagosan nem befolyásolható pszichikus jelenségek, amelyek: </vt:lpstr>
      <vt:lpstr>Ilyen automatizmusok</vt:lpstr>
      <vt:lpstr>(1) Tévelyötlet</vt:lpstr>
      <vt:lpstr>(2) Gondolatátvitel (sch-ra jellemző):</vt:lpstr>
      <vt:lpstr>(3) Kényszergondolat (anancasmus):</vt:lpstr>
      <vt:lpstr>3) Kényszergondolat (anancasmus</vt:lpstr>
      <vt:lpstr>Kényszergondolatok csoportosítása:  </vt:lpstr>
      <vt:lpstr>Kényszergondolatok csoportosítása: Tartalmi kategóriák    </vt:lpstr>
      <vt:lpstr>(4) Fóbiák:</vt:lpstr>
      <vt:lpstr>(4) Fóbiák:</vt:lpstr>
      <vt:lpstr> </vt:lpstr>
      <vt:lpstr>h. A komplex gondolkodás: </vt:lpstr>
      <vt:lpstr>h. A komplex gondolkodás </vt:lpstr>
      <vt:lpstr>i. Téveszmék és túlértékelt eszmék </vt:lpstr>
      <vt:lpstr>i. Téveszmék és túlértékelt eszmék </vt:lpstr>
      <vt:lpstr>i. Téveszmék és túlértékelt eszmék </vt:lpstr>
      <vt:lpstr>i. Téveszmék és túlértékelt eszmék </vt:lpstr>
      <vt:lpstr>i. Téveszmék és túlértékelt eszmék </vt:lpstr>
      <vt:lpstr> </vt:lpstr>
      <vt:lpstr> </vt:lpstr>
      <vt:lpstr>Összefoglalóan: a gondolkodási zavarok következtében a beteg gondolkodása dereisztikussá válik, a külvilág devalválódik és kialakul a beteg saját, külön, autisztikus pszichikus világa. </vt:lpstr>
      <vt:lpstr>2. AZ INTELLIGENCIA ZAVARAI (lsd a félévben később : intelligencia zavarok) </vt:lpstr>
      <vt:lpstr>3. EMLÉKEZÉS ÉS TANULÁS ZAVARAI* </vt:lpstr>
      <vt:lpstr>Az emlékezés zavarok feloszthatóak megérthető (1) és megmagyarázható (2) zavarokra. </vt:lpstr>
      <vt:lpstr>Megérthető zavarok  </vt:lpstr>
      <vt:lpstr>Megérthető zavarok  </vt:lpstr>
      <vt:lpstr>Megérthető zavarok  </vt:lpstr>
      <vt:lpstr>Megérthető zavarok  </vt:lpstr>
      <vt:lpstr>Megérthető zavarok  </vt:lpstr>
      <vt:lpstr>Megérthető zavarok / Allomnéziák </vt:lpstr>
      <vt:lpstr>Megérthető zavarok / Allomnéziák </vt:lpstr>
      <vt:lpstr>Megérthető zavarok  </vt:lpstr>
      <vt:lpstr>Paramnézia                                                         ←←←&lt;&lt;&lt;&lt;&lt;&lt;&lt;&lt;&lt;⃝</vt:lpstr>
      <vt:lpstr>Normál-variánsként is előfordul</vt:lpstr>
      <vt:lpstr>Allomnéziák</vt:lpstr>
      <vt:lpstr>2. Az emlékezés organikus-szomatikus tényezőkkel megmagyarázható zavarai</vt:lpstr>
      <vt:lpstr>(a) Fenomenológia – formai szempontból és  (b) etiológiai – szomatikus kórfolyamat/kóroktan szempontjából osztályozhatók</vt:lpstr>
      <vt:lpstr>Fenomenológiai amnéziák   </vt:lpstr>
      <vt:lpstr>b. Etiológiai osztályozás: kóroktani változatok </vt:lpstr>
      <vt:lpstr>b. Etiológiai szempontú osztályozás: kóroktani változatok </vt:lpstr>
      <vt:lpstr>b. Etiológiai szempontú osztályozás: kóroktani változatok </vt:lpstr>
      <vt:lpstr>A leépülési amnéziák (általában progresszívek) szenzoros és motoros afáziák.  </vt:lpstr>
      <vt:lpstr>b. Etiológiai szempontú osztályozás: kóroktani változatok </vt:lpstr>
      <vt:lpstr>4. A FIGYELEM ZAVARAI </vt:lpstr>
      <vt:lpstr>Hipoproszexiás figyelemzavar </vt:lpstr>
      <vt:lpstr>A hiperproszexiás figyelemzavar </vt:lpstr>
      <vt:lpstr>5. AZ ORIENTÁCIÓ ZAVARAI </vt:lpstr>
      <vt:lpstr>a. Közvetlen orientáció zavarai: </vt:lpstr>
      <vt:lpstr>a. Közvetlen orientáció zavarai: </vt:lpstr>
      <vt:lpstr>b. A közvetett orientáció zavarai </vt:lpstr>
      <vt:lpstr>A szituációra vonatkozó tájékozatlanság</vt:lpstr>
      <vt:lpstr>A dezorientáció (közvetett orientáció-zavarok) szindrómái: </vt:lpstr>
      <vt:lpstr>A dezorientáció (közvetett orientáció-zavarok) szindrómái</vt:lpstr>
      <vt:lpstr>c. A transzcendentális orientáció zavara lehet: </vt:lpstr>
      <vt:lpstr>c. A transzcendentális orientáció zavara lehet: </vt:lpstr>
      <vt:lpstr>6. ÉRZELEM - AFFEKTIVITÁS ZAVARAI </vt:lpstr>
      <vt:lpstr>1. Alkalmi kóros érzelmi reakciók </vt:lpstr>
      <vt:lpstr>Alkalmi kóros érzelmi reakciók </vt:lpstr>
      <vt:lpstr>2. Tartós érzelmi zavarok, kóros érzelmi állapotok </vt:lpstr>
      <vt:lpstr>(a) hangulati zavarok (Le-és  felhangoltság)</vt:lpstr>
      <vt:lpstr>b) Az érzelmi élet fejlődésének zavarai: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CENTRÁLIS ZAVAROK  Részletesen: Juhász Pál - Pethő Bertalan (1983): Általános pszichiátria l. Pszichopatológia. </dc:title>
  <dc:creator>Pék Győző</dc:creator>
  <cp:lastModifiedBy>Pék Győző</cp:lastModifiedBy>
  <cp:revision>125</cp:revision>
  <dcterms:created xsi:type="dcterms:W3CDTF">2014-09-29T20:27:14Z</dcterms:created>
  <dcterms:modified xsi:type="dcterms:W3CDTF">2014-10-20T16:07:38Z</dcterms:modified>
</cp:coreProperties>
</file>