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58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FAA2-4D3F-4A29-92CD-432EDB183160}" type="datetimeFigureOut">
              <a:rPr lang="hu-HU" smtClean="0"/>
              <a:pPr/>
              <a:t>2014.05.22.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795-1A30-48EB-86E2-BD26F4E301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FAA2-4D3F-4A29-92CD-432EDB183160}" type="datetimeFigureOut">
              <a:rPr lang="hu-HU" smtClean="0"/>
              <a:pPr/>
              <a:t>2014.05.22.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795-1A30-48EB-86E2-BD26F4E301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FAA2-4D3F-4A29-92CD-432EDB183160}" type="datetimeFigureOut">
              <a:rPr lang="hu-HU" smtClean="0"/>
              <a:pPr/>
              <a:t>2014.05.22.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795-1A30-48EB-86E2-BD26F4E301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FAA2-4D3F-4A29-92CD-432EDB183160}" type="datetimeFigureOut">
              <a:rPr lang="hu-HU" smtClean="0"/>
              <a:pPr/>
              <a:t>2014.05.22.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795-1A30-48EB-86E2-BD26F4E301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FAA2-4D3F-4A29-92CD-432EDB183160}" type="datetimeFigureOut">
              <a:rPr lang="hu-HU" smtClean="0"/>
              <a:pPr/>
              <a:t>2014.05.22.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795-1A30-48EB-86E2-BD26F4E301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FAA2-4D3F-4A29-92CD-432EDB183160}" type="datetimeFigureOut">
              <a:rPr lang="hu-HU" smtClean="0"/>
              <a:pPr/>
              <a:t>2014.05.22.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795-1A30-48EB-86E2-BD26F4E301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FAA2-4D3F-4A29-92CD-432EDB183160}" type="datetimeFigureOut">
              <a:rPr lang="hu-HU" smtClean="0"/>
              <a:pPr/>
              <a:t>2014.05.22.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795-1A30-48EB-86E2-BD26F4E301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FAA2-4D3F-4A29-92CD-432EDB183160}" type="datetimeFigureOut">
              <a:rPr lang="hu-HU" smtClean="0"/>
              <a:pPr/>
              <a:t>2014.05.22.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795-1A30-48EB-86E2-BD26F4E301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FAA2-4D3F-4A29-92CD-432EDB183160}" type="datetimeFigureOut">
              <a:rPr lang="hu-HU" smtClean="0"/>
              <a:pPr/>
              <a:t>2014.05.22.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795-1A30-48EB-86E2-BD26F4E301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FAA2-4D3F-4A29-92CD-432EDB183160}" type="datetimeFigureOut">
              <a:rPr lang="hu-HU" smtClean="0"/>
              <a:pPr/>
              <a:t>2014.05.22.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795-1A30-48EB-86E2-BD26F4E301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AFAA2-4D3F-4A29-92CD-432EDB183160}" type="datetimeFigureOut">
              <a:rPr lang="hu-HU" smtClean="0"/>
              <a:pPr/>
              <a:t>2014.05.22.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795-1A30-48EB-86E2-BD26F4E3010A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0AFAA2-4D3F-4A29-92CD-432EDB183160}" type="datetimeFigureOut">
              <a:rPr lang="hu-HU" smtClean="0"/>
              <a:pPr/>
              <a:t>2014.05.22.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33795-1A30-48EB-86E2-BD26F4E3010A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smtClean="0"/>
              <a:t>PIK</a:t>
            </a:r>
            <a:endParaRPr lang="hu-HU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 dirty="0" smtClean="0"/>
              <a:t>Pszichológiai Immun Kompetencia </a:t>
            </a:r>
          </a:p>
          <a:p>
            <a:r>
              <a:rPr lang="hu-HU" dirty="0" smtClean="0"/>
              <a:t>Forrás: Oláh Attila</a:t>
            </a:r>
          </a:p>
          <a:p>
            <a:r>
              <a:rPr lang="hu-HU" sz="2000" dirty="0" smtClean="0"/>
              <a:t>Összeállította: Pék Győző</a:t>
            </a:r>
            <a:endParaRPr lang="hu-HU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9. Énhatékonyság-érzés </a:t>
            </a:r>
            <a:br>
              <a:rPr lang="hu-HU" dirty="0" smtClean="0"/>
            </a:br>
            <a:r>
              <a:rPr lang="hu-HU" sz="3100" dirty="0" smtClean="0"/>
              <a:t> Alkotó-végrehajtó</a:t>
            </a:r>
            <a:endParaRPr lang="en-US" sz="31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 smtClean="0"/>
          </a:p>
          <a:p>
            <a:pPr>
              <a:buNone/>
            </a:pPr>
            <a:r>
              <a:rPr lang="hu-HU" dirty="0" smtClean="0"/>
              <a:t>A személy azon meggyőződése, hogy képes a kitűzött cél  érdekében előrevivő viselkedéseket végrehajtani.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10. Társas mobilizálás képessége</a:t>
            </a:r>
            <a:br>
              <a:rPr lang="hu-HU" dirty="0" smtClean="0"/>
            </a:br>
            <a:r>
              <a:rPr lang="hu-HU" sz="2700" dirty="0" smtClean="0"/>
              <a:t>Megközelítő monitorozó </a:t>
            </a:r>
            <a:endParaRPr lang="en-US" sz="27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hu-HU" dirty="0" smtClean="0"/>
          </a:p>
          <a:p>
            <a:pPr>
              <a:buNone/>
            </a:pPr>
            <a:r>
              <a:rPr lang="hu-HU" dirty="0" smtClean="0"/>
              <a:t>A személy képes mások irányítására, el tudja érni, hogy mások támogassák céljai elérésében.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11. Szociális alkotóképesség </a:t>
            </a:r>
            <a:br>
              <a:rPr lang="hu-HU" dirty="0" smtClean="0"/>
            </a:br>
            <a:r>
              <a:rPr lang="hu-HU" dirty="0" smtClean="0"/>
              <a:t> </a:t>
            </a:r>
            <a:r>
              <a:rPr lang="hu-HU" sz="2700" dirty="0" smtClean="0"/>
              <a:t>Alkotó-végrehajtó </a:t>
            </a:r>
            <a:br>
              <a:rPr lang="hu-HU" sz="2700" dirty="0" smtClean="0"/>
            </a:br>
            <a:endParaRPr lang="en-US" sz="27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 smtClean="0"/>
          </a:p>
          <a:p>
            <a:endParaRPr lang="hu-HU" dirty="0" smtClean="0"/>
          </a:p>
          <a:p>
            <a:pPr>
              <a:buNone/>
            </a:pPr>
            <a:r>
              <a:rPr lang="hu-HU" dirty="0" smtClean="0"/>
              <a:t>A személy képes rá, hogy az együttgondolkodás </a:t>
            </a:r>
          </a:p>
          <a:p>
            <a:pPr>
              <a:buNone/>
            </a:pPr>
            <a:r>
              <a:rPr lang="hu-HU" dirty="0" smtClean="0"/>
              <a:t>folyamatában mások képességeit feltárja és hasznosítsa.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12. Szinkronképesség</a:t>
            </a:r>
            <a:br>
              <a:rPr lang="hu-HU" dirty="0" smtClean="0"/>
            </a:br>
            <a:r>
              <a:rPr lang="hu-HU" sz="2700" dirty="0" smtClean="0"/>
              <a:t>Önszabályozó</a:t>
            </a:r>
            <a:r>
              <a:rPr lang="hu-HU" dirty="0" smtClean="0"/>
              <a:t> </a:t>
            </a: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 smtClean="0"/>
          </a:p>
          <a:p>
            <a:pPr>
              <a:buNone/>
            </a:pPr>
            <a:r>
              <a:rPr lang="hu-HU" dirty="0" smtClean="0"/>
              <a:t>Az egyén képes rá, hogy pszichés energiáit a tevékenységére </a:t>
            </a:r>
          </a:p>
          <a:p>
            <a:pPr>
              <a:buNone/>
            </a:pPr>
            <a:r>
              <a:rPr lang="hu-HU" dirty="0" smtClean="0"/>
              <a:t>koncentrálja. Képes kontrollálni figyelmét és a tudatát.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13. Kitartásképesség</a:t>
            </a:r>
            <a:br>
              <a:rPr lang="hu-HU" dirty="0" smtClean="0"/>
            </a:br>
            <a:r>
              <a:rPr lang="hu-HU" sz="2700" dirty="0" smtClean="0"/>
              <a:t>Alkotó végrehajtó </a:t>
            </a:r>
            <a:endParaRPr lang="en-US" sz="27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 smtClean="0"/>
          </a:p>
          <a:p>
            <a:pPr>
              <a:buNone/>
            </a:pPr>
            <a:r>
              <a:rPr lang="hu-HU" dirty="0" smtClean="0"/>
              <a:t>Az akadályok esetén is képes viselkedését folytatni, amiben a </a:t>
            </a:r>
          </a:p>
          <a:p>
            <a:pPr>
              <a:buNone/>
            </a:pPr>
            <a:r>
              <a:rPr lang="hu-HU" dirty="0" smtClean="0"/>
              <a:t>magas frusztrációs tolerancia szintje is segíti.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14. Impulzivitáskontroll </a:t>
            </a:r>
            <a:br>
              <a:rPr lang="hu-HU" dirty="0" smtClean="0"/>
            </a:br>
            <a:r>
              <a:rPr lang="hu-HU" sz="2700" dirty="0" smtClean="0"/>
              <a:t>Önszabályozó</a:t>
            </a:r>
            <a:endParaRPr lang="en-US" sz="27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hu-HU" dirty="0" smtClean="0"/>
              <a:t>Az a képesség, amely lehetővé teszi a viselkedés racionális </a:t>
            </a:r>
          </a:p>
          <a:p>
            <a:pPr>
              <a:buNone/>
            </a:pPr>
            <a:r>
              <a:rPr lang="hu-HU" dirty="0" smtClean="0"/>
              <a:t>kontrollját és a kontextuálisan leghelyénvalóbb magatartás kiválasztását.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15. Érzelmi kontroll </a:t>
            </a:r>
            <a:br>
              <a:rPr lang="hu-HU" dirty="0" smtClean="0"/>
            </a:br>
            <a:r>
              <a:rPr lang="hu-HU" sz="2700" dirty="0" smtClean="0"/>
              <a:t>Önszabályozó</a:t>
            </a:r>
            <a:endParaRPr lang="en-US" sz="27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 smtClean="0"/>
          </a:p>
          <a:p>
            <a:pPr>
              <a:buNone/>
            </a:pPr>
            <a:r>
              <a:rPr lang="hu-HU" dirty="0" smtClean="0"/>
              <a:t>A személy a kudarcok ellenére is uralkodni képes negatív emócióin </a:t>
            </a:r>
          </a:p>
          <a:p>
            <a:pPr>
              <a:buNone/>
            </a:pPr>
            <a:r>
              <a:rPr lang="hu-HU" dirty="0" smtClean="0"/>
              <a:t>és konstruktív viselkedésre tudja fordítani energiáit.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16. Ingerlékenység gátlás</a:t>
            </a:r>
            <a:br>
              <a:rPr lang="hu-HU" dirty="0" smtClean="0"/>
            </a:br>
            <a:r>
              <a:rPr lang="hu-HU" sz="2700" dirty="0" smtClean="0"/>
              <a:t>Önszabályozó </a:t>
            </a:r>
            <a:endParaRPr lang="en-US" sz="27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 smtClean="0"/>
          </a:p>
          <a:p>
            <a:pPr>
              <a:buNone/>
            </a:pPr>
            <a:r>
              <a:rPr lang="hu-HU" dirty="0" smtClean="0"/>
              <a:t>Az egyén azon képessége, amely lehetővé teszi, hogy </a:t>
            </a:r>
          </a:p>
          <a:p>
            <a:pPr>
              <a:buNone/>
            </a:pPr>
            <a:r>
              <a:rPr lang="hu-HU" dirty="0" smtClean="0"/>
              <a:t>racionális kontrollt gyakoroljon indulatai felett és dühét konstruktív módon tudja felhasználni.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hu-HU" dirty="0" smtClean="0"/>
              <a:t>1.Pozitív gondolkodás</a:t>
            </a:r>
            <a:br>
              <a:rPr lang="hu-HU" dirty="0" smtClean="0"/>
            </a:br>
            <a:r>
              <a:rPr lang="hu-HU" sz="2700" dirty="0" smtClean="0"/>
              <a:t>Megközelítő monitorozó</a:t>
            </a:r>
            <a:br>
              <a:rPr lang="hu-HU" sz="2700" dirty="0" smtClean="0"/>
            </a:br>
            <a:endParaRPr lang="hu-HU" sz="27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hu-HU" dirty="0" smtClean="0"/>
          </a:p>
          <a:p>
            <a:pPr>
              <a:buNone/>
            </a:pPr>
            <a:endParaRPr lang="hu-HU" dirty="0" smtClean="0"/>
          </a:p>
          <a:p>
            <a:pPr>
              <a:buNone/>
            </a:pPr>
            <a:r>
              <a:rPr lang="hu-HU" dirty="0" smtClean="0"/>
              <a:t>a pozitív következménye elővételezésére való hajlam. </a:t>
            </a:r>
          </a:p>
          <a:p>
            <a:pPr>
              <a:buNone/>
            </a:pPr>
            <a:endParaRPr lang="hu-H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2.Kontrollképesség</a:t>
            </a:r>
            <a:br>
              <a:rPr lang="hu-HU" dirty="0" smtClean="0"/>
            </a:br>
            <a:r>
              <a:rPr lang="hu-HU" sz="2700" dirty="0" smtClean="0"/>
              <a:t> Megközelítő monitorozó</a:t>
            </a:r>
            <a:endParaRPr lang="en-US" sz="27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hu-HU" dirty="0" smtClean="0"/>
          </a:p>
          <a:p>
            <a:pPr>
              <a:buNone/>
            </a:pPr>
            <a:r>
              <a:rPr lang="hu-HU" dirty="0" smtClean="0"/>
              <a:t>az életfelfogás, amely szerint a várható események a személyen saját magán múlik.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3.Koherencia érzék </a:t>
            </a:r>
            <a:br>
              <a:rPr lang="hu-HU" dirty="0" smtClean="0"/>
            </a:br>
            <a:r>
              <a:rPr lang="hu-HU" dirty="0" smtClean="0"/>
              <a:t> </a:t>
            </a:r>
            <a:r>
              <a:rPr lang="hu-HU" sz="2700" dirty="0" smtClean="0"/>
              <a:t>Megközelítő monitorozó</a:t>
            </a:r>
            <a:endParaRPr lang="en-US" sz="27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hu-HU" dirty="0" smtClean="0"/>
              <a:t>az összefüggések megértésére, megérzésére való képesség; annak </a:t>
            </a:r>
          </a:p>
          <a:p>
            <a:pPr>
              <a:buNone/>
            </a:pPr>
            <a:r>
              <a:rPr lang="hu-HU" dirty="0" smtClean="0"/>
              <a:t>az érzése, hogy a személy a külső környezet változásait előre jelezheti.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4.Öntisztelet</a:t>
            </a:r>
            <a:br>
              <a:rPr lang="hu-HU" dirty="0" smtClean="0"/>
            </a:br>
            <a:r>
              <a:rPr lang="hu-HU" sz="2700" dirty="0" smtClean="0"/>
              <a:t>Megközelítő monitorozó </a:t>
            </a:r>
            <a:endParaRPr lang="en-US" sz="27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hu-HU" dirty="0" smtClean="0"/>
          </a:p>
          <a:p>
            <a:pPr>
              <a:buNone/>
            </a:pPr>
            <a:r>
              <a:rPr lang="hu-HU" dirty="0" smtClean="0"/>
              <a:t>Önmagunk pozitív értékelés és az önjutalmazásra is figyelmet fordító magatartás.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5.Növekedésérzés </a:t>
            </a:r>
            <a:br>
              <a:rPr lang="hu-HU" dirty="0" smtClean="0"/>
            </a:br>
            <a:r>
              <a:rPr lang="hu-HU" sz="2700" dirty="0" smtClean="0"/>
              <a:t>Alkotó-végrehajtó</a:t>
            </a:r>
            <a:br>
              <a:rPr lang="hu-HU" sz="2700" dirty="0" smtClean="0"/>
            </a:br>
            <a:endParaRPr lang="hu-HU" sz="27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hu-HU" dirty="0" smtClean="0"/>
          </a:p>
          <a:p>
            <a:pPr>
              <a:buNone/>
            </a:pPr>
            <a:r>
              <a:rPr lang="hu-HU" dirty="0" smtClean="0"/>
              <a:t>Az egyén önmagát reálisan szemlélve, folyamatos megújulásra képes személyként definiálja önmagát.</a:t>
            </a:r>
          </a:p>
          <a:p>
            <a:pPr>
              <a:buNone/>
            </a:pPr>
            <a:endParaRPr lang="hu-H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6. Rugalmasság, kihívásvállalás </a:t>
            </a:r>
            <a:br>
              <a:rPr lang="hu-HU" dirty="0" smtClean="0"/>
            </a:br>
            <a:r>
              <a:rPr lang="hu-HU" sz="2700" dirty="0" smtClean="0"/>
              <a:t>Megközelítő monitorozó</a:t>
            </a:r>
            <a:endParaRPr lang="en-US" sz="27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 smtClean="0"/>
          </a:p>
          <a:p>
            <a:endParaRPr lang="hu-HU" dirty="0" smtClean="0"/>
          </a:p>
          <a:p>
            <a:pPr>
              <a:buNone/>
            </a:pPr>
            <a:r>
              <a:rPr lang="hu-HU" dirty="0" smtClean="0"/>
              <a:t>Az egyén a változásokban a személyes fejlődés </a:t>
            </a:r>
          </a:p>
          <a:p>
            <a:pPr>
              <a:buNone/>
            </a:pPr>
            <a:r>
              <a:rPr lang="hu-HU" dirty="0" smtClean="0"/>
              <a:t>lehetőségeit keresi.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>
            <a:noAutofit/>
          </a:bodyPr>
          <a:lstStyle/>
          <a:p>
            <a:r>
              <a:rPr lang="hu-HU" sz="3600" dirty="0" smtClean="0"/>
              <a:t>7. Empátia, társas monitorozás képessége</a:t>
            </a:r>
            <a:br>
              <a:rPr lang="hu-HU" sz="3600" dirty="0" smtClean="0"/>
            </a:br>
            <a:r>
              <a:rPr lang="hu-HU" sz="3600" dirty="0" smtClean="0"/>
              <a:t> </a:t>
            </a:r>
            <a:r>
              <a:rPr lang="hu-HU" sz="2400" dirty="0" smtClean="0"/>
              <a:t>Alkotó-végrehajtó</a:t>
            </a:r>
            <a:endParaRPr lang="en-US" sz="24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hu-HU" dirty="0" smtClean="0"/>
          </a:p>
          <a:p>
            <a:pPr>
              <a:buNone/>
            </a:pPr>
            <a:r>
              <a:rPr lang="hu-HU" dirty="0" smtClean="0"/>
              <a:t>– Az egyén képességét mutatja abban a </a:t>
            </a:r>
          </a:p>
          <a:p>
            <a:pPr>
              <a:buNone/>
            </a:pPr>
            <a:r>
              <a:rPr lang="hu-HU" dirty="0" smtClean="0"/>
              <a:t>tekintetben, hogy mennyire képes a társas környezeti információk szelektív észlelésére </a:t>
            </a:r>
          </a:p>
          <a:p>
            <a:pPr>
              <a:buNone/>
            </a:pPr>
            <a:r>
              <a:rPr lang="hu-HU" dirty="0" smtClean="0"/>
              <a:t>és adekvát felhasználásra.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dirty="0" smtClean="0"/>
              <a:t>8. Leleményesség </a:t>
            </a:r>
            <a:br>
              <a:rPr lang="hu-HU" dirty="0" smtClean="0"/>
            </a:br>
            <a:r>
              <a:rPr lang="hu-HU" sz="6000" dirty="0" smtClean="0"/>
              <a:t> </a:t>
            </a:r>
            <a:r>
              <a:rPr lang="hu-HU" sz="2700" dirty="0" smtClean="0"/>
              <a:t>Alkotó-végrehajtó</a:t>
            </a:r>
            <a:endParaRPr lang="en-US" sz="27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 smtClean="0"/>
          </a:p>
          <a:p>
            <a:pPr>
              <a:buNone/>
            </a:pPr>
            <a:r>
              <a:rPr lang="hu-HU" dirty="0" smtClean="0"/>
              <a:t>A személyiség kreatív kapacitása.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306</Words>
  <Application>Microsoft Office PowerPoint</Application>
  <PresentationFormat>Diavetítés a képernyőre (4:3 oldalarány)</PresentationFormat>
  <Paragraphs>63</Paragraphs>
  <Slides>17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Office-téma</vt:lpstr>
      <vt:lpstr>PIK</vt:lpstr>
      <vt:lpstr>1.Pozitív gondolkodás Megközelítő monitorozó </vt:lpstr>
      <vt:lpstr>2.Kontrollképesség  Megközelítő monitorozó</vt:lpstr>
      <vt:lpstr>3.Koherencia érzék   Megközelítő monitorozó</vt:lpstr>
      <vt:lpstr>4.Öntisztelet Megközelítő monitorozó </vt:lpstr>
      <vt:lpstr>5.Növekedésérzés  Alkotó-végrehajtó </vt:lpstr>
      <vt:lpstr>6. Rugalmasság, kihívásvállalás  Megközelítő monitorozó</vt:lpstr>
      <vt:lpstr>7. Empátia, társas monitorozás képessége  Alkotó-végrehajtó</vt:lpstr>
      <vt:lpstr>8. Leleményesség   Alkotó-végrehajtó</vt:lpstr>
      <vt:lpstr>9. Énhatékonyság-érzés   Alkotó-végrehajtó</vt:lpstr>
      <vt:lpstr>10. Társas mobilizálás képessége Megközelítő monitorozó </vt:lpstr>
      <vt:lpstr>11. Szociális alkotóképesség   Alkotó-végrehajtó  </vt:lpstr>
      <vt:lpstr>12. Szinkronképesség Önszabályozó </vt:lpstr>
      <vt:lpstr>13. Kitartásképesség Alkotó végrehajtó </vt:lpstr>
      <vt:lpstr>14. Impulzivitáskontroll  Önszabályozó</vt:lpstr>
      <vt:lpstr>15. Érzelmi kontroll  Önszabályozó</vt:lpstr>
      <vt:lpstr>16. Ingerlékenység gátlás Önszabályozó </vt:lpstr>
    </vt:vector>
  </TitlesOfParts>
  <Company>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PNI</dc:title>
  <dc:creator>Pék Győző</dc:creator>
  <cp:lastModifiedBy>Pék Győző</cp:lastModifiedBy>
  <cp:revision>38</cp:revision>
  <dcterms:created xsi:type="dcterms:W3CDTF">2014-03-03T12:07:00Z</dcterms:created>
  <dcterms:modified xsi:type="dcterms:W3CDTF">2014-05-22T09:26:30Z</dcterms:modified>
</cp:coreProperties>
</file>