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3" r:id="rId4"/>
    <p:sldId id="262" r:id="rId5"/>
    <p:sldId id="261" r:id="rId6"/>
    <p:sldId id="260" r:id="rId7"/>
    <p:sldId id="259" r:id="rId8"/>
    <p:sldId id="258" r:id="rId9"/>
    <p:sldId id="267" r:id="rId10"/>
    <p:sldId id="268" r:id="rId11"/>
    <p:sldId id="271" r:id="rId12"/>
    <p:sldId id="270" r:id="rId13"/>
    <p:sldId id="269" r:id="rId14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E647E-71A6-4394-93BC-1FF8B9210D73}" type="datetimeFigureOut">
              <a:rPr lang="en-US" smtClean="0"/>
              <a:pPr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20427-A2E5-4A3B-9308-EDD35D16C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/>
              <a:t>LOEVINGER</a:t>
            </a:r>
            <a:r>
              <a:rPr lang="hu-HU" dirty="0"/>
              <a:t/>
            </a:r>
            <a:br>
              <a:rPr lang="hu-HU" dirty="0"/>
            </a:br>
            <a:endParaRPr lang="en-US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b="1" dirty="0" err="1" smtClean="0"/>
              <a:t>szintetizáció</a:t>
            </a:r>
            <a:r>
              <a:rPr lang="hu-HU" b="1" dirty="0" smtClean="0"/>
              <a:t> </a:t>
            </a:r>
            <a:r>
              <a:rPr lang="hu-HU" b="1" dirty="0"/>
              <a:t>és </a:t>
            </a:r>
            <a:r>
              <a:rPr lang="hu-HU" b="1" dirty="0" smtClean="0"/>
              <a:t>integráció</a:t>
            </a:r>
          </a:p>
          <a:p>
            <a:r>
              <a:rPr lang="hu-HU" sz="2000" b="1" dirty="0" smtClean="0"/>
              <a:t>Összeállította: Pék Győző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Lelkiismeretes szakasz</a:t>
            </a:r>
            <a:r>
              <a:rPr lang="hu-HU" dirty="0"/>
              <a:t> (7)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hu-HU" dirty="0"/>
              <a:t>erkölcsi szabályok felismerése, azok betartásának hajtóereje a </a:t>
            </a:r>
            <a:r>
              <a:rPr lang="hu-HU" b="1" dirty="0"/>
              <a:t>bűntudat </a:t>
            </a:r>
            <a:endParaRPr lang="hu-HU" b="1" dirty="0" smtClean="0"/>
          </a:p>
          <a:p>
            <a:pPr algn="ctr">
              <a:buNone/>
            </a:pPr>
            <a:endParaRPr lang="hu-HU" dirty="0"/>
          </a:p>
          <a:p>
            <a:pPr algn="ctr">
              <a:buNone/>
            </a:pPr>
            <a:r>
              <a:rPr lang="hu-HU" i="1" dirty="0" smtClean="0"/>
              <a:t>magunkat </a:t>
            </a:r>
            <a:r>
              <a:rPr lang="hu-HU" i="1" dirty="0"/>
              <a:t>köpjük </a:t>
            </a:r>
            <a:r>
              <a:rPr lang="hu-HU" i="1" dirty="0" smtClean="0"/>
              <a:t>szembe</a:t>
            </a:r>
          </a:p>
          <a:p>
            <a:pPr algn="ctr">
              <a:buNone/>
            </a:pPr>
            <a:r>
              <a:rPr lang="hu-HU" dirty="0" smtClean="0"/>
              <a:t>és </a:t>
            </a:r>
            <a:r>
              <a:rPr lang="hu-HU" dirty="0"/>
              <a:t>nem </a:t>
            </a:r>
            <a:r>
              <a:rPr lang="hu-HU" dirty="0" smtClean="0"/>
              <a:t>mások </a:t>
            </a:r>
            <a:r>
              <a:rPr lang="hu-HU" dirty="0"/>
              <a:t>köpnek </a:t>
            </a:r>
            <a:r>
              <a:rPr lang="hu-HU" dirty="0" smtClean="0"/>
              <a:t>szembe</a:t>
            </a:r>
          </a:p>
          <a:p>
            <a:pPr algn="ctr">
              <a:buNone/>
            </a:pPr>
            <a:endParaRPr lang="hu-HU" dirty="0"/>
          </a:p>
          <a:p>
            <a:pPr algn="ctr">
              <a:buNone/>
            </a:pPr>
            <a:endParaRPr lang="hu-HU" dirty="0" smtClean="0"/>
          </a:p>
          <a:p>
            <a:pPr algn="ctr">
              <a:buNone/>
            </a:pPr>
            <a:r>
              <a:rPr lang="hu-HU" sz="3600" i="1" dirty="0" smtClean="0"/>
              <a:t>Személyes </a:t>
            </a:r>
            <a:r>
              <a:rPr lang="hu-HU" sz="3600" i="1" dirty="0"/>
              <a:t>mérce </a:t>
            </a:r>
            <a:r>
              <a:rPr lang="hu-HU" sz="3600" i="1" dirty="0" smtClean="0"/>
              <a:t>kialakul </a:t>
            </a:r>
            <a:endParaRPr lang="hu-HU" sz="3600" i="1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hu-HU" sz="3200" i="1" dirty="0"/>
              <a:t>Fejlődés magasabb </a:t>
            </a:r>
            <a:r>
              <a:rPr lang="hu-HU" sz="3200" i="1" dirty="0" smtClean="0"/>
              <a:t>szintjei</a:t>
            </a:r>
            <a:r>
              <a:rPr lang="hu-HU" sz="3200" dirty="0"/>
              <a:t/>
            </a:r>
            <a:br>
              <a:rPr lang="hu-HU" sz="3200" dirty="0"/>
            </a:br>
            <a:r>
              <a:rPr lang="hu-HU" sz="3200" u="sng" dirty="0"/>
              <a:t>Individualista szakasz</a:t>
            </a:r>
            <a:r>
              <a:rPr lang="hu-HU" sz="3200" dirty="0"/>
              <a:t> (8) </a:t>
            </a:r>
            <a:br>
              <a:rPr lang="hu-HU" sz="3200" dirty="0"/>
            </a:br>
            <a:endParaRPr lang="en-US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b="1" dirty="0"/>
              <a:t>saját </a:t>
            </a:r>
            <a:r>
              <a:rPr lang="hu-HU" dirty="0"/>
              <a:t>egyéniség és stílus tudatosulása, másság, tolerancia, szerepek elfogadása. </a:t>
            </a:r>
          </a:p>
          <a:p>
            <a:pPr algn="ctr">
              <a:buNone/>
            </a:pPr>
            <a:r>
              <a:rPr lang="hu-HU" dirty="0"/>
              <a:t> 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600" u="sng" dirty="0"/>
              <a:t>Autonóm szakasz (9)</a:t>
            </a:r>
            <a:r>
              <a:rPr lang="hu-HU" sz="3600" dirty="0"/>
              <a:t> </a:t>
            </a:r>
            <a:br>
              <a:rPr lang="hu-HU" sz="3600" dirty="0"/>
            </a:br>
            <a:endParaRPr lang="en-US" sz="36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dirty="0"/>
              <a:t>a </a:t>
            </a:r>
            <a:r>
              <a:rPr lang="hu-HU" b="1" dirty="0"/>
              <a:t>másik </a:t>
            </a:r>
            <a:r>
              <a:rPr lang="hu-HU" dirty="0"/>
              <a:t>autonómia szükségletének felismerése és elfogadása, </a:t>
            </a:r>
            <a:endParaRPr lang="hu-HU" dirty="0" smtClean="0"/>
          </a:p>
          <a:p>
            <a:pPr algn="ctr">
              <a:buNone/>
            </a:pPr>
            <a:endParaRPr lang="hu-HU" dirty="0" smtClean="0"/>
          </a:p>
          <a:p>
            <a:pPr algn="ctr">
              <a:buNone/>
            </a:pPr>
            <a:r>
              <a:rPr lang="hu-HU" b="1" dirty="0" smtClean="0"/>
              <a:t>kölcsönös</a:t>
            </a:r>
            <a:r>
              <a:rPr lang="hu-HU" dirty="0" smtClean="0"/>
              <a:t> </a:t>
            </a:r>
            <a:r>
              <a:rPr lang="hu-HU" dirty="0"/>
              <a:t>emberi kapcsolatok kiépítése és </a:t>
            </a:r>
            <a:endParaRPr lang="hu-HU" dirty="0" smtClean="0"/>
          </a:p>
          <a:p>
            <a:pPr algn="ctr">
              <a:buNone/>
            </a:pPr>
            <a:endParaRPr lang="hu-HU" b="1" dirty="0"/>
          </a:p>
          <a:p>
            <a:pPr algn="ctr">
              <a:buNone/>
            </a:pPr>
            <a:r>
              <a:rPr lang="hu-HU" b="1" dirty="0" smtClean="0"/>
              <a:t>önkiteljesítés.</a:t>
            </a:r>
            <a:endParaRPr lang="hu-HU" b="1" dirty="0"/>
          </a:p>
          <a:p>
            <a:pPr algn="ctr">
              <a:buNone/>
            </a:pPr>
            <a:r>
              <a:rPr lang="hu-HU" dirty="0"/>
              <a:t> </a:t>
            </a:r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/>
              <a:t>Integrált szakasz</a:t>
            </a:r>
            <a:r>
              <a:rPr lang="hu-HU" dirty="0"/>
              <a:t> (10)</a:t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 algn="ctr">
              <a:buNone/>
            </a:pPr>
            <a:r>
              <a:rPr lang="hu-HU" b="1" i="1" dirty="0" smtClean="0"/>
              <a:t>saját</a:t>
            </a:r>
            <a:r>
              <a:rPr lang="hu-HU" i="1" dirty="0" smtClean="0"/>
              <a:t> konfliktusaink</a:t>
            </a:r>
          </a:p>
          <a:p>
            <a:pPr algn="ctr">
              <a:buNone/>
            </a:pPr>
            <a:r>
              <a:rPr lang="hu-HU" dirty="0" smtClean="0"/>
              <a:t>a </a:t>
            </a:r>
            <a:r>
              <a:rPr lang="hu-HU" dirty="0"/>
              <a:t>gyakran ütköző szükségletek kielégítési </a:t>
            </a:r>
            <a:r>
              <a:rPr lang="hu-HU" dirty="0" smtClean="0"/>
              <a:t>módja</a:t>
            </a:r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a </a:t>
            </a:r>
            <a:r>
              <a:rPr lang="hu-HU" i="1" dirty="0"/>
              <a:t>nem reális </a:t>
            </a:r>
            <a:r>
              <a:rPr lang="hu-HU" i="1" dirty="0" smtClean="0"/>
              <a:t>célok elhagyása</a:t>
            </a:r>
          </a:p>
          <a:p>
            <a:pPr>
              <a:buNone/>
            </a:pPr>
            <a:r>
              <a:rPr lang="hu-HU" dirty="0" smtClean="0"/>
              <a:t> </a:t>
            </a:r>
          </a:p>
          <a:p>
            <a:pPr>
              <a:buNone/>
            </a:pPr>
            <a:r>
              <a:rPr lang="hu-HU" b="1" dirty="0" smtClean="0"/>
              <a:t>mások </a:t>
            </a:r>
            <a:r>
              <a:rPr lang="hu-HU" dirty="0"/>
              <a:t>nézőpontjának elfogadása </a:t>
            </a:r>
            <a:r>
              <a:rPr lang="hu-HU" b="1" i="1" dirty="0"/>
              <a:t>és</a:t>
            </a:r>
            <a:r>
              <a:rPr lang="hu-HU" dirty="0"/>
              <a:t> tisztelete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2800" b="1" i="1" dirty="0" smtClean="0"/>
              <a:t/>
            </a:r>
            <a:br>
              <a:rPr lang="hu-HU" sz="2800" b="1" i="1" dirty="0" smtClean="0"/>
            </a:br>
            <a:r>
              <a:rPr lang="hu-HU" sz="2800" b="1" i="1" dirty="0" smtClean="0"/>
              <a:t>Jane </a:t>
            </a:r>
            <a:r>
              <a:rPr lang="hu-HU" sz="2800" b="1" i="1" dirty="0" err="1"/>
              <a:t>Loevinger</a:t>
            </a:r>
            <a:r>
              <a:rPr lang="hu-HU" sz="2800" b="1" i="1" dirty="0"/>
              <a:t>:</a:t>
            </a:r>
            <a:r>
              <a:rPr lang="hu-HU" sz="2800" dirty="0"/>
              <a:t> az én elsődleges feladata </a:t>
            </a:r>
            <a:r>
              <a:rPr lang="hu-HU" sz="2800" dirty="0" smtClean="0"/>
              <a:t/>
            </a:r>
            <a:br>
              <a:rPr lang="hu-HU" sz="2800" dirty="0" smtClean="0"/>
            </a:br>
            <a:r>
              <a:rPr lang="hu-HU" sz="2800" dirty="0"/>
              <a:t/>
            </a:r>
            <a:br>
              <a:rPr lang="hu-HU" sz="2800" dirty="0"/>
            </a:br>
            <a:r>
              <a:rPr lang="hu-HU" sz="2800" b="1" dirty="0" err="1" smtClean="0"/>
              <a:t>szintetizáció</a:t>
            </a:r>
            <a:r>
              <a:rPr lang="hu-HU" sz="2800" b="1" dirty="0" smtClean="0"/>
              <a:t> </a:t>
            </a:r>
            <a:r>
              <a:rPr lang="hu-HU" sz="2800" b="1" dirty="0"/>
              <a:t>és </a:t>
            </a:r>
            <a:r>
              <a:rPr lang="hu-HU" sz="2800" b="1" dirty="0" smtClean="0"/>
              <a:t>integráció</a:t>
            </a:r>
            <a:r>
              <a:rPr lang="hu-HU" sz="2800" dirty="0" smtClean="0"/>
              <a:t> </a:t>
            </a:r>
            <a:r>
              <a:rPr lang="hu-HU" sz="2800" dirty="0"/>
              <a:t/>
            </a:r>
            <a:br>
              <a:rPr lang="hu-HU" sz="2800" dirty="0"/>
            </a:br>
            <a:endParaRPr lang="en-US" sz="28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Az </a:t>
            </a:r>
            <a:r>
              <a:rPr lang="hu-HU" dirty="0"/>
              <a:t>alkalmazkodás itt a tapasztalatoknak való értelem  adását jelenti.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dirty="0" smtClean="0"/>
              <a:t>Többszakaszos folyamat </a:t>
            </a:r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szakaszok </a:t>
            </a:r>
            <a:r>
              <a:rPr lang="hu-HU" dirty="0"/>
              <a:t>egymásra épülők, </a:t>
            </a:r>
            <a:r>
              <a:rPr lang="hu-HU" dirty="0" smtClean="0"/>
              <a:t>a </a:t>
            </a:r>
            <a:r>
              <a:rPr lang="hu-HU" dirty="0"/>
              <a:t>személy egyre </a:t>
            </a:r>
            <a:r>
              <a:rPr lang="hu-HU" u="sng" dirty="0"/>
              <a:t>feljebb lép,</a:t>
            </a:r>
            <a:r>
              <a:rPr lang="hu-HU" dirty="0"/>
              <a:t> </a:t>
            </a:r>
          </a:p>
          <a:p>
            <a:pPr algn="ctr">
              <a:buNone/>
            </a:pPr>
            <a:r>
              <a:rPr lang="hu-HU" dirty="0" smtClean="0"/>
              <a:t>az </a:t>
            </a:r>
            <a:r>
              <a:rPr lang="hu-HU" dirty="0"/>
              <a:t>én </a:t>
            </a:r>
            <a:r>
              <a:rPr lang="hu-HU" b="1" dirty="0" err="1"/>
              <a:t>szintetizációs</a:t>
            </a:r>
            <a:r>
              <a:rPr lang="hu-HU" dirty="0"/>
              <a:t> tevékenysége </a:t>
            </a:r>
          </a:p>
          <a:p>
            <a:pPr algn="ctr">
              <a:buNone/>
            </a:pPr>
            <a:r>
              <a:rPr lang="hu-HU" dirty="0" smtClean="0"/>
              <a:t> </a:t>
            </a:r>
            <a:r>
              <a:rPr lang="hu-HU" dirty="0"/>
              <a:t>árnyaltabbá, </a:t>
            </a:r>
            <a:r>
              <a:rPr lang="hu-HU" dirty="0" smtClean="0"/>
              <a:t>komplexebbé válik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smtClean="0"/>
              <a:t>LOEVINGER</a:t>
            </a:r>
            <a:r>
              <a:rPr lang="hu-HU" dirty="0" smtClean="0"/>
              <a:t/>
            </a:r>
            <a:br>
              <a:rPr lang="hu-HU" dirty="0" smtClean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/>
              <a:t>A fejlődés motiváló erejét a rendelkezésre álló funkciók és a valóság </a:t>
            </a:r>
            <a:r>
              <a:rPr lang="hu-HU" b="1" dirty="0"/>
              <a:t>össze nem illése </a:t>
            </a:r>
            <a:r>
              <a:rPr lang="hu-HU" dirty="0"/>
              <a:t>adja. 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 algn="ctr">
              <a:buNone/>
            </a:pPr>
            <a:r>
              <a:rPr lang="hu-HU" dirty="0" smtClean="0"/>
              <a:t> </a:t>
            </a:r>
            <a:r>
              <a:rPr lang="hu-HU" dirty="0"/>
              <a:t>az </a:t>
            </a:r>
            <a:r>
              <a:rPr lang="hu-HU" dirty="0" err="1"/>
              <a:t>énfejlődés</a:t>
            </a:r>
            <a:r>
              <a:rPr lang="hu-HU" dirty="0"/>
              <a:t> attól függ, hogy milyen </a:t>
            </a:r>
            <a:r>
              <a:rPr lang="hu-HU" b="1" dirty="0"/>
              <a:t>kihívások</a:t>
            </a:r>
            <a:r>
              <a:rPr lang="hu-HU" dirty="0"/>
              <a:t>kal találkozunk.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i="1" dirty="0"/>
              <a:t>Korai </a:t>
            </a:r>
            <a:r>
              <a:rPr lang="hu-HU" sz="3200" i="1" dirty="0" err="1"/>
              <a:t>énfejlődés</a:t>
            </a:r>
            <a:r>
              <a:rPr lang="hu-HU" sz="3200" i="1" dirty="0"/>
              <a:t>: </a:t>
            </a:r>
            <a:r>
              <a:rPr lang="hu-HU" sz="3200" dirty="0"/>
              <a:t/>
            </a:r>
            <a:br>
              <a:rPr lang="hu-HU" sz="3200" dirty="0"/>
            </a:br>
            <a:r>
              <a:rPr lang="hu-HU" sz="3200" u="sng" dirty="0" err="1"/>
              <a:t>Preszociális</a:t>
            </a:r>
            <a:r>
              <a:rPr lang="hu-HU" sz="3200" u="sng" dirty="0"/>
              <a:t> szakasz (1)</a:t>
            </a:r>
            <a:r>
              <a:rPr lang="hu-HU" sz="3200" dirty="0"/>
              <a:t> </a:t>
            </a:r>
            <a:br>
              <a:rPr lang="hu-HU" sz="3200" dirty="0"/>
            </a:br>
            <a:endParaRPr lang="en-US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az </a:t>
            </a:r>
            <a:r>
              <a:rPr lang="hu-HU" dirty="0"/>
              <a:t>én primitív, fő feladat az </a:t>
            </a:r>
            <a:r>
              <a:rPr lang="hu-HU" b="1" dirty="0"/>
              <a:t>én és nem én megkülönböztetése</a:t>
            </a:r>
          </a:p>
          <a:p>
            <a:pPr>
              <a:buNone/>
            </a:pPr>
            <a:r>
              <a:rPr lang="hu-HU" b="1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/>
              <a:t>Szimbiotikus szakasz (2)</a:t>
            </a:r>
            <a:r>
              <a:rPr lang="hu-HU" dirty="0"/>
              <a:t> </a:t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/>
          </a:p>
          <a:p>
            <a:pPr>
              <a:buNone/>
            </a:pPr>
            <a:r>
              <a:rPr lang="hu-HU" dirty="0"/>
              <a:t>feladat az én és az anya elhatárolása, az </a:t>
            </a:r>
            <a:r>
              <a:rPr lang="hu-HU" b="1" dirty="0"/>
              <a:t>elkülönültség </a:t>
            </a:r>
            <a:r>
              <a:rPr lang="hu-HU" dirty="0"/>
              <a:t>érzésének megszilárdítása 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/>
              <a:t>Impulzív szakasz (3)</a:t>
            </a:r>
            <a:r>
              <a:rPr lang="hu-HU" dirty="0"/>
              <a:t> </a:t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hu-HU" dirty="0"/>
              <a:t>szándékosan szabadjára engedi </a:t>
            </a:r>
            <a:r>
              <a:rPr lang="hu-HU" i="1" dirty="0"/>
              <a:t>ösztönkésztetéseit, </a:t>
            </a:r>
            <a:r>
              <a:rPr lang="hu-HU" dirty="0"/>
              <a:t>hogy kifejezze </a:t>
            </a:r>
            <a:r>
              <a:rPr lang="hu-HU" b="1" dirty="0"/>
              <a:t>független </a:t>
            </a:r>
            <a:r>
              <a:rPr lang="hu-HU" dirty="0"/>
              <a:t>létét. </a:t>
            </a:r>
            <a:endParaRPr lang="hu-HU" dirty="0" smtClean="0"/>
          </a:p>
          <a:p>
            <a:pPr algn="ctr">
              <a:buNone/>
            </a:pPr>
            <a:endParaRPr lang="hu-HU" dirty="0"/>
          </a:p>
          <a:p>
            <a:pPr algn="ctr">
              <a:buNone/>
            </a:pPr>
            <a:r>
              <a:rPr lang="hu-HU" dirty="0"/>
              <a:t>Cél a világra való hatásgyakorlás – mint </a:t>
            </a:r>
            <a:r>
              <a:rPr lang="hu-HU" b="1" dirty="0"/>
              <a:t>White </a:t>
            </a:r>
            <a:r>
              <a:rPr lang="hu-HU" b="1" dirty="0" err="1"/>
              <a:t>effektancia</a:t>
            </a:r>
            <a:r>
              <a:rPr lang="hu-HU" dirty="0"/>
              <a:t> motívuma. </a:t>
            </a:r>
            <a:endParaRPr lang="hu-HU" dirty="0" smtClean="0"/>
          </a:p>
          <a:p>
            <a:pPr algn="ctr">
              <a:buNone/>
            </a:pPr>
            <a:endParaRPr lang="hu-HU" u="sng" dirty="0" smtClean="0"/>
          </a:p>
          <a:p>
            <a:pPr algn="ctr">
              <a:buNone/>
            </a:pPr>
            <a:r>
              <a:rPr lang="hu-HU" u="sng" dirty="0" smtClean="0"/>
              <a:t>Kizsákmányoló </a:t>
            </a:r>
            <a:r>
              <a:rPr lang="hu-HU" u="sng" dirty="0"/>
              <a:t>jelleg</a:t>
            </a:r>
            <a:r>
              <a:rPr lang="hu-HU" dirty="0"/>
              <a:t>: szüksége van másokra. </a:t>
            </a:r>
            <a:endParaRPr lang="hu-HU" dirty="0" smtClean="0"/>
          </a:p>
          <a:p>
            <a:pPr algn="ctr">
              <a:buNone/>
            </a:pPr>
            <a:r>
              <a:rPr lang="hu-HU" i="1" dirty="0" smtClean="0"/>
              <a:t>a </a:t>
            </a:r>
            <a:r>
              <a:rPr lang="hu-HU" i="1" dirty="0"/>
              <a:t>fejletlen én</a:t>
            </a:r>
            <a:r>
              <a:rPr lang="hu-HU" dirty="0"/>
              <a:t>, amely érvényesüléséért küzd.</a:t>
            </a:r>
          </a:p>
          <a:p>
            <a:pPr algn="ctr">
              <a:buNone/>
            </a:pPr>
            <a:endParaRPr lang="hu-HU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3200" i="1" u="sng" dirty="0" smtClean="0"/>
              <a:t/>
            </a:r>
            <a:br>
              <a:rPr lang="hu-HU" sz="3200" i="1" u="sng" dirty="0" smtClean="0"/>
            </a:br>
            <a:r>
              <a:rPr lang="hu-HU" sz="3200" i="1" u="sng" dirty="0" smtClean="0"/>
              <a:t>Közbülső </a:t>
            </a:r>
            <a:r>
              <a:rPr lang="hu-HU" sz="3200" i="1" u="sng" dirty="0"/>
              <a:t>szakasz</a:t>
            </a:r>
            <a:r>
              <a:rPr lang="hu-HU" sz="3200" i="1" dirty="0"/>
              <a:t>, az ösztönkésztetések kontrollja:</a:t>
            </a:r>
            <a:r>
              <a:rPr lang="hu-HU" sz="3200" dirty="0"/>
              <a:t/>
            </a:r>
            <a:br>
              <a:rPr lang="hu-HU" sz="3200" dirty="0"/>
            </a:br>
            <a:r>
              <a:rPr lang="hu-HU" sz="3200" i="1" dirty="0"/>
              <a:t> </a:t>
            </a:r>
            <a:r>
              <a:rPr lang="hu-HU" sz="3200" u="sng" dirty="0"/>
              <a:t>Önvédő szakasz (4)</a:t>
            </a:r>
            <a:r>
              <a:rPr lang="hu-HU" sz="3200" dirty="0"/>
              <a:t> </a:t>
            </a:r>
            <a:br>
              <a:rPr lang="hu-HU" sz="3200" dirty="0"/>
            </a:br>
            <a:endParaRPr lang="en-US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5616624"/>
          </a:xfrm>
        </p:spPr>
        <p:txBody>
          <a:bodyPr>
            <a:normAutofit lnSpcReduction="10000"/>
          </a:bodyPr>
          <a:lstStyle/>
          <a:p>
            <a:endParaRPr lang="hu-HU" dirty="0" smtClean="0"/>
          </a:p>
          <a:p>
            <a:pPr>
              <a:buNone/>
            </a:pPr>
            <a:r>
              <a:rPr lang="hu-HU" dirty="0"/>
              <a:t>első lépés az ösztönök megfékezésének útján </a:t>
            </a:r>
            <a:r>
              <a:rPr lang="hu-HU" dirty="0" smtClean="0"/>
              <a:t>–</a:t>
            </a:r>
            <a:r>
              <a:rPr lang="hu-HU" dirty="0" err="1" smtClean="0"/>
              <a:t>szabály---------büntetés</a:t>
            </a:r>
            <a:r>
              <a:rPr lang="hu-HU" dirty="0" smtClean="0"/>
              <a:t> jár </a:t>
            </a:r>
          </a:p>
          <a:p>
            <a:pPr>
              <a:buNone/>
            </a:pPr>
            <a:r>
              <a:rPr lang="hu-HU" dirty="0" smtClean="0"/>
              <a:t>Cél </a:t>
            </a:r>
            <a:r>
              <a:rPr lang="hu-HU" dirty="0"/>
              <a:t>itt a </a:t>
            </a:r>
            <a:r>
              <a:rPr lang="hu-HU" b="1" dirty="0"/>
              <a:t>büntetés  elkerülése </a:t>
            </a:r>
            <a:r>
              <a:rPr lang="hu-HU" dirty="0"/>
              <a:t>– vö. </a:t>
            </a:r>
            <a:r>
              <a:rPr lang="hu-HU" dirty="0" err="1"/>
              <a:t>Kohlberg</a:t>
            </a:r>
            <a:r>
              <a:rPr lang="hu-HU" dirty="0"/>
              <a:t>. </a:t>
            </a:r>
          </a:p>
          <a:p>
            <a:endParaRPr lang="hu-HU" dirty="0" smtClean="0"/>
          </a:p>
          <a:p>
            <a:pPr>
              <a:buNone/>
            </a:pPr>
            <a:r>
              <a:rPr lang="hu-HU" dirty="0" smtClean="0"/>
              <a:t>A </a:t>
            </a:r>
            <a:r>
              <a:rPr lang="hu-HU" dirty="0"/>
              <a:t>megtanult szabályokat elsősorban saját célra használja: de ez </a:t>
            </a:r>
            <a:r>
              <a:rPr lang="hu-HU" i="1" dirty="0"/>
              <a:t>már nem kizsákmányolás, </a:t>
            </a:r>
            <a:endParaRPr lang="hu-HU" i="1" dirty="0" smtClean="0"/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dirty="0" smtClean="0"/>
              <a:t>hanem </a:t>
            </a:r>
            <a:r>
              <a:rPr lang="hu-HU" dirty="0"/>
              <a:t>a </a:t>
            </a:r>
            <a:r>
              <a:rPr lang="hu-HU" u="sng" dirty="0"/>
              <a:t>hosszú távú tervek és célok </a:t>
            </a:r>
            <a:r>
              <a:rPr lang="hu-HU" u="sng" dirty="0" smtClean="0"/>
              <a:t>hiánya</a:t>
            </a:r>
            <a:endParaRPr lang="hu-HU" u="sng" dirty="0"/>
          </a:p>
          <a:p>
            <a:pPr>
              <a:buNone/>
            </a:pPr>
            <a:r>
              <a:rPr lang="hu-HU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/>
              <a:t>Konformista szakasz (5)</a:t>
            </a:r>
            <a:r>
              <a:rPr lang="hu-HU" dirty="0"/>
              <a:t> </a:t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/>
              <a:t>saját jólét kötése valamely csoporthoz /család, barátok stb./.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szabályok </a:t>
            </a:r>
            <a:r>
              <a:rPr lang="hu-HU" dirty="0"/>
              <a:t>valódi </a:t>
            </a:r>
            <a:r>
              <a:rPr lang="hu-HU" b="1" dirty="0" err="1"/>
              <a:t>internalizálása</a:t>
            </a:r>
            <a:r>
              <a:rPr lang="hu-HU" b="1" dirty="0"/>
              <a:t> </a:t>
            </a:r>
            <a:r>
              <a:rPr lang="hu-HU" dirty="0"/>
              <a:t>kezdődik, </a:t>
            </a:r>
            <a:endParaRPr lang="hu-HU" dirty="0" smtClean="0"/>
          </a:p>
          <a:p>
            <a:pPr>
              <a:buNone/>
            </a:pPr>
            <a:r>
              <a:rPr lang="hu-HU" dirty="0" smtClean="0"/>
              <a:t>nem </a:t>
            </a:r>
            <a:r>
              <a:rPr lang="hu-HU" dirty="0"/>
              <a:t>a büntetés  miatt tartjuk be, hanem azért, hogy </a:t>
            </a:r>
            <a:r>
              <a:rPr lang="hu-HU" u="sng" dirty="0"/>
              <a:t>elfogadjanak a többiek.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u="sng" dirty="0"/>
              <a:t>Lelkiismeretes-konformista (6)</a:t>
            </a:r>
            <a:r>
              <a:rPr lang="hu-HU" dirty="0"/>
              <a:t> </a:t>
            </a:r>
            <a:br>
              <a:rPr lang="hu-HU" dirty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 smtClean="0"/>
              <a:t>&gt;&gt;&gt;&gt;&gt;&gt;nem </a:t>
            </a:r>
            <a:r>
              <a:rPr lang="hu-HU" dirty="0"/>
              <a:t>vagyunk tökéletesek. </a:t>
            </a:r>
            <a:endParaRPr lang="hu-HU" dirty="0" smtClean="0"/>
          </a:p>
          <a:p>
            <a:pPr algn="ctr">
              <a:buNone/>
            </a:pPr>
            <a:endParaRPr lang="hu-HU" dirty="0" smtClean="0"/>
          </a:p>
          <a:p>
            <a:pPr algn="ctr">
              <a:buNone/>
            </a:pPr>
            <a:r>
              <a:rPr lang="hu-HU" dirty="0" smtClean="0"/>
              <a:t>Különbségtétel az </a:t>
            </a:r>
            <a:r>
              <a:rPr lang="hu-HU" dirty="0"/>
              <a:t>„ilyen vagyok” és az „ilyennek kellene lennem” között.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dirty="0" smtClean="0"/>
              <a:t>a </a:t>
            </a:r>
            <a:r>
              <a:rPr lang="hu-HU" dirty="0"/>
              <a:t>helyzeteknek és azok értelmezésének többféle aspektusa lehet.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326</Words>
  <Application>Microsoft Office PowerPoint</Application>
  <PresentationFormat>Diavetítés a képernyőre (4:3 oldalarány)</PresentationFormat>
  <Paragraphs>83</Paragraphs>
  <Slides>13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Office-téma</vt:lpstr>
      <vt:lpstr>LOEVINGER </vt:lpstr>
      <vt:lpstr> Jane Loevinger: az én elsődleges feladata   szintetizáció és integráció  </vt:lpstr>
      <vt:lpstr>LOEVINGER </vt:lpstr>
      <vt:lpstr>Korai énfejlődés:  Preszociális szakasz (1)  </vt:lpstr>
      <vt:lpstr>Szimbiotikus szakasz (2)  </vt:lpstr>
      <vt:lpstr>Impulzív szakasz (3)  </vt:lpstr>
      <vt:lpstr> Közbülső szakasz, az ösztönkésztetések kontrollja:  Önvédő szakasz (4)  </vt:lpstr>
      <vt:lpstr>Konformista szakasz (5)  </vt:lpstr>
      <vt:lpstr>Lelkiismeretes-konformista (6)  </vt:lpstr>
      <vt:lpstr>Lelkiismeretes szakasz (7) </vt:lpstr>
      <vt:lpstr>Fejlődés magasabb szintjei Individualista szakasz (8)  </vt:lpstr>
      <vt:lpstr>Autonóm szakasz (9)  </vt:lpstr>
      <vt:lpstr>Integrált szakasz (10) </vt:lpstr>
    </vt:vector>
  </TitlesOfParts>
  <Company>The 609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LOEVINGER</dc:title>
  <dc:creator>Pék Győző</dc:creator>
  <cp:lastModifiedBy>Pék Győző</cp:lastModifiedBy>
  <cp:revision>20</cp:revision>
  <dcterms:created xsi:type="dcterms:W3CDTF">2014-03-24T10:47:40Z</dcterms:created>
  <dcterms:modified xsi:type="dcterms:W3CDTF">2014-05-22T09:25:00Z</dcterms:modified>
</cp:coreProperties>
</file>