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9" r:id="rId11"/>
    <p:sldId id="270" r:id="rId12"/>
    <p:sldId id="271" r:id="rId13"/>
    <p:sldId id="272" r:id="rId14"/>
    <p:sldId id="273" r:id="rId15"/>
    <p:sldId id="267" r:id="rId16"/>
    <p:sldId id="268" r:id="rId17"/>
    <p:sldId id="265" r:id="rId18"/>
  </p:sldIdLst>
  <p:sldSz cx="9144000" cy="6858000" type="screen4x3"/>
  <p:notesSz cx="6858000" cy="9144000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23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u-HU" smtClean="0"/>
              <a:t>Alcím mintájának szerkesztése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73500-07F8-40F0-A94C-080F580E0A82}" type="datetimeFigureOut">
              <a:rPr lang="hu-HU" smtClean="0"/>
              <a:t>2014.05.22.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02FD9-10D6-4F7F-88C4-AAB1DF84F5B8}" type="slidenum">
              <a:rPr lang="hu-HU" smtClean="0"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73500-07F8-40F0-A94C-080F580E0A82}" type="datetimeFigureOut">
              <a:rPr lang="hu-HU" smtClean="0"/>
              <a:t>2014.05.22.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02FD9-10D6-4F7F-88C4-AAB1DF84F5B8}" type="slidenum">
              <a:rPr lang="hu-HU" smtClean="0"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73500-07F8-40F0-A94C-080F580E0A82}" type="datetimeFigureOut">
              <a:rPr lang="hu-HU" smtClean="0"/>
              <a:t>2014.05.22.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02FD9-10D6-4F7F-88C4-AAB1DF84F5B8}" type="slidenum">
              <a:rPr lang="hu-HU" smtClean="0"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73500-07F8-40F0-A94C-080F580E0A82}" type="datetimeFigureOut">
              <a:rPr lang="hu-HU" smtClean="0"/>
              <a:t>2014.05.22.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02FD9-10D6-4F7F-88C4-AAB1DF84F5B8}" type="slidenum">
              <a:rPr lang="hu-HU" smtClean="0"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73500-07F8-40F0-A94C-080F580E0A82}" type="datetimeFigureOut">
              <a:rPr lang="hu-HU" smtClean="0"/>
              <a:t>2014.05.22.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02FD9-10D6-4F7F-88C4-AAB1DF84F5B8}" type="slidenum">
              <a:rPr lang="hu-HU" smtClean="0"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73500-07F8-40F0-A94C-080F580E0A82}" type="datetimeFigureOut">
              <a:rPr lang="hu-HU" smtClean="0"/>
              <a:t>2014.05.22.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02FD9-10D6-4F7F-88C4-AAB1DF84F5B8}" type="slidenum">
              <a:rPr lang="hu-HU" smtClean="0"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Szöveg hely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6" name="Tartalom helye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7" name="Dátum hely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73500-07F8-40F0-A94C-080F580E0A82}" type="datetimeFigureOut">
              <a:rPr lang="hu-HU" smtClean="0"/>
              <a:t>2014.05.22.</a:t>
            </a:fld>
            <a:endParaRPr lang="hu-HU"/>
          </a:p>
        </p:txBody>
      </p:sp>
      <p:sp>
        <p:nvSpPr>
          <p:cNvPr id="8" name="Élőláb hely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Dia számának hely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02FD9-10D6-4F7F-88C4-AAB1DF84F5B8}" type="slidenum">
              <a:rPr lang="hu-HU" smtClean="0"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73500-07F8-40F0-A94C-080F580E0A82}" type="datetimeFigureOut">
              <a:rPr lang="hu-HU" smtClean="0"/>
              <a:t>2014.05.22.</a:t>
            </a:fld>
            <a:endParaRPr lang="hu-HU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02FD9-10D6-4F7F-88C4-AAB1DF84F5B8}" type="slidenum">
              <a:rPr lang="hu-HU" smtClean="0"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73500-07F8-40F0-A94C-080F580E0A82}" type="datetimeFigureOut">
              <a:rPr lang="hu-HU" smtClean="0"/>
              <a:t>2014.05.22.</a:t>
            </a:fld>
            <a:endParaRPr lang="hu-HU"/>
          </a:p>
        </p:txBody>
      </p:sp>
      <p:sp>
        <p:nvSpPr>
          <p:cNvPr id="3" name="Élőláb hely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02FD9-10D6-4F7F-88C4-AAB1DF84F5B8}" type="slidenum">
              <a:rPr lang="hu-HU" smtClean="0"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73500-07F8-40F0-A94C-080F580E0A82}" type="datetimeFigureOut">
              <a:rPr lang="hu-HU" smtClean="0"/>
              <a:t>2014.05.22.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02FD9-10D6-4F7F-88C4-AAB1DF84F5B8}" type="slidenum">
              <a:rPr lang="hu-HU" smtClean="0"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Kép hely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u-HU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73500-07F8-40F0-A94C-080F580E0A82}" type="datetimeFigureOut">
              <a:rPr lang="hu-HU" smtClean="0"/>
              <a:t>2014.05.22.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02FD9-10D6-4F7F-88C4-AAB1DF84F5B8}" type="slidenum">
              <a:rPr lang="hu-HU" smtClean="0"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hely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773500-07F8-40F0-A94C-080F580E0A82}" type="datetimeFigureOut">
              <a:rPr lang="hu-HU" smtClean="0"/>
              <a:t>2014.05.22.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C02FD9-10D6-4F7F-88C4-AAB1DF84F5B8}" type="slidenum">
              <a:rPr lang="hu-HU" smtClean="0"/>
              <a:t>‹#›</a:t>
            </a:fld>
            <a:endParaRPr lang="hu-H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hu-HU" b="1" dirty="0" err="1" smtClean="0"/>
              <a:t>Pszicho-neuro-immunológia</a:t>
            </a:r>
            <a:r>
              <a:rPr lang="hu-HU" dirty="0"/>
              <a:t/>
            </a:r>
            <a:br>
              <a:rPr lang="hu-HU" dirty="0"/>
            </a:br>
            <a:endParaRPr lang="hu-HU" dirty="0"/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hu-HU" dirty="0"/>
              <a:t>A </a:t>
            </a:r>
            <a:r>
              <a:rPr lang="hu-HU" dirty="0" err="1" smtClean="0"/>
              <a:t>pszicho-neuro-immunológia</a:t>
            </a:r>
            <a:r>
              <a:rPr lang="hu-HU" dirty="0" smtClean="0"/>
              <a:t> </a:t>
            </a:r>
            <a:r>
              <a:rPr lang="hu-HU" dirty="0"/>
              <a:t>fogalma és az első összefoglaló tanulmány </a:t>
            </a:r>
            <a:r>
              <a:rPr lang="hu-HU" i="1" dirty="0"/>
              <a:t>Róbert </a:t>
            </a:r>
            <a:r>
              <a:rPr lang="hu-HU" i="1" dirty="0" err="1"/>
              <a:t>Ader</a:t>
            </a:r>
            <a:r>
              <a:rPr lang="hu-HU" i="1" dirty="0"/>
              <a:t> </a:t>
            </a:r>
            <a:r>
              <a:rPr lang="hu-HU" dirty="0"/>
              <a:t>nevéhez köthető (1981) </a:t>
            </a:r>
            <a:endParaRPr lang="hu-HU" dirty="0" smtClean="0"/>
          </a:p>
          <a:p>
            <a:r>
              <a:rPr lang="hu-HU" sz="2200" dirty="0" smtClean="0"/>
              <a:t>Összeállította: Pék győző</a:t>
            </a:r>
            <a:endParaRPr lang="hu-HU" sz="22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ím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sz="3600" dirty="0" smtClean="0"/>
              <a:t>A </a:t>
            </a:r>
            <a:r>
              <a:rPr lang="hu-HU" sz="3600" i="1" dirty="0" err="1" smtClean="0"/>
              <a:t>neuroimmun</a:t>
            </a:r>
            <a:r>
              <a:rPr lang="hu-HU" sz="3600" i="1" dirty="0" smtClean="0"/>
              <a:t> kapcsolat</a:t>
            </a:r>
            <a:endParaRPr lang="hu-HU" sz="3600" dirty="0"/>
          </a:p>
        </p:txBody>
      </p:sp>
      <p:sp>
        <p:nvSpPr>
          <p:cNvPr id="7" name="Tartalom helye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hu-HU" dirty="0" smtClean="0"/>
              <a:t>elemei </a:t>
            </a:r>
            <a:r>
              <a:rPr lang="hu-HU" dirty="0" err="1"/>
              <a:t>pl</a:t>
            </a:r>
            <a:r>
              <a:rPr lang="hu-HU" dirty="0"/>
              <a:t>: </a:t>
            </a:r>
            <a:r>
              <a:rPr lang="hu-HU" dirty="0" smtClean="0"/>
              <a:t>az </a:t>
            </a:r>
            <a:r>
              <a:rPr lang="hu-HU" dirty="0"/>
              <a:t>agyi </a:t>
            </a:r>
            <a:r>
              <a:rPr lang="hu-HU" b="1" dirty="0" err="1"/>
              <a:t>neuro­transzmitterek</a:t>
            </a:r>
            <a:r>
              <a:rPr lang="hu-HU" dirty="0"/>
              <a:t> az idegvégződéseken, melyek a </a:t>
            </a:r>
            <a:r>
              <a:rPr lang="hu-HU" i="1" dirty="0"/>
              <a:t>véráramon keresztül is hatnak</a:t>
            </a:r>
            <a:r>
              <a:rPr lang="hu-HU" dirty="0"/>
              <a:t> az immunszervekre és </a:t>
            </a:r>
            <a:r>
              <a:rPr lang="hu-HU" dirty="0" err="1"/>
              <a:t>-sejtekre</a:t>
            </a:r>
            <a:r>
              <a:rPr lang="hu-HU" dirty="0"/>
              <a:t>. </a:t>
            </a:r>
          </a:p>
          <a:p>
            <a:endParaRPr lang="hu-H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sz="3200" dirty="0" smtClean="0"/>
              <a:t>Az </a:t>
            </a:r>
            <a:r>
              <a:rPr lang="hu-HU" sz="3200" i="1" dirty="0" smtClean="0"/>
              <a:t>endokrin-immun kapcsolat</a:t>
            </a:r>
            <a:endParaRPr lang="hu-HU" sz="3200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hu-HU" sz="2800" dirty="0" smtClean="0"/>
              <a:t>az </a:t>
            </a:r>
            <a:r>
              <a:rPr lang="hu-HU" sz="2800" dirty="0"/>
              <a:t>immun­szervek működését a </a:t>
            </a:r>
            <a:r>
              <a:rPr lang="hu-HU" sz="2800" i="1" dirty="0" err="1"/>
              <a:t>hypothalamo-hypophysealis</a:t>
            </a:r>
            <a:r>
              <a:rPr lang="hu-HU" sz="2800" i="1" dirty="0"/>
              <a:t> rendszer </a:t>
            </a:r>
            <a:r>
              <a:rPr lang="hu-HU" sz="2800" dirty="0" smtClean="0"/>
              <a:t>/ </a:t>
            </a:r>
            <a:r>
              <a:rPr lang="hu-HU" sz="2800" b="1" dirty="0" err="1" smtClean="0"/>
              <a:t>HPA-tengely</a:t>
            </a:r>
            <a:r>
              <a:rPr lang="hu-HU" sz="2800" b="1" dirty="0" smtClean="0"/>
              <a:t> </a:t>
            </a:r>
          </a:p>
          <a:p>
            <a:pPr>
              <a:buNone/>
            </a:pPr>
            <a:endParaRPr lang="hu-HU" sz="2800" b="1" dirty="0"/>
          </a:p>
          <a:p>
            <a:pPr>
              <a:buNone/>
            </a:pPr>
            <a:r>
              <a:rPr lang="hu-HU" sz="2800" dirty="0" smtClean="0"/>
              <a:t>hormonjai </a:t>
            </a:r>
            <a:r>
              <a:rPr lang="hu-HU" sz="2800" dirty="0"/>
              <a:t>és </a:t>
            </a:r>
            <a:r>
              <a:rPr lang="hu-HU" sz="2800" dirty="0" err="1"/>
              <a:t>neuropeptidjei</a:t>
            </a:r>
            <a:r>
              <a:rPr lang="hu-HU" sz="2800" dirty="0"/>
              <a:t> is </a:t>
            </a:r>
            <a:r>
              <a:rPr lang="hu-HU" sz="2800" dirty="0" smtClean="0"/>
              <a:t>befolyásolják</a:t>
            </a:r>
            <a:endParaRPr lang="hu-HU" sz="2800" dirty="0"/>
          </a:p>
          <a:p>
            <a:endParaRPr lang="hu-HU" sz="28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sz="3200" i="1" dirty="0" smtClean="0"/>
              <a:t>„pszicho-immun" kapcsolat</a:t>
            </a:r>
            <a:endParaRPr lang="hu-HU" sz="3200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hu-HU" sz="2800" b="1" dirty="0" err="1" smtClean="0"/>
              <a:t>pszichoszociális</a:t>
            </a:r>
            <a:r>
              <a:rPr lang="hu-HU" sz="2800" b="1" dirty="0" smtClean="0"/>
              <a:t> </a:t>
            </a:r>
            <a:r>
              <a:rPr lang="hu-HU" sz="2800" dirty="0"/>
              <a:t>faktorok </a:t>
            </a:r>
            <a:r>
              <a:rPr lang="hu-HU" sz="2800" dirty="0" smtClean="0"/>
              <a:t>szerepe </a:t>
            </a:r>
          </a:p>
          <a:p>
            <a:pPr>
              <a:buNone/>
            </a:pPr>
            <a:r>
              <a:rPr lang="hu-HU" sz="2800" dirty="0" smtClean="0"/>
              <a:t>az </a:t>
            </a:r>
            <a:r>
              <a:rPr lang="hu-HU" sz="2800" i="1" dirty="0"/>
              <a:t>immunrendszer csökkent vagy fokozott </a:t>
            </a:r>
            <a:r>
              <a:rPr lang="hu-HU" sz="2800" dirty="0"/>
              <a:t>működésével kapcsolatos </a:t>
            </a:r>
            <a:r>
              <a:rPr lang="hu-HU" sz="2800" u="sng" dirty="0" err="1"/>
              <a:t>patofiziológiai</a:t>
            </a:r>
            <a:r>
              <a:rPr lang="hu-HU" sz="2800" u="sng" dirty="0"/>
              <a:t> </a:t>
            </a:r>
            <a:r>
              <a:rPr lang="hu-HU" sz="2800" dirty="0" smtClean="0"/>
              <a:t>folyamatok</a:t>
            </a:r>
          </a:p>
          <a:p>
            <a:pPr>
              <a:buNone/>
            </a:pPr>
            <a:endParaRPr lang="hu-HU" sz="2800" dirty="0"/>
          </a:p>
          <a:p>
            <a:pPr>
              <a:buNone/>
            </a:pPr>
            <a:r>
              <a:rPr lang="hu-HU" sz="2800" dirty="0" smtClean="0"/>
              <a:t>(</a:t>
            </a:r>
            <a:r>
              <a:rPr lang="hu-HU" sz="2800" dirty="0"/>
              <a:t>fertőzéses, allergiás, autoimmun- és daganatos betegségek) </a:t>
            </a:r>
            <a:endParaRPr lang="hu-HU" sz="2800" dirty="0" smtClean="0"/>
          </a:p>
          <a:p>
            <a:pPr algn="r">
              <a:buNone/>
            </a:pPr>
            <a:r>
              <a:rPr lang="hu-HU" sz="2800" dirty="0" smtClean="0"/>
              <a:t>iránti </a:t>
            </a:r>
            <a:r>
              <a:rPr lang="hu-HU" sz="2800" dirty="0"/>
              <a:t>fogékonyság, illetve a betegség kialakulásban és lefolyásában.</a:t>
            </a:r>
          </a:p>
          <a:p>
            <a:endParaRPr lang="hu-H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sz="3600" dirty="0" smtClean="0"/>
              <a:t>stressz és az </a:t>
            </a:r>
            <a:r>
              <a:rPr lang="hu-HU" sz="3600" i="1" dirty="0" smtClean="0"/>
              <a:t>immunkondicionálás</a:t>
            </a:r>
            <a:endParaRPr lang="hu-HU" sz="3600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hu-HU" sz="2800" dirty="0" smtClean="0"/>
              <a:t>gyász</a:t>
            </a:r>
            <a:r>
              <a:rPr lang="hu-HU" sz="2800" dirty="0"/>
              <a:t>, </a:t>
            </a:r>
            <a:r>
              <a:rPr lang="hu-HU" sz="2800" i="1" dirty="0"/>
              <a:t>válás, korai szeparáció, klinikai depresszió </a:t>
            </a:r>
            <a:r>
              <a:rPr lang="hu-HU" sz="2400" dirty="0" smtClean="0"/>
              <a:t>hatása </a:t>
            </a:r>
            <a:r>
              <a:rPr lang="hu-HU" sz="2400" dirty="0"/>
              <a:t>is az </a:t>
            </a:r>
            <a:r>
              <a:rPr lang="hu-HU" sz="2400" dirty="0" smtClean="0"/>
              <a:t>immunfolyamatokra</a:t>
            </a:r>
            <a:r>
              <a:rPr lang="hu-HU" sz="2400" dirty="0"/>
              <a:t>. </a:t>
            </a:r>
            <a:endParaRPr lang="hu-HU" sz="2400" dirty="0" smtClean="0"/>
          </a:p>
          <a:p>
            <a:pPr>
              <a:buNone/>
            </a:pPr>
            <a:endParaRPr lang="hu-HU" sz="2400" dirty="0"/>
          </a:p>
          <a:p>
            <a:pPr>
              <a:buNone/>
            </a:pPr>
            <a:endParaRPr lang="hu-HU" sz="2400" dirty="0" smtClean="0"/>
          </a:p>
          <a:p>
            <a:pPr>
              <a:buNone/>
            </a:pPr>
            <a:r>
              <a:rPr lang="hu-HU" sz="2800" dirty="0" smtClean="0"/>
              <a:t>stressz</a:t>
            </a:r>
            <a:r>
              <a:rPr lang="hu-HU" sz="2800" dirty="0"/>
              <a:t>, a szorongás és depresszió, </a:t>
            </a:r>
            <a:endParaRPr lang="hu-HU" sz="2800" dirty="0" smtClean="0"/>
          </a:p>
          <a:p>
            <a:pPr>
              <a:buNone/>
            </a:pPr>
            <a:r>
              <a:rPr lang="hu-HU" sz="2800" dirty="0" smtClean="0"/>
              <a:t>a </a:t>
            </a:r>
            <a:r>
              <a:rPr lang="hu-HU" sz="2800" dirty="0"/>
              <a:t>krónikus fáradtság és </a:t>
            </a:r>
            <a:endParaRPr lang="hu-HU" sz="2800" dirty="0" smtClean="0"/>
          </a:p>
          <a:p>
            <a:pPr algn="r">
              <a:buNone/>
            </a:pPr>
            <a:r>
              <a:rPr lang="hu-HU" sz="2800" dirty="0" smtClean="0"/>
              <a:t>bizonyos </a:t>
            </a:r>
            <a:r>
              <a:rPr lang="hu-HU" sz="2800" i="1" dirty="0"/>
              <a:t>vírusfertőzések </a:t>
            </a:r>
            <a:r>
              <a:rPr lang="hu-HU" sz="2800" dirty="0"/>
              <a:t>közötti -</a:t>
            </a:r>
            <a:r>
              <a:rPr lang="hu-HU" sz="2400" dirty="0"/>
              <a:t> </a:t>
            </a:r>
            <a:r>
              <a:rPr lang="hu-HU" u="sng" dirty="0"/>
              <a:t>reciprok</a:t>
            </a:r>
            <a:r>
              <a:rPr lang="hu-HU" dirty="0"/>
              <a:t> </a:t>
            </a:r>
            <a:r>
              <a:rPr lang="hu-HU" sz="2400" dirty="0"/>
              <a:t>- </a:t>
            </a:r>
            <a:r>
              <a:rPr lang="hu-HU" sz="2400" dirty="0" smtClean="0"/>
              <a:t>összefüggések</a:t>
            </a:r>
          </a:p>
          <a:p>
            <a:pPr>
              <a:buNone/>
            </a:pPr>
            <a:endParaRPr lang="hu-HU" sz="2400" dirty="0"/>
          </a:p>
          <a:p>
            <a:endParaRPr lang="hu-HU" sz="24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8229600" cy="1143000"/>
          </a:xfrm>
        </p:spPr>
        <p:txBody>
          <a:bodyPr>
            <a:noAutofit/>
          </a:bodyPr>
          <a:lstStyle/>
          <a:p>
            <a:r>
              <a:rPr lang="hu-HU" sz="3200" b="1" dirty="0" smtClean="0"/>
              <a:t>fertőzések </a:t>
            </a:r>
            <a:r>
              <a:rPr lang="hu-HU" sz="3200" dirty="0" smtClean="0"/>
              <a:t>hatása a </a:t>
            </a:r>
            <a:r>
              <a:rPr lang="hu-HU" sz="3200" dirty="0" err="1" smtClean="0"/>
              <a:t>neuro-pszichiátriai</a:t>
            </a:r>
            <a:r>
              <a:rPr lang="hu-HU" sz="3200" dirty="0" smtClean="0"/>
              <a:t> folyamatokra</a:t>
            </a:r>
            <a:br>
              <a:rPr lang="hu-HU" sz="3200" dirty="0" smtClean="0"/>
            </a:br>
            <a:endParaRPr lang="hu-HU" sz="3200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hu-HU" sz="2800" dirty="0"/>
              <a:t>k</a:t>
            </a:r>
            <a:r>
              <a:rPr lang="hu-HU" sz="2800" dirty="0" smtClean="0"/>
              <a:t>rónikus, </a:t>
            </a:r>
            <a:r>
              <a:rPr lang="hu-HU" sz="2800" dirty="0" err="1" smtClean="0"/>
              <a:t>szubklinikai</a:t>
            </a:r>
            <a:r>
              <a:rPr lang="hu-HU" sz="2800" dirty="0" smtClean="0"/>
              <a:t> </a:t>
            </a:r>
            <a:r>
              <a:rPr lang="hu-HU" sz="2800" u="sng" dirty="0" smtClean="0"/>
              <a:t>fertőzések</a:t>
            </a:r>
          </a:p>
          <a:p>
            <a:pPr>
              <a:buNone/>
            </a:pPr>
            <a:r>
              <a:rPr lang="hu-HU" sz="2800" u="sng" dirty="0" smtClean="0"/>
              <a:t>latens vírusfertőzés </a:t>
            </a:r>
            <a:r>
              <a:rPr lang="hu-HU" sz="2800" i="1" dirty="0" err="1" smtClean="0"/>
              <a:t>reaktivációja</a:t>
            </a:r>
            <a:r>
              <a:rPr lang="hu-HU" sz="2800" i="1" dirty="0" smtClean="0"/>
              <a:t> </a:t>
            </a:r>
          </a:p>
          <a:p>
            <a:pPr>
              <a:buNone/>
            </a:pPr>
            <a:endParaRPr lang="hu-HU" sz="2800" dirty="0"/>
          </a:p>
          <a:p>
            <a:pPr>
              <a:buNone/>
            </a:pPr>
            <a:r>
              <a:rPr lang="hu-HU" sz="2800" dirty="0" smtClean="0"/>
              <a:t>az agyban befolyást gyakorolhat a </a:t>
            </a:r>
            <a:r>
              <a:rPr lang="hu-HU" sz="2800" b="1" dirty="0" err="1" smtClean="0"/>
              <a:t>neurotranszmitterek</a:t>
            </a:r>
            <a:r>
              <a:rPr lang="hu-HU" sz="2800" b="1" dirty="0" smtClean="0"/>
              <a:t> működésére,</a:t>
            </a:r>
            <a:r>
              <a:rPr lang="hu-HU" sz="2800" dirty="0" smtClean="0"/>
              <a:t> </a:t>
            </a:r>
          </a:p>
          <a:p>
            <a:pPr>
              <a:buNone/>
            </a:pPr>
            <a:endParaRPr lang="hu-HU" sz="2800" dirty="0"/>
          </a:p>
          <a:p>
            <a:pPr>
              <a:buNone/>
            </a:pPr>
            <a:r>
              <a:rPr lang="hu-HU" sz="2800" dirty="0" smtClean="0"/>
              <a:t>  </a:t>
            </a:r>
            <a:br>
              <a:rPr lang="hu-HU" sz="2800" dirty="0" smtClean="0"/>
            </a:br>
            <a:r>
              <a:rPr lang="hu-HU" sz="2800" dirty="0" smtClean="0"/>
              <a:t>(krónikus  </a:t>
            </a:r>
            <a:r>
              <a:rPr lang="hu-HU" sz="2800" dirty="0" err="1" smtClean="0"/>
              <a:t>fáradtság­szindróma</a:t>
            </a:r>
            <a:r>
              <a:rPr lang="hu-HU" sz="2800" dirty="0" smtClean="0"/>
              <a:t>, szkizofrénia, hangulatzavarok) </a:t>
            </a:r>
          </a:p>
          <a:p>
            <a:endParaRPr lang="hu-HU" sz="28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b="1" dirty="0"/>
              <a:t>A </a:t>
            </a:r>
            <a:r>
              <a:rPr lang="hu-HU" b="1" dirty="0" err="1"/>
              <a:t>pszichoimmunológiai</a:t>
            </a:r>
            <a:r>
              <a:rPr lang="hu-HU" b="1" dirty="0"/>
              <a:t> kölcsönhatások</a:t>
            </a:r>
            <a:endParaRPr lang="hu-H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ím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hu-HU" sz="2800" dirty="0"/>
              <a:t>két személyiség- vagy </a:t>
            </a:r>
            <a:r>
              <a:rPr lang="hu-HU" sz="2800" dirty="0" smtClean="0"/>
              <a:t>viselkedéstípus </a:t>
            </a:r>
            <a:br>
              <a:rPr lang="hu-HU" sz="2800" dirty="0" smtClean="0"/>
            </a:br>
            <a:r>
              <a:rPr lang="hu-HU" sz="2800" dirty="0" smtClean="0"/>
              <a:t>két </a:t>
            </a:r>
            <a:r>
              <a:rPr lang="hu-HU" sz="2800" dirty="0"/>
              <a:t>immunológiai </a:t>
            </a:r>
            <a:r>
              <a:rPr lang="hu-HU" sz="2800" dirty="0" smtClean="0"/>
              <a:t>típus</a:t>
            </a:r>
            <a:r>
              <a:rPr lang="hu-HU" sz="2800" dirty="0"/>
              <a:t/>
            </a:r>
            <a:br>
              <a:rPr lang="hu-HU" sz="2800" dirty="0"/>
            </a:br>
            <a:endParaRPr lang="hu-HU" sz="2800" dirty="0"/>
          </a:p>
        </p:txBody>
      </p:sp>
      <p:sp>
        <p:nvSpPr>
          <p:cNvPr id="5" name="Tartalom helye 4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hu-HU" dirty="0"/>
              <a:t>a) </a:t>
            </a:r>
            <a:r>
              <a:rPr lang="hu-HU" b="1" i="1" dirty="0"/>
              <a:t>Ingerkereső, domináns típus</a:t>
            </a:r>
            <a:r>
              <a:rPr lang="hu-HU" i="1" dirty="0"/>
              <a:t> </a:t>
            </a:r>
            <a:r>
              <a:rPr lang="hu-HU" i="1" dirty="0" smtClean="0"/>
              <a:t> </a:t>
            </a:r>
            <a:r>
              <a:rPr lang="hu-HU" u="sng" dirty="0" smtClean="0"/>
              <a:t>A </a:t>
            </a:r>
            <a:r>
              <a:rPr lang="hu-HU" u="sng" dirty="0"/>
              <a:t>típusú </a:t>
            </a:r>
            <a:r>
              <a:rPr lang="hu-HU" i="1" dirty="0" smtClean="0"/>
              <a:t>személyiség </a:t>
            </a:r>
          </a:p>
          <a:p>
            <a:endParaRPr lang="hu-HU" i="1" dirty="0"/>
          </a:p>
          <a:p>
            <a:pPr>
              <a:buNone/>
            </a:pPr>
            <a:r>
              <a:rPr lang="hu-HU" sz="3500" b="1" dirty="0" smtClean="0"/>
              <a:t>fokozott immunműködéssel </a:t>
            </a:r>
            <a:endParaRPr lang="hu-HU" sz="3500" dirty="0"/>
          </a:p>
          <a:p>
            <a:pPr>
              <a:buNone/>
            </a:pPr>
            <a:endParaRPr lang="hu-HU" i="1" dirty="0" smtClean="0"/>
          </a:p>
          <a:p>
            <a:pPr>
              <a:buNone/>
            </a:pPr>
            <a:r>
              <a:rPr lang="hu-HU" i="1" dirty="0" smtClean="0"/>
              <a:t>hipertóniára</a:t>
            </a:r>
            <a:r>
              <a:rPr lang="hu-HU" i="1" dirty="0"/>
              <a:t>, </a:t>
            </a:r>
            <a:r>
              <a:rPr lang="hu-HU" i="1" dirty="0" err="1"/>
              <a:t>kardio-vaszkuláris</a:t>
            </a:r>
            <a:r>
              <a:rPr lang="hu-HU" i="1" dirty="0"/>
              <a:t> </a:t>
            </a:r>
            <a:r>
              <a:rPr lang="hu-HU" dirty="0"/>
              <a:t>betegségekre való </a:t>
            </a:r>
            <a:r>
              <a:rPr lang="hu-HU" dirty="0" smtClean="0"/>
              <a:t>hajlammal</a:t>
            </a:r>
            <a:endParaRPr lang="hu-HU" dirty="0"/>
          </a:p>
        </p:txBody>
      </p:sp>
      <p:sp>
        <p:nvSpPr>
          <p:cNvPr id="6" name="Tartalom helye 5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pPr marL="514350" indent="-514350">
              <a:buAutoNum type="alphaLcParenR" startAt="2"/>
            </a:pPr>
            <a:r>
              <a:rPr lang="hu-HU" b="1" i="1" dirty="0" smtClean="0"/>
              <a:t>Ingerkerülő</a:t>
            </a:r>
            <a:r>
              <a:rPr lang="hu-HU" b="1" i="1" dirty="0"/>
              <a:t>, </a:t>
            </a:r>
            <a:r>
              <a:rPr lang="hu-HU" b="1" i="1" dirty="0" err="1"/>
              <a:t>szubmisszív</a:t>
            </a:r>
            <a:r>
              <a:rPr lang="hu-HU" b="1" i="1" dirty="0"/>
              <a:t> típus </a:t>
            </a:r>
            <a:r>
              <a:rPr lang="hu-HU" i="1" u="sng" dirty="0" smtClean="0"/>
              <a:t>C típusú</a:t>
            </a:r>
            <a:r>
              <a:rPr lang="hu-HU" i="1" dirty="0"/>
              <a:t>, </a:t>
            </a:r>
            <a:r>
              <a:rPr lang="hu-HU" i="1" dirty="0" err="1"/>
              <a:t>cancer</a:t>
            </a:r>
            <a:r>
              <a:rPr lang="hu-HU" i="1" dirty="0"/>
              <a:t> </a:t>
            </a:r>
            <a:r>
              <a:rPr lang="hu-HU" i="1" dirty="0" err="1"/>
              <a:t>prone</a:t>
            </a:r>
            <a:r>
              <a:rPr lang="hu-HU" b="1" i="1" dirty="0"/>
              <a:t> </a:t>
            </a:r>
            <a:r>
              <a:rPr lang="hu-HU" i="1" dirty="0" smtClean="0"/>
              <a:t>személység </a:t>
            </a:r>
          </a:p>
          <a:p>
            <a:pPr marL="514350" indent="-514350">
              <a:buNone/>
            </a:pPr>
            <a:endParaRPr lang="hu-HU" dirty="0" smtClean="0"/>
          </a:p>
          <a:p>
            <a:pPr marL="514350" indent="-514350">
              <a:buNone/>
            </a:pPr>
            <a:r>
              <a:rPr lang="hu-HU" sz="2600" b="1" dirty="0" smtClean="0"/>
              <a:t>csökkent immunitással</a:t>
            </a:r>
            <a:r>
              <a:rPr lang="hu-HU" sz="2600" b="1" dirty="0"/>
              <a:t>, </a:t>
            </a:r>
            <a:endParaRPr lang="hu-HU" sz="2600" b="1" dirty="0" smtClean="0"/>
          </a:p>
          <a:p>
            <a:pPr marL="514350" indent="-514350">
              <a:buNone/>
            </a:pPr>
            <a:endParaRPr lang="hu-HU" sz="2600" b="1" dirty="0"/>
          </a:p>
          <a:p>
            <a:pPr marL="514350" indent="-514350">
              <a:buNone/>
            </a:pPr>
            <a:r>
              <a:rPr lang="hu-HU" dirty="0" smtClean="0"/>
              <a:t>hajlammal daganatos</a:t>
            </a:r>
            <a:r>
              <a:rPr lang="hu-HU" dirty="0"/>
              <a:t>, immunológiai betegségekre </a:t>
            </a:r>
            <a:endParaRPr lang="hu-HU" dirty="0" smtClean="0"/>
          </a:p>
          <a:p>
            <a:pPr marL="514350" indent="-514350">
              <a:buNone/>
            </a:pPr>
            <a:endParaRPr lang="hu-HU" dirty="0"/>
          </a:p>
          <a:p>
            <a:pPr marL="514350" indent="-514350">
              <a:buNone/>
            </a:pPr>
            <a:r>
              <a:rPr lang="hu-HU" dirty="0" smtClean="0"/>
              <a:t>(</a:t>
            </a:r>
            <a:r>
              <a:rPr lang="hu-HU" dirty="0"/>
              <a:t>Lázár 1993, </a:t>
            </a:r>
            <a:r>
              <a:rPr lang="hu-HU" dirty="0" err="1"/>
              <a:t>Rotenberg</a:t>
            </a:r>
            <a:r>
              <a:rPr lang="hu-HU" dirty="0"/>
              <a:t> és </a:t>
            </a:r>
            <a:r>
              <a:rPr lang="hu-HU" dirty="0" err="1"/>
              <a:t>mtsai</a:t>
            </a:r>
            <a:r>
              <a:rPr lang="hu-HU" dirty="0"/>
              <a:t> 1996).</a:t>
            </a:r>
          </a:p>
          <a:p>
            <a:endParaRPr lang="hu-H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8640"/>
            <a:ext cx="9144000" cy="6669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ím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dirty="0" err="1" smtClean="0"/>
              <a:t>Pszichoneuroimmunológia</a:t>
            </a:r>
            <a:r>
              <a:rPr lang="hu-HU" dirty="0" smtClean="0"/>
              <a:t/>
            </a:r>
            <a:br>
              <a:rPr lang="hu-HU" dirty="0" smtClean="0"/>
            </a:b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hu-HU" dirty="0" err="1" smtClean="0"/>
              <a:t>pszichofiziológia</a:t>
            </a:r>
            <a:r>
              <a:rPr lang="hu-HU" dirty="0"/>
              <a:t>, </a:t>
            </a:r>
            <a:endParaRPr lang="hu-HU" dirty="0" smtClean="0"/>
          </a:p>
          <a:p>
            <a:pPr>
              <a:buNone/>
            </a:pPr>
            <a:r>
              <a:rPr lang="hu-HU" dirty="0" err="1" smtClean="0"/>
              <a:t>pszichoszomatika</a:t>
            </a:r>
            <a:r>
              <a:rPr lang="hu-HU" dirty="0"/>
              <a:t>, </a:t>
            </a:r>
            <a:endParaRPr lang="hu-HU" dirty="0" smtClean="0"/>
          </a:p>
          <a:p>
            <a:pPr>
              <a:buNone/>
            </a:pPr>
            <a:r>
              <a:rPr lang="hu-HU" dirty="0" err="1" smtClean="0"/>
              <a:t>neurobiológia</a:t>
            </a:r>
            <a:r>
              <a:rPr lang="hu-HU" dirty="0"/>
              <a:t>, </a:t>
            </a:r>
            <a:endParaRPr lang="hu-HU" dirty="0" smtClean="0"/>
          </a:p>
          <a:p>
            <a:pPr>
              <a:buNone/>
            </a:pPr>
            <a:r>
              <a:rPr lang="hu-HU" dirty="0" smtClean="0"/>
              <a:t>neuroendokrinológia</a:t>
            </a:r>
            <a:r>
              <a:rPr lang="hu-HU" dirty="0"/>
              <a:t>, </a:t>
            </a:r>
            <a:endParaRPr lang="hu-HU" dirty="0" smtClean="0"/>
          </a:p>
          <a:p>
            <a:pPr>
              <a:buNone/>
            </a:pPr>
            <a:r>
              <a:rPr lang="hu-HU" dirty="0" smtClean="0"/>
              <a:t>magatartástudomány </a:t>
            </a:r>
            <a:endParaRPr lang="hu-HU" dirty="0"/>
          </a:p>
          <a:p>
            <a:pPr>
              <a:buNone/>
            </a:pPr>
            <a:r>
              <a:rPr lang="hu-HU" dirty="0" smtClean="0"/>
              <a:t>etológia </a:t>
            </a:r>
          </a:p>
          <a:p>
            <a:pPr>
              <a:buNone/>
            </a:pPr>
            <a:r>
              <a:rPr lang="hu-HU" dirty="0" smtClean="0"/>
              <a:t>.</a:t>
            </a:r>
            <a:endParaRPr lang="hu-HU" dirty="0"/>
          </a:p>
          <a:p>
            <a:endParaRPr lang="hu-HU" dirty="0"/>
          </a:p>
        </p:txBody>
      </p:sp>
      <p:sp>
        <p:nvSpPr>
          <p:cNvPr id="5" name="Tartalom helye 4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hu-HU" dirty="0" smtClean="0"/>
              <a:t>a határterületi tudományok </a:t>
            </a:r>
          </a:p>
          <a:p>
            <a:pPr>
              <a:buNone/>
            </a:pPr>
            <a:r>
              <a:rPr lang="hu-HU" dirty="0" smtClean="0"/>
              <a:t>rendszerszemlélet a </a:t>
            </a:r>
          </a:p>
          <a:p>
            <a:pPr>
              <a:buNone/>
            </a:pPr>
            <a:endParaRPr lang="hu-HU" i="1" dirty="0"/>
          </a:p>
          <a:p>
            <a:pPr>
              <a:buNone/>
            </a:pPr>
            <a:r>
              <a:rPr lang="hu-HU" sz="3600" i="1" dirty="0" err="1" smtClean="0"/>
              <a:t>pszicho-neuro-endokrin-immun</a:t>
            </a:r>
            <a:r>
              <a:rPr lang="hu-HU" sz="3600" i="1" dirty="0" smtClean="0"/>
              <a:t> </a:t>
            </a:r>
          </a:p>
          <a:p>
            <a:pPr>
              <a:buNone/>
            </a:pPr>
            <a:endParaRPr lang="hu-HU" i="1" dirty="0"/>
          </a:p>
          <a:p>
            <a:pPr>
              <a:buNone/>
            </a:pPr>
            <a:r>
              <a:rPr lang="hu-HU" i="1" dirty="0" smtClean="0"/>
              <a:t>folyamatok</a:t>
            </a:r>
            <a:endParaRPr lang="hu-H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PNI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hu-HU" dirty="0" smtClean="0"/>
              <a:t>elméleti háttér:</a:t>
            </a:r>
          </a:p>
          <a:p>
            <a:pPr>
              <a:buNone/>
            </a:pPr>
            <a:r>
              <a:rPr lang="hu-HU" dirty="0" smtClean="0"/>
              <a:t> </a:t>
            </a:r>
            <a:r>
              <a:rPr lang="hu-HU" dirty="0" err="1"/>
              <a:t>Pavlow</a:t>
            </a:r>
            <a:r>
              <a:rPr lang="hu-HU" dirty="0"/>
              <a:t> reflextana, </a:t>
            </a:r>
            <a:endParaRPr lang="hu-HU" dirty="0" smtClean="0"/>
          </a:p>
          <a:p>
            <a:pPr>
              <a:buNone/>
            </a:pPr>
            <a:r>
              <a:rPr lang="hu-HU" i="1" dirty="0" err="1" smtClean="0"/>
              <a:t>Cannon</a:t>
            </a:r>
            <a:r>
              <a:rPr lang="hu-HU" i="1" dirty="0" smtClean="0"/>
              <a:t> </a:t>
            </a:r>
            <a:r>
              <a:rPr lang="hu-HU" dirty="0"/>
              <a:t>(stressz, vész­reakció, 1932) </a:t>
            </a:r>
          </a:p>
          <a:p>
            <a:pPr>
              <a:buNone/>
            </a:pPr>
            <a:r>
              <a:rPr lang="hu-HU" i="1" dirty="0" smtClean="0"/>
              <a:t>Selye </a:t>
            </a:r>
            <a:r>
              <a:rPr lang="hu-HU" i="1" dirty="0"/>
              <a:t>János </a:t>
            </a:r>
            <a:r>
              <a:rPr lang="hu-HU" dirty="0"/>
              <a:t>(általános </a:t>
            </a:r>
            <a:r>
              <a:rPr lang="hu-HU" dirty="0" smtClean="0"/>
              <a:t>adaptációs </a:t>
            </a:r>
            <a:r>
              <a:rPr lang="hu-HU" dirty="0"/>
              <a:t>szindróma, </a:t>
            </a:r>
            <a:r>
              <a:rPr lang="hu-HU" dirty="0" err="1"/>
              <a:t>HPA-tengely</a:t>
            </a:r>
            <a:r>
              <a:rPr lang="hu-HU" dirty="0"/>
              <a:t> központi </a:t>
            </a:r>
            <a:r>
              <a:rPr lang="hu-HU" dirty="0" smtClean="0"/>
              <a:t>szerepe </a:t>
            </a:r>
            <a:r>
              <a:rPr lang="hu-HU" dirty="0"/>
              <a:t>a stressz </a:t>
            </a:r>
            <a:r>
              <a:rPr lang="hu-HU" dirty="0" err="1"/>
              <a:t>pszichoszomatikájában</a:t>
            </a:r>
            <a:r>
              <a:rPr lang="hu-HU" dirty="0"/>
              <a:t>,  1936) </a:t>
            </a:r>
            <a:endParaRPr lang="hu-HU" dirty="0" smtClean="0"/>
          </a:p>
          <a:p>
            <a:pPr>
              <a:buNone/>
            </a:pPr>
            <a:r>
              <a:rPr lang="hu-HU" dirty="0" err="1" smtClean="0"/>
              <a:t>stresszelmélete</a:t>
            </a:r>
            <a:endParaRPr lang="hu-HU" dirty="0"/>
          </a:p>
          <a:p>
            <a:endParaRPr lang="hu-H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sz="3200" dirty="0"/>
              <a:t>AZ </a:t>
            </a:r>
            <a:r>
              <a:rPr lang="hu-HU" sz="3200" dirty="0" smtClean="0"/>
              <a:t>IDEGRENDSZER- ENDOKRIN és  IMMUNRENDSZER</a:t>
            </a:r>
            <a:endParaRPr lang="hu-HU" sz="3200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hu-HU" b="1" dirty="0"/>
              <a:t>autonómiával, önszabályozó </a:t>
            </a:r>
            <a:r>
              <a:rPr lang="hu-HU" b="1" dirty="0" smtClean="0"/>
              <a:t>tulajdonságok</a:t>
            </a:r>
            <a:r>
              <a:rPr lang="hu-HU" dirty="0" smtClean="0"/>
              <a:t>kal </a:t>
            </a:r>
            <a:r>
              <a:rPr lang="hu-HU" dirty="0"/>
              <a:t>és funkciókkal </a:t>
            </a:r>
            <a:r>
              <a:rPr lang="hu-HU" dirty="0" smtClean="0"/>
              <a:t>rendelkeznek</a:t>
            </a:r>
          </a:p>
          <a:p>
            <a:pPr>
              <a:buNone/>
            </a:pPr>
            <a:endParaRPr lang="hu-HU" dirty="0"/>
          </a:p>
          <a:p>
            <a:pPr>
              <a:buNone/>
            </a:pPr>
            <a:r>
              <a:rPr lang="hu-HU" dirty="0" smtClean="0"/>
              <a:t>a </a:t>
            </a:r>
            <a:r>
              <a:rPr lang="hu-HU" b="1" dirty="0"/>
              <a:t>külső és belső környezetből</a:t>
            </a:r>
            <a:r>
              <a:rPr lang="hu-HU" dirty="0"/>
              <a:t> érkező speciális </a:t>
            </a:r>
            <a:r>
              <a:rPr lang="hu-HU" dirty="0" err="1"/>
              <a:t>stimulusokra</a:t>
            </a:r>
            <a:r>
              <a:rPr lang="hu-HU" dirty="0"/>
              <a:t>/ingerekre </a:t>
            </a:r>
            <a:r>
              <a:rPr lang="hu-HU" b="1" dirty="0"/>
              <a:t>reagálnak</a:t>
            </a:r>
            <a:r>
              <a:rPr lang="hu-HU" dirty="0"/>
              <a:t>. </a:t>
            </a:r>
            <a:endParaRPr lang="hu-HU" dirty="0" smtClean="0"/>
          </a:p>
          <a:p>
            <a:pPr>
              <a:buNone/>
            </a:pPr>
            <a:endParaRPr lang="hu-HU" dirty="0"/>
          </a:p>
          <a:p>
            <a:pPr>
              <a:buNone/>
            </a:pPr>
            <a:r>
              <a:rPr lang="hu-HU" dirty="0" smtClean="0"/>
              <a:t>Az </a:t>
            </a:r>
            <a:r>
              <a:rPr lang="hu-HU" dirty="0"/>
              <a:t>idegrendszer és az </a:t>
            </a:r>
            <a:r>
              <a:rPr lang="hu-HU" dirty="0" smtClean="0"/>
              <a:t>immunrendszer </a:t>
            </a:r>
            <a:r>
              <a:rPr lang="hu-HU" dirty="0"/>
              <a:t>is </a:t>
            </a:r>
            <a:r>
              <a:rPr lang="hu-HU" b="1" dirty="0"/>
              <a:t>az egyént védő</a:t>
            </a:r>
            <a:r>
              <a:rPr lang="hu-HU" dirty="0"/>
              <a:t>, az adaptációt szolgáló és a </a:t>
            </a:r>
            <a:r>
              <a:rPr lang="hu-HU" b="1" dirty="0" err="1"/>
              <a:t>homeosztázist</a:t>
            </a:r>
            <a:r>
              <a:rPr lang="hu-HU" b="1" dirty="0"/>
              <a:t> fenntartó működés</a:t>
            </a:r>
            <a:r>
              <a:rPr lang="hu-HU" dirty="0"/>
              <a:t>sel </a:t>
            </a:r>
            <a:r>
              <a:rPr lang="hu-HU" dirty="0" smtClean="0"/>
              <a:t>bír</a:t>
            </a:r>
            <a:endParaRPr lang="hu-HU" dirty="0"/>
          </a:p>
          <a:p>
            <a:endParaRPr lang="hu-H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sz="3100" b="1" dirty="0"/>
              <a:t>komplex</a:t>
            </a:r>
            <a:r>
              <a:rPr lang="hu-HU" sz="3100" dirty="0"/>
              <a:t> - </a:t>
            </a:r>
            <a:r>
              <a:rPr lang="hu-HU" sz="3100" dirty="0" smtClean="0"/>
              <a:t>anatómiai </a:t>
            </a:r>
            <a:r>
              <a:rPr lang="hu-HU" sz="3100" dirty="0"/>
              <a:t>és funkcionális - </a:t>
            </a:r>
            <a:r>
              <a:rPr lang="hu-HU" sz="3100" b="1" dirty="0"/>
              <a:t>kapcsolat</a:t>
            </a:r>
            <a:r>
              <a:rPr lang="hu-HU" sz="3100" dirty="0"/>
              <a:t> és </a:t>
            </a:r>
            <a:r>
              <a:rPr lang="hu-HU" sz="3100" b="1" dirty="0"/>
              <a:t>többszintű kommunikáció</a:t>
            </a:r>
            <a:r>
              <a:rPr lang="hu-HU" sz="3100" dirty="0"/>
              <a:t> </a:t>
            </a:r>
            <a:r>
              <a:rPr lang="hu-HU" sz="3100" dirty="0" smtClean="0"/>
              <a:t> </a:t>
            </a:r>
            <a:r>
              <a:rPr lang="hu-HU" dirty="0"/>
              <a:t/>
            </a:r>
            <a:br>
              <a:rPr lang="hu-HU" dirty="0"/>
            </a:br>
            <a:endParaRPr lang="hu-HU" dirty="0"/>
          </a:p>
        </p:txBody>
      </p:sp>
      <p:sp>
        <p:nvSpPr>
          <p:cNvPr id="4" name="Tartalom helye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lvl="0">
              <a:buNone/>
            </a:pPr>
            <a:r>
              <a:rPr lang="hu-HU" dirty="0"/>
              <a:t>Az </a:t>
            </a:r>
            <a:r>
              <a:rPr lang="hu-HU" i="1" u="sng" dirty="0"/>
              <a:t>anatómiai</a:t>
            </a:r>
            <a:r>
              <a:rPr lang="hu-HU" i="1" dirty="0"/>
              <a:t> </a:t>
            </a:r>
            <a:r>
              <a:rPr lang="hu-HU" i="1" dirty="0" smtClean="0"/>
              <a:t>kapcsolatot </a:t>
            </a:r>
            <a:r>
              <a:rPr lang="hu-HU" dirty="0"/>
              <a:t>képviselik például a nyirokszervekben található idegvégződések, illetve az </a:t>
            </a:r>
            <a:r>
              <a:rPr lang="hu-HU" dirty="0" smtClean="0"/>
              <a:t>idegrendszer </a:t>
            </a:r>
            <a:r>
              <a:rPr lang="hu-HU" dirty="0"/>
              <a:t>saját nyiroksejtjei.</a:t>
            </a:r>
          </a:p>
          <a:p>
            <a:endParaRPr lang="hu-HU" dirty="0"/>
          </a:p>
        </p:txBody>
      </p:sp>
      <p:sp>
        <p:nvSpPr>
          <p:cNvPr id="5" name="Tartalom helye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lvl="0">
              <a:buNone/>
            </a:pPr>
            <a:r>
              <a:rPr lang="hu-HU" dirty="0"/>
              <a:t>A </a:t>
            </a:r>
            <a:r>
              <a:rPr lang="hu-HU" i="1" u="sng" dirty="0"/>
              <a:t>funkcionális</a:t>
            </a:r>
            <a:r>
              <a:rPr lang="hu-HU" i="1" dirty="0"/>
              <a:t> kapcsolatot </a:t>
            </a:r>
            <a:r>
              <a:rPr lang="hu-HU" dirty="0"/>
              <a:t>pedig a </a:t>
            </a:r>
            <a:r>
              <a:rPr lang="hu-HU" dirty="0" err="1"/>
              <a:t>neurohormonok</a:t>
            </a:r>
            <a:r>
              <a:rPr lang="hu-HU" dirty="0"/>
              <a:t>, </a:t>
            </a:r>
            <a:r>
              <a:rPr lang="hu-HU" dirty="0" err="1"/>
              <a:t>neurotranszmitterek</a:t>
            </a:r>
            <a:r>
              <a:rPr lang="hu-HU" dirty="0"/>
              <a:t>, immunmediátorok, stb. biztosítják.</a:t>
            </a:r>
          </a:p>
          <a:p>
            <a:pPr>
              <a:buNone/>
            </a:pPr>
            <a:endParaRPr lang="hu-H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ím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dirty="0" smtClean="0"/>
              <a:t/>
            </a:r>
            <a:br>
              <a:rPr lang="hu-HU" dirty="0" smtClean="0"/>
            </a:br>
            <a:endParaRPr lang="hu-HU" dirty="0"/>
          </a:p>
        </p:txBody>
      </p:sp>
      <p:sp>
        <p:nvSpPr>
          <p:cNvPr id="6" name="Tartalom helye 5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lvl="0">
              <a:buNone/>
            </a:pPr>
            <a:r>
              <a:rPr lang="hu-HU" dirty="0"/>
              <a:t>A </a:t>
            </a:r>
            <a:r>
              <a:rPr lang="hu-HU" b="1" dirty="0"/>
              <a:t>viselkedés, illetve az idegi, endokrin- és immunfolyamatok </a:t>
            </a:r>
            <a:endParaRPr lang="hu-HU" b="1" dirty="0" smtClean="0"/>
          </a:p>
          <a:p>
            <a:pPr lvl="0">
              <a:buNone/>
            </a:pPr>
            <a:r>
              <a:rPr lang="hu-HU" dirty="0" smtClean="0"/>
              <a:t>bonyolult </a:t>
            </a:r>
            <a:r>
              <a:rPr lang="hu-HU" i="1" dirty="0" smtClean="0"/>
              <a:t>szabályozási </a:t>
            </a:r>
            <a:r>
              <a:rPr lang="hu-HU" i="1" dirty="0"/>
              <a:t>körökön keresztül </a:t>
            </a:r>
            <a:r>
              <a:rPr lang="hu-HU" dirty="0"/>
              <a:t>hatnak egymásra </a:t>
            </a:r>
            <a:endParaRPr lang="hu-HU" dirty="0" smtClean="0"/>
          </a:p>
          <a:p>
            <a:pPr lvl="0">
              <a:buNone/>
            </a:pPr>
            <a:endParaRPr lang="hu-HU" dirty="0" smtClean="0"/>
          </a:p>
          <a:p>
            <a:pPr lvl="0" algn="r">
              <a:buNone/>
            </a:pPr>
            <a:r>
              <a:rPr lang="hu-HU" dirty="0" smtClean="0"/>
              <a:t>(</a:t>
            </a:r>
            <a:r>
              <a:rPr lang="hu-HU" dirty="0" err="1"/>
              <a:t>Garfield</a:t>
            </a:r>
            <a:r>
              <a:rPr lang="hu-HU" dirty="0"/>
              <a:t> 1986, </a:t>
            </a:r>
            <a:endParaRPr lang="hu-HU" dirty="0" smtClean="0"/>
          </a:p>
          <a:p>
            <a:pPr lvl="0" algn="r">
              <a:buNone/>
            </a:pPr>
            <a:r>
              <a:rPr lang="hu-HU" dirty="0" err="1" smtClean="0"/>
              <a:t>Solomon</a:t>
            </a:r>
            <a:r>
              <a:rPr lang="hu-HU" dirty="0" smtClean="0"/>
              <a:t> </a:t>
            </a:r>
            <a:r>
              <a:rPr lang="hu-HU" dirty="0"/>
              <a:t>1993, </a:t>
            </a:r>
            <a:endParaRPr lang="hu-HU" dirty="0" smtClean="0"/>
          </a:p>
          <a:p>
            <a:pPr lvl="0" algn="r">
              <a:buNone/>
            </a:pPr>
            <a:r>
              <a:rPr lang="hu-HU" dirty="0" err="1" smtClean="0"/>
              <a:t>Ader</a:t>
            </a:r>
            <a:r>
              <a:rPr lang="hu-HU" dirty="0" smtClean="0"/>
              <a:t> </a:t>
            </a:r>
            <a:r>
              <a:rPr lang="hu-HU" dirty="0"/>
              <a:t>és </a:t>
            </a:r>
            <a:r>
              <a:rPr lang="hu-HU" dirty="0" err="1"/>
              <a:t>mtsai</a:t>
            </a:r>
            <a:r>
              <a:rPr lang="hu-HU" dirty="0"/>
              <a:t> 1995, </a:t>
            </a:r>
            <a:endParaRPr lang="hu-HU" dirty="0" smtClean="0"/>
          </a:p>
          <a:p>
            <a:pPr lvl="0" algn="r">
              <a:buNone/>
            </a:pPr>
            <a:r>
              <a:rPr lang="hu-HU" dirty="0" err="1" smtClean="0"/>
              <a:t>Kaschka</a:t>
            </a:r>
            <a:r>
              <a:rPr lang="hu-HU" dirty="0" smtClean="0"/>
              <a:t> </a:t>
            </a:r>
            <a:r>
              <a:rPr lang="hu-HU" dirty="0"/>
              <a:t>1997, </a:t>
            </a:r>
            <a:endParaRPr lang="hu-HU" dirty="0" smtClean="0"/>
          </a:p>
          <a:p>
            <a:pPr lvl="0" algn="r">
              <a:buNone/>
            </a:pPr>
            <a:r>
              <a:rPr lang="hu-HU" dirty="0" smtClean="0"/>
              <a:t>Müller </a:t>
            </a:r>
            <a:r>
              <a:rPr lang="hu-HU" dirty="0"/>
              <a:t>1998).</a:t>
            </a:r>
          </a:p>
          <a:p>
            <a:pPr algn="r">
              <a:buNone/>
            </a:pPr>
            <a:r>
              <a:rPr lang="hu-HU" dirty="0"/>
              <a:t> </a:t>
            </a:r>
          </a:p>
          <a:p>
            <a:endParaRPr lang="hu-H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914400" y="0"/>
            <a:ext cx="8229600" cy="1143000"/>
          </a:xfrm>
        </p:spPr>
        <p:txBody>
          <a:bodyPr>
            <a:noAutofit/>
          </a:bodyPr>
          <a:lstStyle/>
          <a:p>
            <a:r>
              <a:rPr lang="hu-HU" sz="3200" b="1" dirty="0" smtClean="0"/>
              <a:t/>
            </a:r>
            <a:br>
              <a:rPr lang="hu-HU" sz="3200" b="1" dirty="0" smtClean="0"/>
            </a:br>
            <a:r>
              <a:rPr lang="hu-HU" sz="3200" b="1" dirty="0" smtClean="0"/>
              <a:t>A </a:t>
            </a:r>
            <a:r>
              <a:rPr lang="hu-HU" sz="3200" b="1" dirty="0" err="1"/>
              <a:t>pszichoneuroimmunológia</a:t>
            </a:r>
            <a:r>
              <a:rPr lang="hu-HU" sz="3200" b="1" dirty="0"/>
              <a:t> </a:t>
            </a:r>
            <a:r>
              <a:rPr lang="hu-HU" sz="3200" b="1" dirty="0" smtClean="0"/>
              <a:t> </a:t>
            </a:r>
            <a:r>
              <a:rPr lang="hu-HU" sz="3200" b="1" dirty="0"/>
              <a:t>vizsgálati területei</a:t>
            </a:r>
            <a:r>
              <a:rPr lang="hu-HU" sz="3200" dirty="0"/>
              <a:t/>
            </a:r>
            <a:br>
              <a:rPr lang="hu-HU" sz="3200" dirty="0"/>
            </a:br>
            <a:endParaRPr lang="hu-HU" sz="3200" dirty="0"/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hu-HU" b="1" dirty="0"/>
              <a:t>pszichológiai tényezők </a:t>
            </a:r>
            <a:endParaRPr lang="hu-HU" b="1" dirty="0" smtClean="0"/>
          </a:p>
          <a:p>
            <a:pPr>
              <a:buNone/>
            </a:pPr>
            <a:r>
              <a:rPr lang="hu-HU" dirty="0" smtClean="0"/>
              <a:t>(stressz</a:t>
            </a:r>
            <a:r>
              <a:rPr lang="hu-HU" dirty="0"/>
              <a:t>, negatív érzelmek, </a:t>
            </a:r>
            <a:r>
              <a:rPr lang="hu-HU" dirty="0" err="1" smtClean="0"/>
              <a:t>pszichoszociális</a:t>
            </a:r>
            <a:r>
              <a:rPr lang="hu-HU" dirty="0" smtClean="0"/>
              <a:t> </a:t>
            </a:r>
            <a:r>
              <a:rPr lang="hu-HU" dirty="0"/>
              <a:t>tényezők) </a:t>
            </a:r>
            <a:endParaRPr lang="hu-HU" dirty="0" smtClean="0"/>
          </a:p>
          <a:p>
            <a:pPr>
              <a:buNone/>
            </a:pPr>
            <a:endParaRPr lang="hu-HU" i="1" dirty="0"/>
          </a:p>
          <a:p>
            <a:pPr>
              <a:buNone/>
            </a:pPr>
            <a:r>
              <a:rPr lang="hu-HU" i="1" dirty="0" smtClean="0"/>
              <a:t>hogyan </a:t>
            </a:r>
            <a:r>
              <a:rPr lang="hu-HU" i="1" dirty="0"/>
              <a:t>befolyásolják az </a:t>
            </a:r>
            <a:r>
              <a:rPr lang="hu-HU" i="1" u="sng" dirty="0"/>
              <a:t>immunrendszer </a:t>
            </a:r>
            <a:r>
              <a:rPr lang="hu-HU" i="1" dirty="0"/>
              <a:t>működését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hu-HU" sz="2400" b="1" dirty="0"/>
              <a:t>fertőző betegségekben </a:t>
            </a:r>
            <a:r>
              <a:rPr lang="hu-HU" sz="2400" dirty="0"/>
              <a:t>(nátha, influenza, herpesz) </a:t>
            </a:r>
            <a:endParaRPr lang="hu-HU" sz="2400" dirty="0" smtClean="0"/>
          </a:p>
          <a:p>
            <a:pPr>
              <a:buNone/>
            </a:pPr>
            <a:endParaRPr lang="hu-HU" sz="2400" dirty="0"/>
          </a:p>
          <a:p>
            <a:pPr>
              <a:buNone/>
            </a:pPr>
            <a:r>
              <a:rPr lang="hu-HU" sz="2400" dirty="0" smtClean="0"/>
              <a:t>a </a:t>
            </a:r>
            <a:r>
              <a:rPr lang="hu-HU" sz="2400" i="1" u="sng" dirty="0"/>
              <a:t>pszichológiai tényezők és a betegségek</a:t>
            </a:r>
            <a:r>
              <a:rPr lang="hu-HU" sz="2400" dirty="0"/>
              <a:t> kialakulása és lefolyása között </a:t>
            </a:r>
            <a:r>
              <a:rPr lang="hu-HU" sz="2400" dirty="0" smtClean="0"/>
              <a:t>kapcsolat</a:t>
            </a:r>
          </a:p>
          <a:p>
            <a:pPr>
              <a:buNone/>
            </a:pPr>
            <a:endParaRPr lang="hu-HU" sz="2400" dirty="0" smtClean="0"/>
          </a:p>
          <a:p>
            <a:pPr>
              <a:buNone/>
            </a:pPr>
            <a:r>
              <a:rPr lang="hu-HU" sz="2400" dirty="0" smtClean="0"/>
              <a:t>allergiás</a:t>
            </a:r>
            <a:r>
              <a:rPr lang="hu-HU" sz="2400" dirty="0"/>
              <a:t>, autoimmun-, daganatos betegségek, AIDS </a:t>
            </a:r>
          </a:p>
          <a:p>
            <a:endParaRPr lang="hu-HU" sz="24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sz="3200" b="1" dirty="0" smtClean="0"/>
              <a:t>A </a:t>
            </a:r>
            <a:r>
              <a:rPr lang="hu-HU" sz="3200" b="1" dirty="0" err="1" smtClean="0"/>
              <a:t>pszichoneuroimmunológia</a:t>
            </a:r>
            <a:r>
              <a:rPr lang="hu-HU" sz="3200" b="1" dirty="0" smtClean="0"/>
              <a:t>  vizsgálati területei</a:t>
            </a:r>
            <a:endParaRPr lang="hu-HU" sz="3200" dirty="0"/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hu-HU" b="1" dirty="0" smtClean="0"/>
              <a:t>immunológiai </a:t>
            </a:r>
            <a:r>
              <a:rPr lang="hu-HU" b="1" dirty="0"/>
              <a:t>mechanizmusok </a:t>
            </a:r>
            <a:endParaRPr lang="hu-HU" b="1" dirty="0" smtClean="0"/>
          </a:p>
          <a:p>
            <a:pPr>
              <a:buNone/>
            </a:pPr>
            <a:endParaRPr lang="hu-HU" b="1" dirty="0"/>
          </a:p>
          <a:p>
            <a:pPr>
              <a:buNone/>
            </a:pPr>
            <a:r>
              <a:rPr lang="hu-HU" dirty="0" smtClean="0"/>
              <a:t>szerepe a </a:t>
            </a:r>
          </a:p>
          <a:p>
            <a:pPr>
              <a:buNone/>
            </a:pPr>
            <a:endParaRPr lang="hu-HU" b="1" dirty="0"/>
          </a:p>
          <a:p>
            <a:pPr>
              <a:buNone/>
            </a:pPr>
            <a:r>
              <a:rPr lang="hu-HU" u="sng" dirty="0" err="1" smtClean="0"/>
              <a:t>neuropszichiátriai</a:t>
            </a:r>
            <a:r>
              <a:rPr lang="hu-HU" u="sng" dirty="0" smtClean="0"/>
              <a:t> </a:t>
            </a:r>
            <a:r>
              <a:rPr lang="hu-HU" u="sng" dirty="0"/>
              <a:t>betegségek </a:t>
            </a:r>
            <a:r>
              <a:rPr lang="hu-HU" dirty="0"/>
              <a:t>kialakulásában és lefolyásában.</a:t>
            </a:r>
          </a:p>
          <a:p>
            <a:endParaRPr lang="hu-HU" dirty="0"/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hu-HU" dirty="0"/>
              <a:t>vizsgálja a </a:t>
            </a:r>
            <a:endParaRPr lang="hu-HU" dirty="0" smtClean="0"/>
          </a:p>
          <a:p>
            <a:pPr>
              <a:buNone/>
            </a:pPr>
            <a:endParaRPr lang="hu-HU" sz="2400" dirty="0"/>
          </a:p>
          <a:p>
            <a:pPr>
              <a:buNone/>
            </a:pPr>
            <a:r>
              <a:rPr lang="hu-HU" sz="2400" dirty="0" smtClean="0"/>
              <a:t>(</a:t>
            </a:r>
            <a:r>
              <a:rPr lang="hu-HU" sz="2400" dirty="0" err="1"/>
              <a:t>neuropszichiátriai</a:t>
            </a:r>
            <a:r>
              <a:rPr lang="hu-HU" sz="2400" dirty="0"/>
              <a:t> és immunológiai betegségekben használt)</a:t>
            </a:r>
            <a:r>
              <a:rPr lang="hu-HU" dirty="0"/>
              <a:t> </a:t>
            </a:r>
            <a:endParaRPr lang="hu-HU" dirty="0" smtClean="0"/>
          </a:p>
          <a:p>
            <a:pPr>
              <a:buNone/>
            </a:pPr>
            <a:endParaRPr lang="hu-HU" dirty="0"/>
          </a:p>
          <a:p>
            <a:pPr>
              <a:buNone/>
            </a:pPr>
            <a:endParaRPr lang="hu-HU" dirty="0" smtClean="0"/>
          </a:p>
          <a:p>
            <a:pPr>
              <a:buNone/>
            </a:pPr>
            <a:r>
              <a:rPr lang="hu-HU" b="1" dirty="0" smtClean="0"/>
              <a:t>gyógyszerek</a:t>
            </a:r>
            <a:r>
              <a:rPr lang="hu-HU" dirty="0" smtClean="0"/>
              <a:t> </a:t>
            </a:r>
            <a:r>
              <a:rPr lang="hu-HU" dirty="0"/>
              <a:t>hatását az összefüggésekre, illetve </a:t>
            </a:r>
            <a:r>
              <a:rPr lang="hu-HU" u="sng" dirty="0"/>
              <a:t>új terápiás lehetőségeket </a:t>
            </a:r>
            <a:r>
              <a:rPr lang="hu-HU" dirty="0"/>
              <a:t>keres.</a:t>
            </a:r>
          </a:p>
          <a:p>
            <a:pPr>
              <a:buNone/>
            </a:pPr>
            <a:endParaRPr lang="hu-H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9644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450</Words>
  <Application>Microsoft Office PowerPoint</Application>
  <PresentationFormat>Diavetítés a képernyőre (4:3 oldalarány)</PresentationFormat>
  <Paragraphs>104</Paragraphs>
  <Slides>17</Slides>
  <Notes>0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2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17</vt:i4>
      </vt:variant>
    </vt:vector>
  </HeadingPairs>
  <TitlesOfParts>
    <vt:vector size="20" baseType="lpstr">
      <vt:lpstr>Arial</vt:lpstr>
      <vt:lpstr>Calibri</vt:lpstr>
      <vt:lpstr>Office-téma</vt:lpstr>
      <vt:lpstr>Pszicho-neuro-immunológia </vt:lpstr>
      <vt:lpstr>Pszichoneuroimmunológia </vt:lpstr>
      <vt:lpstr>PNI</vt:lpstr>
      <vt:lpstr>AZ IDEGRENDSZER- ENDOKRIN és  IMMUNRENDSZER</vt:lpstr>
      <vt:lpstr>komplex - anatómiai és funkcionális - kapcsolat és többszintű kommunikáció   </vt:lpstr>
      <vt:lpstr> </vt:lpstr>
      <vt:lpstr> A pszichoneuroimmunológia  vizsgálati területei </vt:lpstr>
      <vt:lpstr>A pszichoneuroimmunológia  vizsgálati területei</vt:lpstr>
      <vt:lpstr>PowerPoint bemutató</vt:lpstr>
      <vt:lpstr>A neuroimmun kapcsolat</vt:lpstr>
      <vt:lpstr>Az endokrin-immun kapcsolat</vt:lpstr>
      <vt:lpstr>„pszicho-immun" kapcsolat</vt:lpstr>
      <vt:lpstr>stressz és az immunkondicionálás</vt:lpstr>
      <vt:lpstr>fertőzések hatása a neuro-pszichiátriai folyamatokra </vt:lpstr>
      <vt:lpstr>A pszichoimmunológiai kölcsönhatások</vt:lpstr>
      <vt:lpstr>két személyiség- vagy viselkedéstípus  két immunológiai típus </vt:lpstr>
      <vt:lpstr>PowerPoint bemutató</vt:lpstr>
    </vt:vector>
  </TitlesOfParts>
  <Company>DE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Pszichoneuroimmunológia</dc:title>
  <dc:creator>Pék Győző</dc:creator>
  <cp:lastModifiedBy>Pék Győző</cp:lastModifiedBy>
  <cp:revision>27</cp:revision>
  <dcterms:created xsi:type="dcterms:W3CDTF">2013-04-09T11:49:10Z</dcterms:created>
  <dcterms:modified xsi:type="dcterms:W3CDTF">2014-05-22T09:30:56Z</dcterms:modified>
</cp:coreProperties>
</file>