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  <p:sldId id="266" r:id="rId12"/>
    <p:sldId id="276" r:id="rId13"/>
    <p:sldId id="277" r:id="rId14"/>
    <p:sldId id="257" r:id="rId15"/>
    <p:sldId id="278" r:id="rId16"/>
    <p:sldId id="263" r:id="rId17"/>
    <p:sldId id="262" r:id="rId18"/>
    <p:sldId id="279" r:id="rId19"/>
    <p:sldId id="280" r:id="rId20"/>
    <p:sldId id="281" r:id="rId21"/>
    <p:sldId id="282" r:id="rId22"/>
    <p:sldId id="283" r:id="rId23"/>
    <p:sldId id="284" r:id="rId24"/>
    <p:sldId id="285" r:id="rId25"/>
  </p:sldIdLst>
  <p:sldSz cx="9144000" cy="6858000" type="screen4x3"/>
  <p:notesSz cx="6858000" cy="9144000"/>
  <p:defaultTextStyle>
    <a:defPPr>
      <a:defRPr lang="hu-H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7" d="100"/>
          <a:sy n="97" d="100"/>
        </p:scale>
        <p:origin x="792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Címdia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églalap 3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Egyenes összekötő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</a:endParaRPr>
          </a:p>
        </p:txBody>
      </p:sp>
      <p:sp>
        <p:nvSpPr>
          <p:cNvPr id="12" name="Cím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25" name="Alcím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hu-HU"/>
              <a:t>Alcím mintájának szerkesztése</a:t>
            </a:r>
            <a:endParaRPr lang="en-US"/>
          </a:p>
        </p:txBody>
      </p:sp>
      <p:sp>
        <p:nvSpPr>
          <p:cNvPr id="6" name="Dátum helye 30"/>
          <p:cNvSpPr>
            <a:spLocks noGrp="1"/>
          </p:cNvSpPr>
          <p:nvPr>
            <p:ph type="dt" sz="half" idx="10"/>
          </p:nvPr>
        </p:nvSpPr>
        <p:spPr>
          <a:xfrm>
            <a:off x="5870575" y="6557963"/>
            <a:ext cx="2003425" cy="22701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967417A-1AB6-404D-B588-D98AE0ED8378}" type="datetimeFigureOut">
              <a:rPr lang="hu-HU"/>
              <a:pPr>
                <a:defRPr/>
              </a:pPr>
              <a:t>2020. 05. 05.</a:t>
            </a:fld>
            <a:endParaRPr lang="hu-HU"/>
          </a:p>
        </p:txBody>
      </p:sp>
      <p:sp>
        <p:nvSpPr>
          <p:cNvPr id="7" name="Élőláb helye 17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hu-HU"/>
          </a:p>
        </p:txBody>
      </p:sp>
      <p:sp>
        <p:nvSpPr>
          <p:cNvPr id="8" name="Dia számának helye 28"/>
          <p:cNvSpPr>
            <a:spLocks noGrp="1"/>
          </p:cNvSpPr>
          <p:nvPr>
            <p:ph type="sldNum" sz="quarter" idx="12"/>
          </p:nvPr>
        </p:nvSpPr>
        <p:spPr>
          <a:xfrm>
            <a:off x="7880350" y="6556375"/>
            <a:ext cx="588963" cy="228600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1EB52EE8-A09A-4FC8-BF8E-20B739E0365D}" type="slidenum">
              <a:rPr lang="hu-HU" altLang="hu-HU"/>
              <a:pPr/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16099318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Cím és függőlege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4" name="Dátum helye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C1EB3C8-2F66-4DBC-BF3A-6ED2DF9FECD5}" type="datetimeFigureOut">
              <a:rPr lang="hu-HU"/>
              <a:pPr>
                <a:defRPr/>
              </a:pPr>
              <a:t>2020. 05. 05.</a:t>
            </a:fld>
            <a:endParaRPr lang="hu-HU"/>
          </a:p>
        </p:txBody>
      </p:sp>
      <p:sp>
        <p:nvSpPr>
          <p:cNvPr id="5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8298319-C386-4FC9-8747-170D00B27F3C}" type="slidenum">
              <a:rPr lang="hu-HU" altLang="hu-HU"/>
              <a:pPr/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2609384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Függőleges cím és szöv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üggőleges cím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Függőleges szöveg helye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243388" y="6557963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AC1928B-6749-4A5D-912D-A1B02587EB76}" type="datetimeFigureOut">
              <a:rPr lang="hu-HU"/>
              <a:pPr>
                <a:defRPr/>
              </a:pPr>
              <a:t>2020. 05. 05.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254750" y="6553200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554FEAA6-FF3E-4644-A209-08D73B550C13}" type="slidenum">
              <a:rPr lang="hu-HU" altLang="hu-HU"/>
              <a:pPr/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6558438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Cím és tartal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4" name="Dátum helye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F8D5F-C670-4296-935F-36B56F575798}" type="datetimeFigureOut">
              <a:rPr lang="hu-HU"/>
              <a:pPr>
                <a:defRPr/>
              </a:pPr>
              <a:t>2020. 05. 05.</a:t>
            </a:fld>
            <a:endParaRPr lang="hu-HU"/>
          </a:p>
        </p:txBody>
      </p:sp>
      <p:sp>
        <p:nvSpPr>
          <p:cNvPr id="5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61024F-3641-44B5-9663-83AFB7231EC8}" type="slidenum">
              <a:rPr lang="hu-HU" altLang="hu-HU"/>
              <a:pPr/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42580907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zakaszfejléc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Dátum helye 3"/>
          <p:cNvSpPr>
            <a:spLocks noGrp="1"/>
          </p:cNvSpPr>
          <p:nvPr>
            <p:ph type="dt" sz="half" idx="10"/>
          </p:nvPr>
        </p:nvSpPr>
        <p:spPr>
          <a:xfrm>
            <a:off x="4724400" y="6556375"/>
            <a:ext cx="2001838" cy="227013"/>
          </a:xfrm>
        </p:spPr>
        <p:txBody>
          <a:bodyPr/>
          <a:lstStyle>
            <a:lvl1pPr>
              <a:defRPr smtClean="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039A61A8-770B-4A72-8B47-2B98F3356677}" type="datetimeFigureOut">
              <a:rPr lang="hu-HU"/>
              <a:pPr>
                <a:defRPr/>
              </a:pPr>
              <a:t>2020. 05. 05.</a:t>
            </a:fld>
            <a:endParaRPr lang="hu-HU"/>
          </a:p>
        </p:txBody>
      </p:sp>
      <p:sp>
        <p:nvSpPr>
          <p:cNvPr id="5" name="Élőláb helye 4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hu-HU"/>
          </a:p>
        </p:txBody>
      </p:sp>
      <p:sp>
        <p:nvSpPr>
          <p:cNvPr id="6" name="Dia számának helye 5"/>
          <p:cNvSpPr>
            <a:spLocks noGrp="1"/>
          </p:cNvSpPr>
          <p:nvPr>
            <p:ph type="sldNum" sz="quarter" idx="12"/>
          </p:nvPr>
        </p:nvSpPr>
        <p:spPr>
          <a:xfrm>
            <a:off x="6734175" y="6554788"/>
            <a:ext cx="587375" cy="228600"/>
          </a:xfrm>
        </p:spPr>
        <p:txBody>
          <a:bodyPr/>
          <a:lstStyle>
            <a:lvl1pPr>
              <a:defRPr/>
            </a:lvl1pPr>
          </a:lstStyle>
          <a:p>
            <a:fld id="{AB331EE6-4631-44EC-9347-035569EA8B07}" type="slidenum">
              <a:rPr lang="hu-HU" altLang="hu-HU"/>
              <a:pPr/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17569624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tartalomrész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Tartalom helye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4" name="Tartalom helye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5" name="Dátum helye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E7D59E-38AB-4376-9CA8-001E91DB81AE}" type="datetimeFigureOut">
              <a:rPr lang="hu-HU"/>
              <a:pPr>
                <a:defRPr/>
              </a:pPr>
              <a:t>2020. 05. 05.</a:t>
            </a:fld>
            <a:endParaRPr lang="hu-HU"/>
          </a:p>
        </p:txBody>
      </p:sp>
      <p:sp>
        <p:nvSpPr>
          <p:cNvPr id="6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6313692-98C9-449A-8CD3-C68BD65E5233}" type="slidenum">
              <a:rPr lang="hu-HU" altLang="hu-HU"/>
              <a:pPr/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28479729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Összehasonlítá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5" name="Tartalom helye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6" name="Tartalom helye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7" name="Dátum helye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BDB2FF-4879-4BA1-BD9E-B8D163B7441D}" type="datetimeFigureOut">
              <a:rPr lang="hu-HU"/>
              <a:pPr>
                <a:defRPr/>
              </a:pPr>
              <a:t>2020. 05. 05.</a:t>
            </a:fld>
            <a:endParaRPr lang="hu-HU"/>
          </a:p>
        </p:txBody>
      </p:sp>
      <p:sp>
        <p:nvSpPr>
          <p:cNvPr id="8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9" name="Dia számának hely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D928BB9-C059-4D11-BC3A-E0FE4C6BC701}" type="slidenum">
              <a:rPr lang="hu-HU" altLang="hu-HU"/>
              <a:pPr/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8275728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Csak cí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Dátum helye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D2B3CF-9AD1-45D9-9B59-0DE19123CBB3}" type="datetimeFigureOut">
              <a:rPr lang="hu-HU"/>
              <a:pPr>
                <a:defRPr/>
              </a:pPr>
              <a:t>2020. 05. 05.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5" name="Dia számának hely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F8A3D9F-B677-440A-955A-BBDBA89007F9}" type="slidenum">
              <a:rPr lang="hu-HU" altLang="hu-HU"/>
              <a:pPr/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4540594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Ür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átum helye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704241-71AD-4C69-B7E0-DBDE78AD7D6A}" type="datetimeFigureOut">
              <a:rPr lang="hu-HU"/>
              <a:pPr>
                <a:defRPr/>
              </a:pPr>
              <a:t>2020. 05. 05.</a:t>
            </a:fld>
            <a:endParaRPr lang="hu-HU"/>
          </a:p>
        </p:txBody>
      </p:sp>
      <p:sp>
        <p:nvSpPr>
          <p:cNvPr id="3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4" name="Dia számának hely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65DB717-8472-4C9B-935D-2B0B99778326}" type="slidenum">
              <a:rPr lang="hu-HU" altLang="hu-HU"/>
              <a:pPr/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73064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Tartalomrész képaláíráss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3" name="Szöveg helye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lIns="45720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4" name="Tartalom helye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hu-HU"/>
              <a:t>Mintaszöveg szerkesztése</a:t>
            </a:r>
          </a:p>
          <a:p>
            <a:pPr lvl="1"/>
            <a:r>
              <a:rPr lang="hu-HU"/>
              <a:t>Második szint</a:t>
            </a:r>
          </a:p>
          <a:p>
            <a:pPr lvl="2"/>
            <a:r>
              <a:rPr lang="hu-HU"/>
              <a:t>Harmadik szint</a:t>
            </a:r>
          </a:p>
          <a:p>
            <a:pPr lvl="3"/>
            <a:r>
              <a:rPr lang="hu-HU"/>
              <a:t>Negyedik szint</a:t>
            </a:r>
          </a:p>
          <a:p>
            <a:pPr lvl="4"/>
            <a:r>
              <a:rPr lang="hu-HU"/>
              <a:t>Ötödik szint</a:t>
            </a:r>
            <a:endParaRPr lang="en-US"/>
          </a:p>
        </p:txBody>
      </p:sp>
      <p:sp>
        <p:nvSpPr>
          <p:cNvPr id="5" name="Dátum helye 2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1D3E53-E23E-4AF0-8398-629E3EDD66A1}" type="datetimeFigureOut">
              <a:rPr lang="hu-HU"/>
              <a:pPr>
                <a:defRPr/>
              </a:pPr>
              <a:t>2020. 05. 05.</a:t>
            </a:fld>
            <a:endParaRPr lang="hu-HU"/>
          </a:p>
        </p:txBody>
      </p:sp>
      <p:sp>
        <p:nvSpPr>
          <p:cNvPr id="6" name="Élőláb helye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hu-HU"/>
          </a:p>
        </p:txBody>
      </p:sp>
      <p:sp>
        <p:nvSpPr>
          <p:cNvPr id="7" name="Dia számának helye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0921320-4FEB-4196-9657-78261EC22D10}" type="slidenum">
              <a:rPr lang="hu-HU" altLang="hu-HU"/>
              <a:pPr/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11722681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Kép képaláírással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églalap 4"/>
          <p:cNvSpPr/>
          <p:nvPr/>
        </p:nvSpPr>
        <p:spPr>
          <a:xfrm rot="21240000">
            <a:off x="598488" y="1004888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6" name="Téglalap 8"/>
          <p:cNvSpPr/>
          <p:nvPr/>
        </p:nvSpPr>
        <p:spPr>
          <a:xfrm rot="21420000">
            <a:off x="596900" y="998538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hu-HU"/>
              <a:t>Mintacím szerkesztése</a:t>
            </a:r>
            <a:endParaRPr lang="en-US" dirty="0"/>
          </a:p>
        </p:txBody>
      </p:sp>
      <p:sp>
        <p:nvSpPr>
          <p:cNvPr id="4" name="Szöveg helye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96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hu-HU"/>
              <a:t>Mintaszöveg szerkesztése</a:t>
            </a:r>
          </a:p>
        </p:txBody>
      </p:sp>
      <p:sp>
        <p:nvSpPr>
          <p:cNvPr id="10" name="Kép helye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hu-HU" noProof="0"/>
              <a:t>Kép beszúrásához kattintson az ikonra</a:t>
            </a:r>
            <a:endParaRPr lang="en-US" noProof="0" dirty="0"/>
          </a:p>
        </p:txBody>
      </p:sp>
      <p:sp>
        <p:nvSpPr>
          <p:cNvPr id="7" name="Dátum helye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6346289-2FCE-4CD0-BF5C-477815CBD42D}" type="datetimeFigureOut">
              <a:rPr lang="hu-HU"/>
              <a:pPr>
                <a:defRPr/>
              </a:pPr>
              <a:t>2020. 05. 05.</a:t>
            </a:fld>
            <a:endParaRPr lang="hu-HU"/>
          </a:p>
        </p:txBody>
      </p:sp>
      <p:sp>
        <p:nvSpPr>
          <p:cNvPr id="8" name="Élőláb helye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hu-HU"/>
          </a:p>
        </p:txBody>
      </p:sp>
      <p:sp>
        <p:nvSpPr>
          <p:cNvPr id="9" name="Dia számának hely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74EE0E0-94C6-44FB-BFD1-2E7D95E029A1}" type="slidenum">
              <a:rPr lang="hu-HU" altLang="hu-HU"/>
              <a:pPr/>
              <a:t>‹#›</a:t>
            </a:fld>
            <a:endParaRPr lang="hu-HU" altLang="hu-HU"/>
          </a:p>
        </p:txBody>
      </p:sp>
    </p:spTree>
    <p:extLst>
      <p:ext uri="{BB962C8B-B14F-4D97-AF65-F5344CB8AC3E}">
        <p14:creationId xmlns:p14="http://schemas.microsoft.com/office/powerpoint/2010/main" val="3187576583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églalap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 cstate="print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3" name="Cím helye 2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/>
          <a:p>
            <a:r>
              <a:rPr lang="hu-HU"/>
              <a:t>Mintacím szerkesztése</a:t>
            </a:r>
            <a:endParaRPr lang="en-US"/>
          </a:p>
        </p:txBody>
      </p:sp>
      <p:sp>
        <p:nvSpPr>
          <p:cNvPr id="1030" name="Szöveg helye 30"/>
          <p:cNvSpPr>
            <a:spLocks noGrp="1"/>
          </p:cNvSpPr>
          <p:nvPr>
            <p:ph type="body" idx="1"/>
          </p:nvPr>
        </p:nvSpPr>
        <p:spPr bwMode="auto">
          <a:xfrm>
            <a:off x="457200" y="1609725"/>
            <a:ext cx="7239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hu-HU" altLang="hu-HU"/>
              <a:t>Mintaszöveg szerkesztése</a:t>
            </a:r>
          </a:p>
          <a:p>
            <a:pPr lvl="1"/>
            <a:r>
              <a:rPr lang="hu-HU" altLang="hu-HU"/>
              <a:t>Második szint</a:t>
            </a:r>
          </a:p>
          <a:p>
            <a:pPr lvl="2"/>
            <a:r>
              <a:rPr lang="hu-HU" altLang="hu-HU"/>
              <a:t>Harmadik szint</a:t>
            </a:r>
          </a:p>
          <a:p>
            <a:pPr lvl="3"/>
            <a:r>
              <a:rPr lang="hu-HU" altLang="hu-HU"/>
              <a:t>Negyedik szint</a:t>
            </a:r>
          </a:p>
          <a:p>
            <a:pPr lvl="4"/>
            <a:r>
              <a:rPr lang="hu-HU" altLang="hu-HU"/>
              <a:t>Ötödik szint</a:t>
            </a:r>
            <a:endParaRPr lang="en-US" altLang="hu-HU"/>
          </a:p>
        </p:txBody>
      </p:sp>
      <p:sp>
        <p:nvSpPr>
          <p:cNvPr id="27" name="Dátum helye 26"/>
          <p:cNvSpPr>
            <a:spLocks noGrp="1"/>
          </p:cNvSpPr>
          <p:nvPr>
            <p:ph type="dt" sz="half" idx="2"/>
          </p:nvPr>
        </p:nvSpPr>
        <p:spPr>
          <a:xfrm>
            <a:off x="4246563" y="6557963"/>
            <a:ext cx="2001837" cy="227012"/>
          </a:xfrm>
          <a:prstGeom prst="rect">
            <a:avLst/>
          </a:prstGeom>
        </p:spPr>
        <p:txBody>
          <a:bodyPr vert="horz" tIns="0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smtClean="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fld id="{C4BB79A8-F1B3-4819-9189-A3E9C0DC1995}" type="datetimeFigureOut">
              <a:rPr lang="hu-HU"/>
              <a:pPr>
                <a:defRPr/>
              </a:pPr>
              <a:t>2020. 05. 05.</a:t>
            </a:fld>
            <a:endParaRPr lang="hu-HU"/>
          </a:p>
        </p:txBody>
      </p:sp>
      <p:sp>
        <p:nvSpPr>
          <p:cNvPr id="4" name="Élőláb helye 3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</a:defRPr>
            </a:lvl1pPr>
            <a:extLst/>
          </a:lstStyle>
          <a:p>
            <a:pPr>
              <a:defRPr/>
            </a:pPr>
            <a:endParaRPr lang="hu-HU"/>
          </a:p>
        </p:txBody>
      </p:sp>
      <p:sp>
        <p:nvSpPr>
          <p:cNvPr id="16" name="Dia számának helye 15"/>
          <p:cNvSpPr>
            <a:spLocks noGrp="1"/>
          </p:cNvSpPr>
          <p:nvPr>
            <p:ph type="sldNum" sz="quarter" idx="4"/>
          </p:nvPr>
        </p:nvSpPr>
        <p:spPr>
          <a:xfrm>
            <a:off x="6251575" y="6556375"/>
            <a:ext cx="588963" cy="228600"/>
          </a:xfrm>
          <a:prstGeom prst="rect">
            <a:avLst/>
          </a:prstGeom>
        </p:spPr>
        <p:txBody>
          <a:bodyPr vert="horz" wrap="square" lIns="0" tIns="0" rIns="0" bIns="0" numCol="1" anchor="b" anchorCtr="0" compatLnSpc="1">
            <a:prstTxWarp prst="textNoShape">
              <a:avLst/>
            </a:prstTxWarp>
          </a:bodyPr>
          <a:lstStyle>
            <a:lvl1pPr algn="r">
              <a:defRPr sz="1100">
                <a:solidFill>
                  <a:schemeClr val="tx2"/>
                </a:solidFill>
                <a:latin typeface="Trebuchet MS" panose="020B0603020202020204" pitchFamily="34" charset="0"/>
              </a:defRPr>
            </a:lvl1pPr>
          </a:lstStyle>
          <a:p>
            <a:fld id="{4257FAD5-41F5-466F-B80E-FDFD4D96E769}" type="slidenum">
              <a:rPr lang="hu-HU" altLang="hu-HU"/>
              <a:pPr/>
              <a:t>‹#›</a:t>
            </a:fld>
            <a:endParaRPr lang="hu-HU" altLang="hu-H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1" r:id="rId2"/>
    <p:sldLayoutId id="2147483673" r:id="rId3"/>
    <p:sldLayoutId id="2147483670" r:id="rId4"/>
    <p:sldLayoutId id="2147483669" r:id="rId5"/>
    <p:sldLayoutId id="2147483668" r:id="rId6"/>
    <p:sldLayoutId id="2147483667" r:id="rId7"/>
    <p:sldLayoutId id="2147483666" r:id="rId8"/>
    <p:sldLayoutId id="2147483674" r:id="rId9"/>
    <p:sldLayoutId id="2147483665" r:id="rId10"/>
    <p:sldLayoutId id="2147483675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anose="020B0603020202020204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anose="020B0603020202020204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anose="020B0603020202020204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anose="020B0603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anose="020B0603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anose="020B0603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anose="020B0603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anose="020B0603020202020204" pitchFamily="34" charset="0"/>
        </a:defRPr>
      </a:lvl9pPr>
      <a:extLst/>
    </p:titleStyle>
    <p:bodyStyle>
      <a:lvl1pPr marL="273050" indent="-273050" algn="l" rtl="0" fontAlgn="base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anose="05020102010507070707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700" indent="-228600" algn="l" rtl="0" fontAlgn="base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8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anose="05000000000000000000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888" indent="-228600" algn="l" rtl="0" fontAlgn="base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anose="05020102010507070707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9525" indent="-228600" algn="l" rtl="0" fontAlgn="base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anose="05000000000000000000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A kollektív cselekvés pszichológiája</a:t>
            </a:r>
          </a:p>
        </p:txBody>
      </p:sp>
      <p:sp>
        <p:nvSpPr>
          <p:cNvPr id="13314" name="Alcím 2"/>
          <p:cNvSpPr>
            <a:spLocks noGrp="1"/>
          </p:cNvSpPr>
          <p:nvPr>
            <p:ph type="subTitle" idx="1"/>
          </p:nvPr>
        </p:nvSpPr>
        <p:spPr>
          <a:xfrm>
            <a:off x="3354388" y="3540125"/>
            <a:ext cx="5114925" cy="1101725"/>
          </a:xfrm>
        </p:spPr>
        <p:txBody>
          <a:bodyPr/>
          <a:lstStyle/>
          <a:p>
            <a:endParaRPr lang="hu-HU" altLang="hu-HU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Az aktivizmus típusai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b="1" u="sng" dirty="0">
                <a:solidFill>
                  <a:schemeClr val="accent1">
                    <a:lumMod val="75000"/>
                  </a:schemeClr>
                </a:solidFill>
              </a:rPr>
              <a:t>Kiteljesedett akti</a:t>
            </a:r>
            <a:r>
              <a:rPr lang="hu-HU" b="1" dirty="0">
                <a:solidFill>
                  <a:schemeClr val="accent1">
                    <a:lumMod val="75000"/>
                  </a:schemeClr>
                </a:solidFill>
              </a:rPr>
              <a:t>vis</a:t>
            </a:r>
            <a:r>
              <a:rPr lang="hu-HU" dirty="0">
                <a:solidFill>
                  <a:schemeClr val="accent1">
                    <a:lumMod val="75000"/>
                  </a:schemeClr>
                </a:solidFill>
              </a:rPr>
              <a:t>ták</a:t>
            </a:r>
            <a:r>
              <a:rPr lang="hu-HU" dirty="0"/>
              <a:t>: számos ügyért, professzionálisan lépnek fel. Legfőbb mozgósító érzelmek a felháborodás és az empátia. Az egyetemesség és jóakarat értékei vezérlik őket.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b="1" u="sng" dirty="0">
                <a:solidFill>
                  <a:schemeClr val="accent1">
                    <a:lumMod val="75000"/>
                  </a:schemeClr>
                </a:solidFill>
              </a:rPr>
              <a:t>Együgyes aktivisták</a:t>
            </a:r>
            <a:r>
              <a:rPr lang="hu-HU" dirty="0"/>
              <a:t>: személyes érintettség; jóakarat, saját csoport segítése, valahova tartozás erősítése; a fenyegetettség, a felháborodás és a tehetetlenség mozgósító érzelmei.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b="1" u="sng" dirty="0">
                <a:solidFill>
                  <a:schemeClr val="accent1">
                    <a:lumMod val="75000"/>
                  </a:schemeClr>
                </a:solidFill>
              </a:rPr>
              <a:t>Fiatal önkéntes aktivisták</a:t>
            </a:r>
            <a:r>
              <a:rPr lang="hu-HU" dirty="0"/>
              <a:t>: az aktivizmusban egy pozitív célt és jó bulit látnak; önvezérlés és stimuláció, mint értékek; hiányoznak az erős </a:t>
            </a:r>
            <a:r>
              <a:rPr lang="hu-HU" dirty="0" err="1"/>
              <a:t>érzelmekk</a:t>
            </a:r>
            <a:r>
              <a:rPr lang="hu-HU" dirty="0"/>
              <a:t> és az átpolitizálódott identitás.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b="1" u="sng" dirty="0">
                <a:solidFill>
                  <a:schemeClr val="accent1">
                    <a:lumMod val="75000"/>
                  </a:schemeClr>
                </a:solidFill>
              </a:rPr>
              <a:t>Segítők</a:t>
            </a:r>
            <a:r>
              <a:rPr lang="hu-HU" dirty="0"/>
              <a:t>: Szakmájuk során végeznek emberi jogi tevékenységet: jóakarat és egyetemesség.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b="1" u="sng" dirty="0">
                <a:solidFill>
                  <a:schemeClr val="accent1">
                    <a:lumMod val="75000"/>
                  </a:schemeClr>
                </a:solidFill>
              </a:rPr>
              <a:t>Aktivisták aktivistaidentitás nélkül</a:t>
            </a:r>
            <a:r>
              <a:rPr lang="hu-HU" dirty="0"/>
              <a:t>: jóakarat, de nem csoportok, hanem konkrét emberek irányában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b="1" u="sng" dirty="0">
                <a:solidFill>
                  <a:schemeClr val="accent1">
                    <a:lumMod val="75000"/>
                  </a:schemeClr>
                </a:solidFill>
              </a:rPr>
              <a:t>Alkalmi támogatók</a:t>
            </a:r>
            <a:r>
              <a:rPr lang="hu-HU" dirty="0"/>
              <a:t>: hiányoznak a valós motivációk, értékek, érzelmi komponensek az aktivizmushoz.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323528" y="836712"/>
            <a:ext cx="8229600" cy="1143000"/>
          </a:xfrm>
        </p:spPr>
        <p:txBody>
          <a:bodyPr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sz="2000" dirty="0"/>
              <a:t>Saab, R., </a:t>
            </a:r>
            <a:r>
              <a:rPr lang="en-US" sz="2000" dirty="0" err="1"/>
              <a:t>Tausch</a:t>
            </a:r>
            <a:r>
              <a:rPr lang="en-US" sz="2000" dirty="0"/>
              <a:t>, N., Spears, R., &amp; Cheung, W. Y. (2015). Acting in solidarity: Testing an extended dual pathway model of collective action by </a:t>
            </a:r>
            <a:r>
              <a:rPr lang="en-US" sz="2000" u="sng" dirty="0"/>
              <a:t>bystander</a:t>
            </a:r>
            <a:r>
              <a:rPr lang="en-US" sz="2000" dirty="0"/>
              <a:t> group members. </a:t>
            </a:r>
            <a:r>
              <a:rPr lang="en-US" sz="2000" i="1" dirty="0"/>
              <a:t>British Journal of Social Psychology</a:t>
            </a:r>
            <a:r>
              <a:rPr lang="en-US" sz="2000" dirty="0"/>
              <a:t>, </a:t>
            </a:r>
            <a:r>
              <a:rPr lang="en-US" sz="2000" i="1" dirty="0"/>
              <a:t>54</a:t>
            </a:r>
            <a:r>
              <a:rPr lang="en-US" sz="2000" dirty="0"/>
              <a:t>(3), 539-560.</a:t>
            </a:r>
            <a:endParaRPr lang="hu-HU" sz="2000" dirty="0"/>
          </a:p>
        </p:txBody>
      </p:sp>
      <p:sp>
        <p:nvSpPr>
          <p:cNvPr id="27650" name="Tartalom helye 4"/>
          <p:cNvSpPr>
            <a:spLocks noGrp="1"/>
          </p:cNvSpPr>
          <p:nvPr>
            <p:ph idx="1"/>
          </p:nvPr>
        </p:nvSpPr>
        <p:spPr>
          <a:xfrm>
            <a:off x="457200" y="2492375"/>
            <a:ext cx="7138988" cy="3633788"/>
          </a:xfrm>
        </p:spPr>
        <p:txBody>
          <a:bodyPr/>
          <a:lstStyle/>
          <a:p>
            <a:r>
              <a:rPr lang="hu-HU" altLang="hu-HU" dirty="0"/>
              <a:t>A tanulmány olyan személyek kollektív cselekvésbe való bevonódását vizsgálta, akik </a:t>
            </a:r>
            <a:r>
              <a:rPr lang="hu-HU" altLang="hu-HU" u="sng" dirty="0"/>
              <a:t>nem érintettek </a:t>
            </a:r>
            <a:r>
              <a:rPr lang="hu-HU" altLang="hu-HU" dirty="0"/>
              <a:t>egy igazságtalanságban, de a hátrányos helyzetű csoporttal való szolidaritásuk cselekvésre ösztönözte őket.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Saab és </a:t>
            </a:r>
            <a:r>
              <a:rPr lang="hu-HU" dirty="0" err="1"/>
              <a:t>mtsai</a:t>
            </a:r>
            <a:r>
              <a:rPr lang="hu-HU" dirty="0"/>
              <a:t> (2015) vizsgálat összefoglalása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 kollektív cselekvés kéttényezős elméletét (Van </a:t>
            </a:r>
            <a:r>
              <a:rPr lang="hu-HU" dirty="0" err="1"/>
              <a:t>Zomeren</a:t>
            </a:r>
            <a:r>
              <a:rPr lang="hu-HU" dirty="0"/>
              <a:t> és </a:t>
            </a:r>
            <a:r>
              <a:rPr lang="hu-HU" dirty="0" err="1"/>
              <a:t>mtsai</a:t>
            </a:r>
            <a:r>
              <a:rPr lang="hu-HU" dirty="0"/>
              <a:t>, 2004) finomították tovább.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 kollektív cselekvés </a:t>
            </a:r>
            <a:r>
              <a:rPr lang="hu-HU" u="sng" dirty="0"/>
              <a:t>hatékonyság-komponense </a:t>
            </a:r>
            <a:r>
              <a:rPr lang="hu-HU" dirty="0"/>
              <a:t>mögött két faktort különböztettek meg: a tiltakozó mozgalom identitását megszilárdító hatékonyság-érzést; és a változtatni képes hatékonyságérzést.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Az </a:t>
            </a:r>
            <a:r>
              <a:rPr lang="hu-HU" u="sng" dirty="0"/>
              <a:t>érzelmi faktor</a:t>
            </a:r>
            <a:r>
              <a:rPr lang="hu-HU" dirty="0"/>
              <a:t> mögött is két érzelmet választottak szét: a sajnálatot, illetve a morális felháborodást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Két kérdőíves vizsgálatot végeztek: egyrészt a palesztinok ügyéért Londonban tüntető britek körében; másrészt a </a:t>
            </a:r>
            <a:r>
              <a:rPr lang="hu-HU" dirty="0" err="1"/>
              <a:t>Tienanmen-téri</a:t>
            </a:r>
            <a:r>
              <a:rPr lang="hu-HU" dirty="0"/>
              <a:t> eseményeknek emléket állító szolidaritás-tüntetés kapcsán, Hong </a:t>
            </a:r>
            <a:r>
              <a:rPr lang="hu-HU" dirty="0" err="1"/>
              <a:t>Kongban</a:t>
            </a:r>
            <a:r>
              <a:rPr lang="hu-HU" dirty="0"/>
              <a:t>.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1. vizsgálat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Londonban évente tüntetnek a palesztinok ügyéért. 2008-ban azért tüntettek, hogy Izrael vessen véget a gázai övezet megszállásának, illetve az angol kormánynak Izrael irányában mutatott támogatása ellen tüntettek.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Az első vizsgálat megerősítette az </a:t>
            </a:r>
            <a:r>
              <a:rPr lang="hu-HU" u="sng" dirty="0" err="1"/>
              <a:t>idetitás-konszolidáló</a:t>
            </a:r>
            <a:r>
              <a:rPr lang="hu-HU" u="sng" dirty="0"/>
              <a:t> hatékonyság és a politikai hatékonyság érzetének a különválasztását</a:t>
            </a:r>
            <a:r>
              <a:rPr lang="hu-HU" dirty="0"/>
              <a:t>. Az identitáskonszolidációnak önálló, és a politikai hatékonyság által közvetített hatása is volt.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Korábbi vizsgálatokkal összhangban az észlelt igazságtalanságnak önálló hatása is volt, de a morális érzelmek által közvetített hatása is.  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A vizsgált változók hatása a kollektív cselekvésre</a:t>
            </a:r>
          </a:p>
        </p:txBody>
      </p:sp>
      <p:pic>
        <p:nvPicPr>
          <p:cNvPr id="307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6575" y="1609725"/>
            <a:ext cx="7080250" cy="4846638"/>
          </a:xfr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2. vizsgálat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Ezt a vizsgálatot nem tényleges tüntetők körében végezték, hanem online, Hong Kong-ban élők körében, azzal kapcsolatban, hogy tervezik-e, hogy kimenjenek a </a:t>
            </a:r>
            <a:r>
              <a:rPr lang="hu-HU" dirty="0" err="1"/>
              <a:t>Tienanmen-téri</a:t>
            </a:r>
            <a:r>
              <a:rPr lang="hu-HU" dirty="0"/>
              <a:t> eseményeknek (1989.jún.4.) emléket állító tüntetésre. A diáktüntetésekben mintegy 3000 diák vesztette életét.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Az ilyen tüntetések csak </a:t>
            </a:r>
            <a:r>
              <a:rPr lang="hu-HU" dirty="0" err="1"/>
              <a:t>Macauban</a:t>
            </a:r>
            <a:r>
              <a:rPr lang="hu-HU" dirty="0"/>
              <a:t> és Hong-Kong-ban lehetségesek, ezek különleges tartományok adminisztratív szempontból, nagyobb demokráciával.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 hozzátartozók felé való szolidaritás kimutatása és a demokratikus értékekért való kiállás előtt való tisztelgés a tüntetés célja. A hozzátartozókat a kormány azóta is bünteti.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A 2. vizsgálat eredményei</a:t>
            </a:r>
          </a:p>
        </p:txBody>
      </p:sp>
      <p:sp>
        <p:nvSpPr>
          <p:cNvPr id="32770" name="Tartalom helye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altLang="hu-HU"/>
              <a:t>Ez a vizsgálat is megerősítette, hogy az </a:t>
            </a:r>
            <a:r>
              <a:rPr lang="hu-HU" altLang="hu-HU" u="sng"/>
              <a:t>identitás-konszolidáló hatékonyság és a politikai hatékonyság két külön dolog</a:t>
            </a:r>
            <a:r>
              <a:rPr lang="hu-HU" altLang="hu-HU"/>
              <a:t>. </a:t>
            </a:r>
          </a:p>
          <a:p>
            <a:r>
              <a:rPr lang="hu-HU" altLang="hu-HU"/>
              <a:t>Ezúttal ez egy kevésbé bevonódott mintán sikerült. </a:t>
            </a:r>
          </a:p>
          <a:p>
            <a:r>
              <a:rPr lang="hu-HU" altLang="hu-HU"/>
              <a:t>Ezúttal is úgy működött a kapcsolat, hogy az identitás-konszolidáló hatékonyságnak önálló hatása is volt a cselekvési szándékra, de a politikai hatékonyság által közvetített hatása is.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179512" y="320040"/>
            <a:ext cx="7704856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A vizsgált változók hatása a kollektív cselekvési szándékra</a:t>
            </a:r>
          </a:p>
        </p:txBody>
      </p:sp>
      <p:sp>
        <p:nvSpPr>
          <p:cNvPr id="33794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hu-HU" altLang="hu-HU"/>
          </a:p>
        </p:txBody>
      </p:sp>
      <p:pic>
        <p:nvPicPr>
          <p:cNvPr id="3379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913" y="2011363"/>
            <a:ext cx="6480175" cy="4618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Miért fontos az identitás-erősítő hatékonyság szerepe?</a:t>
            </a:r>
          </a:p>
        </p:txBody>
      </p:sp>
      <p:sp>
        <p:nvSpPr>
          <p:cNvPr id="34818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altLang="hu-HU"/>
              <a:t>Az az eredmény, hogy az identitás megerősödésével kapcsolatos hatékonyságérzet bejósló erővel van a kollektív cselekvésre, a politikai hatékonyságérzettől függetlenül, rámutat arra, hogy </a:t>
            </a:r>
            <a:r>
              <a:rPr lang="hu-HU" altLang="hu-HU" u="sng"/>
              <a:t>az identitáserősítő hatékonyság, mint intrinsic motiváció</a:t>
            </a:r>
            <a:r>
              <a:rPr lang="hu-HU" altLang="hu-HU"/>
              <a:t> milyen fontos a kollektív cselekvés mögött. </a:t>
            </a:r>
          </a:p>
          <a:p>
            <a:r>
              <a:rPr lang="hu-HU" altLang="hu-HU"/>
              <a:t>Jelen vizsgálat ezt a nem érintett csoportokkal kapcsolatban mutatta meg.</a:t>
            </a:r>
          </a:p>
          <a:p>
            <a:endParaRPr lang="hu-HU" altLang="hu-HU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596792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Mekkora szolidaritást mutatunk más csoportok irányában?</a:t>
            </a:r>
          </a:p>
        </p:txBody>
      </p:sp>
      <p:sp>
        <p:nvSpPr>
          <p:cNvPr id="35842" name="Tartalom helye 2"/>
          <p:cNvSpPr>
            <a:spLocks noGrp="1"/>
          </p:cNvSpPr>
          <p:nvPr>
            <p:ph idx="1"/>
          </p:nvPr>
        </p:nvSpPr>
        <p:spPr>
          <a:xfrm>
            <a:off x="457200" y="2133600"/>
            <a:ext cx="7239000" cy="4322763"/>
          </a:xfrm>
        </p:spPr>
        <p:txBody>
          <a:bodyPr/>
          <a:lstStyle/>
          <a:p>
            <a:r>
              <a:rPr lang="hu-HU" altLang="hu-HU" dirty="0" err="1"/>
              <a:t>Krekó</a:t>
            </a:r>
            <a:r>
              <a:rPr lang="hu-HU" altLang="hu-HU" dirty="0"/>
              <a:t> P., Kende A. és Máriási D. (2015): Átpolitizálódott-e a hajléktalankérdés: Politikai attitűdök és médiareprezentációk. </a:t>
            </a:r>
            <a:r>
              <a:rPr lang="hu-HU" altLang="hu-HU" dirty="0" err="1"/>
              <a:t>In</a:t>
            </a:r>
            <a:r>
              <a:rPr lang="hu-HU" altLang="hu-HU" dirty="0"/>
              <a:t> </a:t>
            </a:r>
            <a:r>
              <a:rPr lang="hu-HU" altLang="hu-HU" dirty="0" err="1"/>
              <a:t>Hunyady</a:t>
            </a:r>
            <a:r>
              <a:rPr lang="hu-HU" altLang="hu-HU" dirty="0"/>
              <a:t> </a:t>
            </a:r>
            <a:r>
              <a:rPr lang="hu-HU" altLang="hu-HU" dirty="0" err="1"/>
              <a:t>Gy</a:t>
            </a:r>
            <a:r>
              <a:rPr lang="hu-HU" altLang="hu-HU" dirty="0"/>
              <a:t>. És </a:t>
            </a:r>
            <a:r>
              <a:rPr lang="hu-HU" altLang="hu-HU" dirty="0" err="1"/>
              <a:t>Berkics</a:t>
            </a:r>
            <a:r>
              <a:rPr lang="hu-HU" altLang="hu-HU" dirty="0"/>
              <a:t> M. (Szerk.) </a:t>
            </a:r>
            <a:r>
              <a:rPr lang="hu-HU" altLang="hu-HU" i="1" dirty="0"/>
              <a:t>A jog szociálpszichológiája</a:t>
            </a:r>
            <a:r>
              <a:rPr lang="hu-HU" altLang="hu-HU" dirty="0"/>
              <a:t> (pp. 191–221). Budapest: ELTE Eötvös Kiadó.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A kollektív cselekvés és az átpolitizálódott identitás fogalmai</a:t>
            </a:r>
          </a:p>
        </p:txBody>
      </p:sp>
      <p:sp>
        <p:nvSpPr>
          <p:cNvPr id="18434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altLang="hu-HU"/>
              <a:t>A kollektív cselekvés a csoportalapú igazságtalanság megszüntetését vagy megelőzését célozza. Ezt az igazságtalanságot saját vagy külső csoport is elszenvedheti. (Klandermans, Van Zomeren, Iyer, 2009)</a:t>
            </a:r>
          </a:p>
          <a:p>
            <a:r>
              <a:rPr lang="hu-HU" altLang="hu-HU"/>
              <a:t>Az identitás átpolitizálódása során a csoporttal közös sérelmek felismerése, és a külső ellenfelek azonosítása és hibáztatása történik meg.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Hajléktalanság és bűn</a:t>
            </a:r>
          </a:p>
        </p:txBody>
      </p:sp>
      <p:sp>
        <p:nvSpPr>
          <p:cNvPr id="36866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altLang="hu-HU"/>
              <a:t>Magyarországon 2013. október 15. óta szabálysértést követ el, aki életvitelszerűen tartózkodik köztetrületen.</a:t>
            </a:r>
          </a:p>
          <a:p>
            <a:r>
              <a:rPr lang="hu-HU" altLang="hu-HU"/>
              <a:t>Ez a törvény egyedülálló Európában abból a szempontból, hogy magát a hajléktalanságot bünteti.</a:t>
            </a:r>
          </a:p>
          <a:p>
            <a:r>
              <a:rPr lang="hu-HU" altLang="hu-HU"/>
              <a:t>Milyen hatása van a viszonyulásokra annak, ha a </a:t>
            </a:r>
            <a:r>
              <a:rPr lang="hu-HU" altLang="hu-HU" u="sng"/>
              <a:t>csoport megkülönböztetésének jogi akadályai csökkennek</a:t>
            </a:r>
            <a:r>
              <a:rPr lang="hu-HU" altLang="hu-HU"/>
              <a:t>?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A hajléktalanság </a:t>
            </a:r>
            <a:r>
              <a:rPr lang="hu-HU" dirty="0" err="1"/>
              <a:t>attribúciója</a:t>
            </a:r>
            <a:endParaRPr lang="hu-HU" dirty="0"/>
          </a:p>
        </p:txBody>
      </p:sp>
      <p:sp>
        <p:nvSpPr>
          <p:cNvPr id="37890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altLang="hu-HU"/>
              <a:t>A válaszadók mindössze 25%-a mondta, hogy a hajléktalanok maguk tehetnek a sorsukról.</a:t>
            </a:r>
          </a:p>
          <a:p>
            <a:r>
              <a:rPr lang="hu-HU" altLang="hu-HU"/>
              <a:t>Alapvetően társadalmi okoknak tulajdonítják az emberek.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Attitűdök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Összességében az </a:t>
            </a:r>
            <a:r>
              <a:rPr lang="hu-HU" u="sng" dirty="0"/>
              <a:t>elvi </a:t>
            </a:r>
            <a:r>
              <a:rPr lang="hu-HU" dirty="0"/>
              <a:t>kinyilatkoztatások szintjén a válaszadók inkább szolidárisak és empatikusak voltak,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 viszont elég sokan (csaknem a minta fele) egyetértett olyan állításokkal, hogy közegészségügyi és közbiztonsági szempontból kockázatot jelentenek.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 </a:t>
            </a:r>
            <a:r>
              <a:rPr lang="hu-HU" u="sng" dirty="0"/>
              <a:t>politikai bevonódás </a:t>
            </a:r>
            <a:r>
              <a:rPr lang="hu-HU" dirty="0"/>
              <a:t>(érdekes módon akármelyik irányban) </a:t>
            </a:r>
            <a:r>
              <a:rPr lang="hu-HU" u="sng" dirty="0"/>
              <a:t>támogatóbbá</a:t>
            </a:r>
            <a:r>
              <a:rPr lang="hu-HU" dirty="0"/>
              <a:t> tesz hajléktalan-kérdésben.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 hajléktalanokkal szembeni attitűd legmeghatározóbb eleme a </a:t>
            </a:r>
            <a:r>
              <a:rPr lang="hu-HU" u="sng" dirty="0" err="1"/>
              <a:t>szociáldarwinizmus</a:t>
            </a:r>
            <a:endParaRPr lang="hu-HU" u="sng" dirty="0"/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hu-HU" dirty="0" err="1"/>
              <a:t>szociáldarwinizmus</a:t>
            </a:r>
            <a:endParaRPr lang="hu-HU" dirty="0"/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„Egyes embercsoportok egyszerűen alacsonyabb rendűek, mint mások.”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„Ahhoz, hogy elérjük, amit akarunk, néha erőt kell alkalmazni más embercsoportokkal szemben”.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None/>
              <a:defRPr/>
            </a:pPr>
            <a:r>
              <a:rPr lang="hu-HU" dirty="0"/>
              <a:t>A </a:t>
            </a:r>
            <a:r>
              <a:rPr lang="hu-HU" dirty="0" err="1"/>
              <a:t>szociáldarwinizmus</a:t>
            </a:r>
            <a:r>
              <a:rPr lang="hu-HU" dirty="0"/>
              <a:t> </a:t>
            </a:r>
            <a:r>
              <a:rPr lang="hu-HU" dirty="0" err="1"/>
              <a:t>a</a:t>
            </a:r>
            <a:r>
              <a:rPr lang="hu-HU" dirty="0"/>
              <a:t> szerzők vizsgálatai szerint a </a:t>
            </a:r>
            <a:r>
              <a:rPr lang="hu-HU" u="sng" dirty="0"/>
              <a:t>médiareprezentációkban</a:t>
            </a:r>
            <a:r>
              <a:rPr lang="hu-HU" dirty="0"/>
              <a:t> is tetten érhető, az elidegenítő, emberi méltóságtól megfosztott, külön világot ábrázoló hírekben és az elidegenítő-elkülönítő </a:t>
            </a:r>
            <a:r>
              <a:rPr lang="hu-HU" dirty="0" err="1"/>
              <a:t>dehumanizáló</a:t>
            </a:r>
            <a:r>
              <a:rPr lang="hu-HU" dirty="0"/>
              <a:t> beszédmódokban. (Általában például név nélkül emlegetve, semmi esetre nem családi és keresztnévvel és egyéb jellemzőkkel együtt). </a:t>
            </a: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A sokváltozós modell hatótényezői</a:t>
            </a:r>
          </a:p>
        </p:txBody>
      </p:sp>
      <p:sp>
        <p:nvSpPr>
          <p:cNvPr id="40962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altLang="hu-HU"/>
              <a:t>Szociáldarwinizmus (-0,36)</a:t>
            </a:r>
          </a:p>
          <a:p>
            <a:r>
              <a:rPr lang="hu-HU" altLang="hu-HU"/>
              <a:t>Megkülönböztető odafordulás (0,20)</a:t>
            </a:r>
          </a:p>
          <a:p>
            <a:r>
              <a:rPr lang="hu-HU" altLang="hu-HU"/>
              <a:t>Településméret (-0,10) (nem egyértelmű a lineáris viszony)</a:t>
            </a:r>
          </a:p>
          <a:p>
            <a:r>
              <a:rPr lang="hu-HU" altLang="hu-HU"/>
              <a:t>Fizetési nehézségek az elmúlt évben (0,10)</a:t>
            </a:r>
          </a:p>
          <a:p>
            <a:r>
              <a:rPr lang="hu-HU" altLang="hu-HU"/>
              <a:t>Szavazási hajlandóság (0,09)</a:t>
            </a:r>
          </a:p>
          <a:p>
            <a:pPr>
              <a:buFont typeface="Wingdings 2" panose="05020102010507070707" pitchFamily="18" charset="2"/>
              <a:buNone/>
            </a:pPr>
            <a:endParaRPr lang="hu-HU" altLang="hu-HU"/>
          </a:p>
          <a:p>
            <a:endParaRPr lang="hu-HU" altLang="hu-H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539552" y="348051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u-HU" sz="3200" dirty="0"/>
              <a:t>Az átpolitizálódott identitás eredményeképp kialakított politikai tudat négy eleme</a:t>
            </a:r>
          </a:p>
        </p:txBody>
      </p:sp>
      <p:sp>
        <p:nvSpPr>
          <p:cNvPr id="19458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altLang="hu-HU" dirty="0"/>
              <a:t>A csoporttal való sorsközösség érzése</a:t>
            </a:r>
          </a:p>
          <a:p>
            <a:r>
              <a:rPr lang="hu-HU" altLang="hu-HU" dirty="0"/>
              <a:t>Elégedetlenség a csoport státuszával és hatalmával</a:t>
            </a:r>
          </a:p>
          <a:p>
            <a:r>
              <a:rPr lang="hu-HU" altLang="hu-HU" dirty="0"/>
              <a:t>Meggyőződés, hogy a hatalmi különbségek szerkezeti és nem egyéni tényezők eredményei</a:t>
            </a:r>
          </a:p>
          <a:p>
            <a:r>
              <a:rPr lang="hu-HU" altLang="hu-HU" dirty="0"/>
              <a:t>Az a felismerés, hogy a sérelmeket csak kollektív cselekvéssel lehet </a:t>
            </a:r>
            <a:r>
              <a:rPr lang="hu-HU" altLang="hu-HU" dirty="0" err="1"/>
              <a:t>jóvátenni</a:t>
            </a:r>
            <a:endParaRPr lang="hu-HU" altLang="hu-HU" dirty="0"/>
          </a:p>
          <a:p>
            <a:pPr>
              <a:buFont typeface="Wingdings 2" panose="05020102010507070707" pitchFamily="18" charset="2"/>
              <a:buNone/>
            </a:pPr>
            <a:r>
              <a:rPr lang="hu-HU" altLang="hu-HU" dirty="0"/>
              <a:t>Az átpolitizálódott identitás a politikai aktivizmus közvetlen magyarázóelve is.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A kollektív cselekvést meghatározó tényezők</a:t>
            </a:r>
          </a:p>
        </p:txBody>
      </p:sp>
      <p:sp>
        <p:nvSpPr>
          <p:cNvPr id="20482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altLang="hu-HU"/>
              <a:t>Van Zommeren (2008): 182 tanulmány metaanalízise alapján 0,34-es erősségű a korreláció a kollektív cselekvés és az </a:t>
            </a:r>
            <a:r>
              <a:rPr lang="hu-HU" altLang="hu-HU" u="sng"/>
              <a:t>észlelt hatékonyság</a:t>
            </a:r>
            <a:r>
              <a:rPr lang="hu-HU" altLang="hu-HU"/>
              <a:t> között. Az észlelt </a:t>
            </a:r>
            <a:r>
              <a:rPr lang="hu-HU" altLang="hu-HU" u="sng"/>
              <a:t>igazságtalanság és a felelősség attribúciója </a:t>
            </a:r>
            <a:r>
              <a:rPr lang="hu-HU" altLang="hu-HU"/>
              <a:t>is döntő meghatározók. A cinizmus visszatart a cselekvéstől (Berkics, 2015). A rendszerigazoló attitűd is a kollektív cselekvés ellen hat.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Az igazságtalanságot észlelni kell!</a:t>
            </a:r>
          </a:p>
        </p:txBody>
      </p:sp>
      <p:sp>
        <p:nvSpPr>
          <p:cNvPr id="21506" name="Tartalom hely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hu-HU" altLang="hu-HU" dirty="0"/>
              <a:t>Egy kísérletben igazolták, hogy az </a:t>
            </a:r>
            <a:r>
              <a:rPr lang="hu-HU" altLang="hu-HU" u="sng" dirty="0"/>
              <a:t>igazságtalanság felismerése és a külső szereplő hibáztatása egyszerre szükséges a kollektív cselekvéshez. </a:t>
            </a:r>
            <a:r>
              <a:rPr lang="hu-HU" altLang="hu-HU" dirty="0"/>
              <a:t>Gyakorlati képzésre készülő holland nők olvasták feltételezett leendő gyakorlatvezetőjük hagyományosan szexista vagy modern szexista nézeteit a felkészülés során. A hagyományos nézetek könnyebben azonosíthatóak, és csak azok indukáltak kollektív cselekvést. (</a:t>
            </a:r>
            <a:r>
              <a:rPr lang="hu-HU" altLang="hu-HU" dirty="0" err="1"/>
              <a:t>Ellemers</a:t>
            </a:r>
            <a:r>
              <a:rPr lang="hu-HU" altLang="hu-HU" dirty="0"/>
              <a:t> és </a:t>
            </a:r>
            <a:r>
              <a:rPr lang="hu-HU" altLang="hu-HU" dirty="0" err="1"/>
              <a:t>Barreto</a:t>
            </a:r>
            <a:r>
              <a:rPr lang="hu-HU" altLang="hu-HU" dirty="0"/>
              <a:t>, 2009)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Az érzelmek szerepe a kollektív cselekvésben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Az észlelt igazságtalansághoz </a:t>
            </a:r>
            <a:r>
              <a:rPr lang="hu-HU" u="sng" dirty="0"/>
              <a:t>kapcsolódó csoportközi érzelmek</a:t>
            </a:r>
            <a:r>
              <a:rPr lang="hu-HU" dirty="0"/>
              <a:t> (sajnálat és felháborodás pl.) erősebben kapcsolódnak a kollektív cselekvéshez, mint az észlelt igazságtalanság érzelmek nélkül.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Az észlelt hatékonyság és az érzelmek </a:t>
            </a:r>
            <a:r>
              <a:rPr lang="hu-HU" u="sng" dirty="0"/>
              <a:t>külön utakon </a:t>
            </a:r>
            <a:r>
              <a:rPr lang="hu-HU" dirty="0"/>
              <a:t>hatnak.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 </a:t>
            </a:r>
            <a:r>
              <a:rPr lang="hu-HU" u="sng" dirty="0"/>
              <a:t>dühöt más „csatornákon” is le lehet vezetni</a:t>
            </a:r>
            <a:r>
              <a:rPr lang="hu-HU" dirty="0"/>
              <a:t>: pl. a tervezett tandíjemelés ellen a diákok kevésbé tervezték, hogy tiltakoznak, ha rosszmájú vicceket olvashattak egyetemi emberekről ( </a:t>
            </a:r>
            <a:r>
              <a:rPr lang="hu-HU" dirty="0" err="1"/>
              <a:t>Stürmer</a:t>
            </a:r>
            <a:r>
              <a:rPr lang="hu-HU" dirty="0"/>
              <a:t> és Simon, 2009).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 düh, a felháborodás, a bűntudat és szégyen, az empátia és az együttérzés kollektív cselekvésben betöltött szerepét a </a:t>
            </a:r>
            <a:r>
              <a:rPr lang="hu-HU" u="sng" dirty="0"/>
              <a:t>többségi csoportok tagjainak részvétele kapcsán is </a:t>
            </a:r>
            <a:r>
              <a:rPr lang="hu-HU" dirty="0"/>
              <a:t>érdemes vizsgálni.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endParaRPr lang="hu-HU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Értékek és motiváció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 magyarázó elvek között sokáig az egyéni </a:t>
            </a:r>
            <a:r>
              <a:rPr lang="hu-HU" u="sng" dirty="0"/>
              <a:t>érdekek</a:t>
            </a:r>
            <a:r>
              <a:rPr lang="hu-HU" dirty="0"/>
              <a:t> voltak előtérben</a:t>
            </a:r>
            <a:r>
              <a:rPr lang="hu-HU"/>
              <a:t>. </a:t>
            </a:r>
            <a:endParaRPr lang="hu-HU" dirty="0"/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 </a:t>
            </a:r>
            <a:r>
              <a:rPr lang="hu-HU" u="sng" dirty="0"/>
              <a:t>világ</a:t>
            </a:r>
            <a:r>
              <a:rPr lang="hu-HU" dirty="0"/>
              <a:t>ra gyakorolt hatás, mint cél, kiemelkedő mozgatórugó. Ideológiai vagy erkölcsi alapon más világot vágyni (</a:t>
            </a:r>
            <a:r>
              <a:rPr lang="hu-HU" dirty="0" err="1"/>
              <a:t>Jasper</a:t>
            </a:r>
            <a:r>
              <a:rPr lang="hu-HU" dirty="0"/>
              <a:t>, 2011). </a:t>
            </a:r>
            <a:r>
              <a:rPr lang="hu-HU" u="sng" dirty="0"/>
              <a:t>Privilegizált csoportok tagjaiként is </a:t>
            </a:r>
            <a:r>
              <a:rPr lang="hu-HU" dirty="0"/>
              <a:t>mobilizálódhatnak.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 politikai aktivista viselkedés azért olyan ritka, mert a kollektív cselekvéshez bizonyos </a:t>
            </a:r>
            <a:r>
              <a:rPr lang="hu-HU" u="sng" dirty="0"/>
              <a:t>értékek </a:t>
            </a:r>
            <a:r>
              <a:rPr lang="hu-HU" u="sng" dirty="0" err="1"/>
              <a:t>együttjárása</a:t>
            </a:r>
            <a:r>
              <a:rPr lang="hu-HU" u="sng" dirty="0"/>
              <a:t> szükséges</a:t>
            </a:r>
            <a:r>
              <a:rPr lang="hu-HU" dirty="0"/>
              <a:t>: egyetemesség, </a:t>
            </a:r>
            <a:r>
              <a:rPr lang="hu-HU" dirty="0" err="1"/>
              <a:t>jóakatat</a:t>
            </a:r>
            <a:r>
              <a:rPr lang="hu-HU" dirty="0"/>
              <a:t>, önirányítás, stimuláció és a konformizmus elutasítása. 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Aktivizmus Magyarországon</a:t>
            </a:r>
          </a:p>
        </p:txBody>
      </p:sp>
      <p:sp>
        <p:nvSpPr>
          <p:cNvPr id="3" name="Tartalom helye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Az aktivizmus szintje egy adott országban összefügg a humán fejlettségi mutató értékével (Human </a:t>
            </a:r>
            <a:r>
              <a:rPr lang="hu-HU" dirty="0" err="1"/>
              <a:t>Development</a:t>
            </a:r>
            <a:r>
              <a:rPr lang="hu-HU" dirty="0"/>
              <a:t> Index), amely az ENSZ komplex mérőszáma egy ország társadalmi, gazdasági fejlettségére, intellektuális és kulturális autonómiájára. </a:t>
            </a:r>
            <a:r>
              <a:rPr lang="hu-HU" u="sng" dirty="0"/>
              <a:t>Ahol a kultúra az egyéni ötletek és szellemi irányok kibontakoztatását támogatja, ott magasabb szintű az aktivizmus</a:t>
            </a:r>
            <a:r>
              <a:rPr lang="hu-HU" dirty="0"/>
              <a:t>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A </a:t>
            </a:r>
            <a:r>
              <a:rPr lang="hu-HU" dirty="0" err="1"/>
              <a:t>posztszocialista</a:t>
            </a:r>
            <a:r>
              <a:rPr lang="hu-HU" dirty="0"/>
              <a:t> országok az önkéntesség alacsony fokával jellemezhetők, a politikai aktivizmus még ritkább. </a:t>
            </a:r>
          </a:p>
          <a:p>
            <a:pPr marL="274320" indent="-274320" fontAlgn="auto">
              <a:spcAft>
                <a:spcPts val="0"/>
              </a:spcAft>
              <a:buFont typeface="Wingdings 2"/>
              <a:buChar char=""/>
              <a:defRPr/>
            </a:pPr>
            <a:r>
              <a:rPr lang="hu-HU" dirty="0"/>
              <a:t>Ez magyarázható a társadalmi szintű </a:t>
            </a:r>
            <a:r>
              <a:rPr lang="hu-HU" u="sng" dirty="0"/>
              <a:t>bizalom hiányával</a:t>
            </a:r>
            <a:r>
              <a:rPr lang="hu-HU" dirty="0"/>
              <a:t> és a </a:t>
            </a:r>
            <a:r>
              <a:rPr lang="hu-HU" u="sng" dirty="0"/>
              <a:t>materialista értékek túl</a:t>
            </a:r>
            <a:r>
              <a:rPr lang="hu-HU" dirty="0"/>
              <a:t>súlyával a </a:t>
            </a:r>
            <a:r>
              <a:rPr lang="hu-HU" dirty="0" err="1"/>
              <a:t>posztmaterialista</a:t>
            </a:r>
            <a:r>
              <a:rPr lang="hu-HU" dirty="0"/>
              <a:t> értékekkel szemben (</a:t>
            </a:r>
            <a:r>
              <a:rPr lang="hu-HU" dirty="0" err="1"/>
              <a:t>Voicu</a:t>
            </a:r>
            <a:r>
              <a:rPr lang="hu-HU" dirty="0"/>
              <a:t> és </a:t>
            </a:r>
            <a:r>
              <a:rPr lang="hu-HU" dirty="0" err="1"/>
              <a:t>Voicu</a:t>
            </a:r>
            <a:r>
              <a:rPr lang="hu-HU" dirty="0"/>
              <a:t>, 2009), valamint az általános demokráciadeficittel is (Kern-szabó, 2011). 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ím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</p:spPr>
        <p:txBody>
          <a:bodyPr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hu-HU" dirty="0"/>
              <a:t>A humán fejlettségi mutató </a:t>
            </a:r>
            <a:r>
              <a:rPr lang="hu-HU" dirty="0" err="1"/>
              <a:t>magyarországon</a:t>
            </a:r>
            <a:r>
              <a:rPr lang="hu-HU" dirty="0"/>
              <a:t> </a:t>
            </a:r>
          </a:p>
        </p:txBody>
      </p:sp>
      <p:pic>
        <p:nvPicPr>
          <p:cNvPr id="2560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44600" y="1609725"/>
            <a:ext cx="5664200" cy="4846638"/>
          </a:xfrm>
        </p:spPr>
      </p:pic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ényűző">
  <a:themeElements>
    <a:clrScheme name="Fényűző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Fényűző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Fényűző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Fényűző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507</TotalTime>
  <Words>1420</Words>
  <Application>Microsoft Office PowerPoint</Application>
  <PresentationFormat>Diavetítés a képernyőre (4:3 oldalarány)</PresentationFormat>
  <Paragraphs>83</Paragraphs>
  <Slides>24</Slides>
  <Notes>0</Notes>
  <HiddenSlides>0</HiddenSlides>
  <MMClips>0</MMClips>
  <ScaleCrop>false</ScaleCrop>
  <HeadingPairs>
    <vt:vector size="6" baseType="variant">
      <vt:variant>
        <vt:lpstr>Használt betűtípusok</vt:lpstr>
      </vt:variant>
      <vt:variant>
        <vt:i4>4</vt:i4>
      </vt:variant>
      <vt:variant>
        <vt:lpstr>Téma</vt:lpstr>
      </vt:variant>
      <vt:variant>
        <vt:i4>1</vt:i4>
      </vt:variant>
      <vt:variant>
        <vt:lpstr>Diacímek</vt:lpstr>
      </vt:variant>
      <vt:variant>
        <vt:i4>24</vt:i4>
      </vt:variant>
    </vt:vector>
  </HeadingPairs>
  <TitlesOfParts>
    <vt:vector size="29" baseType="lpstr">
      <vt:lpstr>Arial</vt:lpstr>
      <vt:lpstr>Trebuchet MS</vt:lpstr>
      <vt:lpstr>Wingdings</vt:lpstr>
      <vt:lpstr>Wingdings 2</vt:lpstr>
      <vt:lpstr>Fényűző</vt:lpstr>
      <vt:lpstr>A kollektív cselekvés pszichológiája</vt:lpstr>
      <vt:lpstr>A kollektív cselekvés és az átpolitizálódott identitás fogalmai</vt:lpstr>
      <vt:lpstr>Az átpolitizálódott identitás eredményeképp kialakított politikai tudat négy eleme</vt:lpstr>
      <vt:lpstr>A kollektív cselekvést meghatározó tényezők</vt:lpstr>
      <vt:lpstr>Az igazságtalanságot észlelni kell!</vt:lpstr>
      <vt:lpstr>Az érzelmek szerepe a kollektív cselekvésben</vt:lpstr>
      <vt:lpstr>Értékek és motiváció</vt:lpstr>
      <vt:lpstr>Aktivizmus Magyarországon</vt:lpstr>
      <vt:lpstr>A humán fejlettségi mutató magyarországon </vt:lpstr>
      <vt:lpstr>Az aktivizmus típusai</vt:lpstr>
      <vt:lpstr>Saab, R., Tausch, N., Spears, R., &amp; Cheung, W. Y. (2015). Acting in solidarity: Testing an extended dual pathway model of collective action by bystander group members. British Journal of Social Psychology, 54(3), 539-560.</vt:lpstr>
      <vt:lpstr>Saab és mtsai (2015) vizsgálat összefoglalása</vt:lpstr>
      <vt:lpstr>1. vizsgálat</vt:lpstr>
      <vt:lpstr>A vizsgált változók hatása a kollektív cselekvésre</vt:lpstr>
      <vt:lpstr>2. vizsgálat</vt:lpstr>
      <vt:lpstr>A 2. vizsgálat eredményei</vt:lpstr>
      <vt:lpstr>A vizsgált változók hatása a kollektív cselekvési szándékra</vt:lpstr>
      <vt:lpstr>Miért fontos az identitás-erősítő hatékonyság szerepe?</vt:lpstr>
      <vt:lpstr>Mekkora szolidaritást mutatunk más csoportok irányában?</vt:lpstr>
      <vt:lpstr>Hajléktalanság és bűn</vt:lpstr>
      <vt:lpstr>A hajléktalanság attribúciója</vt:lpstr>
      <vt:lpstr>Attitűdök</vt:lpstr>
      <vt:lpstr>szociáldarwinizmus</vt:lpstr>
      <vt:lpstr>A sokváltozós modell hatótényezői</vt:lpstr>
    </vt:vector>
  </TitlesOfParts>
  <Company>Egyetem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1. dia</dc:title>
  <dc:creator>M. Kovács Judit</dc:creator>
  <cp:lastModifiedBy>lehelke0202@sulid.hu</cp:lastModifiedBy>
  <cp:revision>34</cp:revision>
  <dcterms:created xsi:type="dcterms:W3CDTF">2016-05-11T06:53:53Z</dcterms:created>
  <dcterms:modified xsi:type="dcterms:W3CDTF">2020-05-05T14:15:34Z</dcterms:modified>
</cp:coreProperties>
</file>