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2" r:id="rId3"/>
    <p:sldId id="273" r:id="rId4"/>
    <p:sldId id="274" r:id="rId5"/>
    <p:sldId id="275" r:id="rId6"/>
    <p:sldId id="277" r:id="rId7"/>
    <p:sldId id="282" r:id="rId8"/>
    <p:sldId id="258" r:id="rId9"/>
    <p:sldId id="259" r:id="rId10"/>
    <p:sldId id="261" r:id="rId11"/>
    <p:sldId id="262" r:id="rId12"/>
    <p:sldId id="264" r:id="rId13"/>
    <p:sldId id="265" r:id="rId14"/>
    <p:sldId id="266" r:id="rId15"/>
    <p:sldId id="267" r:id="rId16"/>
    <p:sldId id="279" r:id="rId17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47" y="1122363"/>
            <a:ext cx="7773308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347" y="3602038"/>
            <a:ext cx="777330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4951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4289373"/>
            <a:ext cx="7775673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355" y="621322"/>
            <a:ext cx="7775673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74499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10607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4204820"/>
            <a:ext cx="776532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60301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5" y="4204821"/>
            <a:ext cx="776532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0" name="TextBox 9"/>
          <p:cNvSpPr txBox="1"/>
          <p:nvPr/>
        </p:nvSpPr>
        <p:spPr>
          <a:xfrm>
            <a:off x="505245" y="641749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46721" y="307337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0646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5" y="2126943"/>
            <a:ext cx="7766495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650556"/>
            <a:ext cx="776532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503253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5" y="609601"/>
            <a:ext cx="7765322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88320"/>
            <a:ext cx="2474217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911624"/>
            <a:ext cx="2474217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3658" y="2088320"/>
            <a:ext cx="2473919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3659" y="2911624"/>
            <a:ext cx="247486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088320"/>
            <a:ext cx="246840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2260" y="2911624"/>
            <a:ext cx="2468408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12603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1"/>
            <a:ext cx="7765322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7" y="3989147"/>
            <a:ext cx="247421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19015" y="2092235"/>
            <a:ext cx="2205038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7" y="4565409"/>
            <a:ext cx="2474216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26" y="3989147"/>
            <a:ext cx="247423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092235"/>
            <a:ext cx="2197894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565408"/>
            <a:ext cx="2475252" cy="122579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0067" y="3989147"/>
            <a:ext cx="246742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14603" y="2092235"/>
            <a:ext cx="219908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973" y="4565410"/>
            <a:ext cx="2470694" cy="122579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249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338838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0"/>
            <a:ext cx="1906993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6" y="609600"/>
            <a:ext cx="5744029" cy="5181601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08352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55797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1933" y="657227"/>
            <a:ext cx="7300134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933" y="3602039"/>
            <a:ext cx="7300134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2486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6" y="2088320"/>
            <a:ext cx="3829503" cy="3702881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0052" y="2088320"/>
            <a:ext cx="3820616" cy="3702881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16151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5427" y="2088320"/>
            <a:ext cx="3600326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346" y="2912232"/>
            <a:ext cx="3830406" cy="287896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9230" y="2088320"/>
            <a:ext cx="3591437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12232"/>
            <a:ext cx="3821518" cy="287896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4875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20318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24277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2949178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8548" y="609600"/>
            <a:ext cx="4642119" cy="5181600"/>
          </a:xfrm>
        </p:spPr>
        <p:txBody>
          <a:bodyPr anchor="ctr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7921" y="2971801"/>
            <a:ext cx="2949178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01453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21" y="609600"/>
            <a:ext cx="416760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49932" y="758881"/>
            <a:ext cx="2966938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971800"/>
            <a:ext cx="4171242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79397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7" y="609601"/>
            <a:ext cx="776532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2096064"/>
            <a:ext cx="776532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2E1C8-C682-438B-BB0F-89C931255D3F}" type="datetimeFigureOut">
              <a:rPr lang="hu-HU" smtClean="0"/>
              <a:pPr/>
              <a:t>2019. 04. 15.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6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92039-594A-469A-8263-3F2546AA4786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1573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A Globalizáció Pszichológiája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globalizáció interkulturális implikációi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u-HU" dirty="0" smtClean="0"/>
              <a:t>A globalizáció teret enged új élményeknek, elgördíti a kultúrák érintkezését gátló akadályokat, a demokratikus és emberi jogi értékek terjedése előtt utat nyit. </a:t>
            </a:r>
          </a:p>
          <a:p>
            <a:endParaRPr lang="hu-HU" dirty="0" smtClean="0"/>
          </a:p>
          <a:p>
            <a:r>
              <a:rPr lang="hu-HU" dirty="0" smtClean="0"/>
              <a:t>Felerősítheti az ellenállást és ellenségességet, a lokális kultúra védelmében kivitelezett kollektív cselekvést. Kulturális katasztrófához is vezethet, civilizációk harcához (Huntington, 1996). </a:t>
            </a:r>
          </a:p>
          <a:p>
            <a:endParaRPr lang="hu-HU" dirty="0" smtClean="0"/>
          </a:p>
          <a:p>
            <a:r>
              <a:rPr lang="hu-HU" dirty="0" smtClean="0"/>
              <a:t>Sok országban az amerikai pop kultúra terjedése xenofób érzelmeket ébresztett, és erős nacionalista cselekvéseket eredményezett az </a:t>
            </a:r>
            <a:r>
              <a:rPr lang="hu-HU" dirty="0" err="1" smtClean="0"/>
              <a:t>amerikanizáció</a:t>
            </a:r>
            <a:r>
              <a:rPr lang="hu-HU" dirty="0" smtClean="0"/>
              <a:t> megakadályozásának célkitűzésével. 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3200" dirty="0" smtClean="0"/>
              <a:t>Kirekesztő, ill. integratív reakciók: kultúrák találkozása exponálja a kulturális szempontot (</a:t>
            </a:r>
            <a:r>
              <a:rPr lang="hu-HU" sz="3200" dirty="0" err="1" smtClean="0"/>
              <a:t>Chiu</a:t>
            </a:r>
            <a:r>
              <a:rPr lang="hu-HU" sz="3200" dirty="0" smtClean="0"/>
              <a:t> és </a:t>
            </a:r>
            <a:r>
              <a:rPr lang="hu-HU" sz="3200" dirty="0" err="1" smtClean="0"/>
              <a:t>Cheng</a:t>
            </a:r>
            <a:r>
              <a:rPr lang="hu-HU" sz="3200" dirty="0" smtClean="0"/>
              <a:t>, 2007; 2010) </a:t>
            </a:r>
            <a:endParaRPr lang="hu-HU" sz="32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43608" y="2420888"/>
            <a:ext cx="6797328" cy="405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kulturális fertőzéstől való szorongás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globális kultúra hegemón befolyásától való félelem egyfajta kulturális fertőzéstől való szorongásképp jelentkezik. </a:t>
            </a:r>
          </a:p>
          <a:p>
            <a:r>
              <a:rPr lang="hu-HU" dirty="0" smtClean="0"/>
              <a:t>Ezt a fertőzéstől való szorongást azonosították annak az akciónak a hátterében, melynek eredményeképp 2007-ben a </a:t>
            </a:r>
            <a:r>
              <a:rPr lang="hu-HU" dirty="0" err="1" smtClean="0"/>
              <a:t>Starbucks-nak</a:t>
            </a:r>
            <a:r>
              <a:rPr lang="hu-HU" dirty="0" smtClean="0"/>
              <a:t> el kellett tűnni Pekingben a Tiltott Város </a:t>
            </a:r>
            <a:r>
              <a:rPr lang="hu-HU" dirty="0" err="1" smtClean="0"/>
              <a:t>múzeumnegyedéből</a:t>
            </a:r>
            <a:r>
              <a:rPr lang="hu-HU" dirty="0" smtClean="0"/>
              <a:t>. 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„karanténba zárás”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kirekesztő válasz nem csak a „kiirtás” lehet, de a „karanténba zárás” is. </a:t>
            </a:r>
          </a:p>
          <a:p>
            <a:r>
              <a:rPr lang="hu-HU" dirty="0" smtClean="0"/>
              <a:t>Ez azt jelenti, hogy bizonyos hatásokat beenged a kultúra, de azokat a helyén kezeli, és nem engedi, hogy generalizált hatása legyen.  </a:t>
            </a:r>
          </a:p>
          <a:p>
            <a:r>
              <a:rPr lang="hu-HU" dirty="0" smtClean="0"/>
              <a:t>Például a Hong </a:t>
            </a:r>
            <a:r>
              <a:rPr lang="hu-HU" dirty="0" err="1" smtClean="0"/>
              <a:t>Kongban</a:t>
            </a:r>
            <a:r>
              <a:rPr lang="hu-HU" dirty="0" smtClean="0"/>
              <a:t> élő kínaiak erősen megkülönböztetik a modernizációt (jó) az </a:t>
            </a:r>
            <a:r>
              <a:rPr lang="hu-HU" dirty="0" err="1" smtClean="0"/>
              <a:t>elnyugatosodástól</a:t>
            </a:r>
            <a:r>
              <a:rPr lang="hu-HU" dirty="0" smtClean="0"/>
              <a:t> (rossz). Ez azt jelenti, hogy a jártasságok, kompetenciák jöhetnek, a kultúra viszont nem. 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3200" dirty="0" smtClean="0"/>
              <a:t>Az „üzleti” keretezés, felfogásmód segíti az integrációt</a:t>
            </a:r>
            <a:endParaRPr lang="hu-HU" sz="32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 Pl. Szingapúrban a Starbucks felvett a </a:t>
            </a:r>
            <a:r>
              <a:rPr lang="hu-HU" dirty="0" err="1" smtClean="0"/>
              <a:t>sütikínálatába</a:t>
            </a:r>
            <a:r>
              <a:rPr lang="hu-HU" dirty="0" smtClean="0"/>
              <a:t> egy olyan terméket, melyet egyértelműen a helyi kultúra ihletett. </a:t>
            </a:r>
          </a:p>
          <a:p>
            <a:r>
              <a:rPr lang="hu-HU" dirty="0" smtClean="0"/>
              <a:t>Óriási siker volt, sokan a </a:t>
            </a:r>
            <a:r>
              <a:rPr lang="hu-HU" dirty="0" err="1" smtClean="0"/>
              <a:t>túristák</a:t>
            </a:r>
            <a:r>
              <a:rPr lang="hu-HU" dirty="0" smtClean="0"/>
              <a:t> közül ajándékba vitték, hogy megmutassák, mint helyi különlegességet.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Milyen hatások befolyásolják a reakciókat?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1600200"/>
            <a:ext cx="8820472" cy="4925144"/>
          </a:xfrm>
        </p:spPr>
        <p:txBody>
          <a:bodyPr>
            <a:normAutofit fontScale="92500"/>
          </a:bodyPr>
          <a:lstStyle/>
          <a:p>
            <a:r>
              <a:rPr lang="hu-HU" dirty="0" smtClean="0"/>
              <a:t>Akinek erős </a:t>
            </a:r>
            <a:r>
              <a:rPr lang="hu-HU" dirty="0" err="1" smtClean="0"/>
              <a:t>bikulturális</a:t>
            </a:r>
            <a:r>
              <a:rPr lang="hu-HU" dirty="0" smtClean="0"/>
              <a:t>, multikulturális identitása van</a:t>
            </a:r>
            <a:r>
              <a:rPr lang="hu-HU" smtClean="0"/>
              <a:t>, abban </a:t>
            </a:r>
            <a:r>
              <a:rPr lang="hu-HU" dirty="0" smtClean="0"/>
              <a:t>a kultúrák találkozása nem okoz szorongást.</a:t>
            </a:r>
          </a:p>
          <a:p>
            <a:r>
              <a:rPr lang="hu-HU" dirty="0" smtClean="0"/>
              <a:t>A kulturális találkozás különösen félelmetes tud lenni, ha egy ikonikus értéket látunk fenyegetni (pl. </a:t>
            </a:r>
            <a:r>
              <a:rPr lang="hu-HU" dirty="0" err="1" smtClean="0"/>
              <a:t>lyen</a:t>
            </a:r>
            <a:r>
              <a:rPr lang="hu-HU" dirty="0" smtClean="0"/>
              <a:t> volt a Starbucks eset a Tiltott Városban).</a:t>
            </a:r>
          </a:p>
          <a:p>
            <a:r>
              <a:rPr lang="hu-HU" dirty="0" smtClean="0"/>
              <a:t>Röviden, a kulturális szemüveg felerősíti, a gazdasági szemüveg pedig gyengíti az ellenállást. </a:t>
            </a:r>
          </a:p>
          <a:p>
            <a:r>
              <a:rPr lang="hu-HU" dirty="0" smtClean="0"/>
              <a:t>A multikulturális tapasztalat jót tesz az emberek kreativitásának. Még kísérletben is egy vegyes kulturális előhangolás növeli a kreativitást, míg a </a:t>
            </a:r>
            <a:r>
              <a:rPr lang="hu-HU" dirty="0" err="1" smtClean="0"/>
              <a:t>monokulturálisnak</a:t>
            </a:r>
            <a:r>
              <a:rPr lang="hu-HU" dirty="0" smtClean="0"/>
              <a:t> nincs meg ez a hatása (</a:t>
            </a:r>
            <a:r>
              <a:rPr lang="hu-HU" dirty="0" err="1" smtClean="0"/>
              <a:t>Leung</a:t>
            </a:r>
            <a:r>
              <a:rPr lang="hu-HU" dirty="0" smtClean="0"/>
              <a:t> és </a:t>
            </a:r>
            <a:r>
              <a:rPr lang="hu-HU" dirty="0" err="1" smtClean="0"/>
              <a:t>Chiu</a:t>
            </a:r>
            <a:r>
              <a:rPr lang="hu-HU" dirty="0" smtClean="0"/>
              <a:t>, 2010).</a:t>
            </a:r>
          </a:p>
          <a:p>
            <a:r>
              <a:rPr lang="hu-HU" dirty="0" smtClean="0"/>
              <a:t>Az egzisztenciális szorongás (mortalitástól való félelem), és a saját kultúrával való erős azonosulás erősíti a kirekesztést, a megismerés iránti igény pedig csökkenti.</a:t>
            </a:r>
          </a:p>
          <a:p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Egy érdekes alkalmazás: </a:t>
            </a:r>
            <a:r>
              <a:rPr lang="hu-HU" dirty="0" err="1" smtClean="0"/>
              <a:t>brands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márkák kulturális termékek</a:t>
            </a:r>
          </a:p>
          <a:p>
            <a:r>
              <a:rPr lang="hu-HU" dirty="0" smtClean="0"/>
              <a:t>Kulturálisan </a:t>
            </a:r>
            <a:r>
              <a:rPr lang="hu-HU" dirty="0" err="1" smtClean="0"/>
              <a:t>jelentésteli</a:t>
            </a:r>
            <a:r>
              <a:rPr lang="hu-HU" dirty="0" smtClean="0"/>
              <a:t> márkákkal való találkozás befolyásolja viselkedésünket: az alapján fogyasztjuk vagy nem fogyasztjuk őket, hogy mit gondolunk a globalizációról. </a:t>
            </a:r>
          </a:p>
          <a:p>
            <a:r>
              <a:rPr lang="hu-HU" dirty="0" smtClean="0"/>
              <a:t>A kulturális identitást megerősítő márkákat az emberek szívesen hordják. </a:t>
            </a:r>
          </a:p>
          <a:p>
            <a:r>
              <a:rPr lang="hu-HU" dirty="0" smtClean="0"/>
              <a:t>A fenyegető márkákkal szemben pedig elutasítóan viselkednek. 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3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Arnett, J. J. (2002). The psychology of globalization. </a:t>
            </a:r>
            <a:r>
              <a:rPr lang="en-US" sz="3200" i="1" dirty="0" smtClean="0"/>
              <a:t>American psychologist</a:t>
            </a:r>
            <a:r>
              <a:rPr lang="en-US" sz="3200" dirty="0" smtClean="0"/>
              <a:t>,</a:t>
            </a:r>
            <a:r>
              <a:rPr lang="en-US" sz="3200" i="1" dirty="0" smtClean="0"/>
              <a:t>57</a:t>
            </a:r>
            <a:r>
              <a:rPr lang="en-US" sz="3200" dirty="0" smtClean="0"/>
              <a:t>(10), 774.</a:t>
            </a:r>
            <a:endParaRPr lang="hu-HU" sz="32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hu-HU" dirty="0" smtClean="0"/>
              <a:t>A különböző kultúrák és földrészek közötti kapcsolatok köre és intenzitása drámai módon megnövekedett, aminek az oka a telekommunikáció terén lezajlott fejlődés, és a gazdasági-üzleti kapcsolatok erősödése.</a:t>
            </a:r>
          </a:p>
          <a:p>
            <a:r>
              <a:rPr lang="hu-HU" dirty="0" smtClean="0"/>
              <a:t>Az </a:t>
            </a:r>
            <a:r>
              <a:rPr lang="hu-HU" dirty="0" err="1" smtClean="0"/>
              <a:t>akkulturációval</a:t>
            </a:r>
            <a:r>
              <a:rPr lang="hu-HU" dirty="0" smtClean="0"/>
              <a:t>, identitással, és más témákkal foglalkozó pszichológiai elméleteknek fontos implikációi vannak a globalizáció általi </a:t>
            </a:r>
            <a:r>
              <a:rPr lang="hu-HU" dirty="0" err="1" smtClean="0"/>
              <a:t>interdependencia</a:t>
            </a:r>
            <a:r>
              <a:rPr lang="hu-HU" dirty="0" smtClean="0"/>
              <a:t> értelmezéséhez.</a:t>
            </a:r>
          </a:p>
          <a:p>
            <a:r>
              <a:rPr lang="hu-HU" dirty="0" smtClean="0"/>
              <a:t>A szerző ebben a munkájában legfőképpen a serdülőkkel foglalkozik, nekik kulcsszerepük van a globalizációs kulturális hatások közvetítésében. Kellőképpen önállóak ugyanis az információkeresésben, s az identitásformálódás idején a kulturális hatásoknak különös jelentősége van. </a:t>
            </a:r>
          </a:p>
          <a:p>
            <a:r>
              <a:rPr lang="hu-HU" dirty="0" err="1" smtClean="0"/>
              <a:t>Arnett</a:t>
            </a:r>
            <a:r>
              <a:rPr lang="hu-HU" dirty="0" smtClean="0"/>
              <a:t> ebben a munkájában kifejezetten identitás-vetületében értelmezi a globalizációt. 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2278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Regionális eltérések</a:t>
            </a:r>
            <a:r>
              <a:rPr lang="en-US" dirty="0" smtClean="0"/>
              <a:t/>
            </a:r>
            <a:br>
              <a:rPr lang="en-US" dirty="0" smtClean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 </a:t>
            </a:r>
            <a:r>
              <a:rPr lang="hu-HU" dirty="0" smtClean="0"/>
              <a:t>A globalizáció a Föld minden részén zajlik, de óriási különbség van abban, hogy az egyes kultúrákat hogyan és mennyire érinti.</a:t>
            </a:r>
          </a:p>
          <a:p>
            <a:r>
              <a:rPr lang="hu-HU" dirty="0" smtClean="0"/>
              <a:t>Közös sajátosságok:</a:t>
            </a:r>
          </a:p>
          <a:p>
            <a:pPr lvl="1"/>
            <a:r>
              <a:rPr lang="hu-HU" dirty="0" smtClean="0"/>
              <a:t>Mindenhol megszaporodtak az interkulturális kapcsolatok. </a:t>
            </a:r>
          </a:p>
          <a:p>
            <a:pPr lvl="1"/>
            <a:r>
              <a:rPr lang="hu-HU" dirty="0" smtClean="0"/>
              <a:t>Városi környezetben sokkal intenzívebben zajlik, mint </a:t>
            </a:r>
            <a:r>
              <a:rPr lang="hu-HU" dirty="0" err="1" smtClean="0"/>
              <a:t>rurális</a:t>
            </a:r>
            <a:r>
              <a:rPr lang="hu-HU" dirty="0" smtClean="0"/>
              <a:t> környezetben.</a:t>
            </a:r>
          </a:p>
          <a:p>
            <a:pPr lvl="1"/>
            <a:r>
              <a:rPr lang="hu-HU" dirty="0" smtClean="0"/>
              <a:t>Az idegen értékek sokszor ütköznek a saját kultúrára jellemző hagyományos értékekkel, és nagy kihívás mindkettőt egyszerre ápolni. </a:t>
            </a:r>
          </a:p>
          <a:p>
            <a:pPr lvl="1"/>
            <a:r>
              <a:rPr lang="hu-HU" dirty="0" smtClean="0"/>
              <a:t>Szinte mindenütt a világon úgy tekintenek rá, mint egyrészt egy lehetőségre, másrészt egy problémaforrásra, és az ellenállás akár szervezett kereteket ölthet.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3732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A globalizáció pszichológiai következményei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dirty="0" smtClean="0"/>
              <a:t>A legtöbben </a:t>
            </a:r>
            <a:r>
              <a:rPr lang="hu-HU" dirty="0" err="1" smtClean="0"/>
              <a:t>bikulturális</a:t>
            </a:r>
            <a:r>
              <a:rPr lang="hu-HU" dirty="0" smtClean="0"/>
              <a:t> identitást alakítanak ki.</a:t>
            </a:r>
          </a:p>
          <a:p>
            <a:r>
              <a:rPr lang="hu-HU" dirty="0" smtClean="0"/>
              <a:t>Az identitás-konfúzió főleg a nem nyugati világ fiataljait fenyegeti. </a:t>
            </a:r>
            <a:r>
              <a:rPr lang="en-US" dirty="0" smtClean="0"/>
              <a:t> </a:t>
            </a:r>
            <a:endParaRPr lang="hu-HU" dirty="0" smtClean="0"/>
          </a:p>
          <a:p>
            <a:r>
              <a:rPr lang="hu-HU" dirty="0" smtClean="0"/>
              <a:t>Az is világszintű jelenség, hogy sokan egy maguk által választott szubkultúra által érzik úgy, hogy meg tudják őrizni identitásukat mind a globális iránytól, mind a globális kultúra által felhígult saját kultúra káros hatásai alól.</a:t>
            </a:r>
          </a:p>
          <a:p>
            <a:r>
              <a:rPr lang="hu-HU" dirty="0" smtClean="0"/>
              <a:t>A kapcsolati és a munka értelemben vett identitáskeresés erősen kitolódik messze túl a serdülőkoron, 18-25 éves korra vagy még tovább. Ez kifejezetten a gazdaságilag fejlett részére jellemző a világnak. 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8492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Az </a:t>
            </a:r>
            <a:r>
              <a:rPr lang="hu-HU" dirty="0" err="1" smtClean="0"/>
              <a:t>akkulturációs</a:t>
            </a:r>
            <a:r>
              <a:rPr lang="hu-HU" dirty="0" smtClean="0"/>
              <a:t> stressz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dirty="0" err="1" smtClean="0"/>
              <a:t>Berry</a:t>
            </a:r>
            <a:r>
              <a:rPr lang="hu-HU" dirty="0" smtClean="0"/>
              <a:t> elméletéből, (mely az emigránsok </a:t>
            </a:r>
            <a:r>
              <a:rPr lang="hu-HU" dirty="0" err="1" smtClean="0"/>
              <a:t>akkulturációjára</a:t>
            </a:r>
            <a:r>
              <a:rPr lang="hu-HU" dirty="0" smtClean="0"/>
              <a:t> vonatkozott eredetileg) sokat átvehetünk a globalizációs hatásokkal való megküzdés értelmezésére is.  Különösképpen a </a:t>
            </a:r>
            <a:r>
              <a:rPr lang="hu-HU" dirty="0" err="1" smtClean="0"/>
              <a:t>marginalizáció</a:t>
            </a:r>
            <a:r>
              <a:rPr lang="hu-HU" dirty="0" smtClean="0"/>
              <a:t> és az identitáskonfúzió, valamint az integráció és a </a:t>
            </a:r>
            <a:r>
              <a:rPr lang="hu-HU" dirty="0" err="1" smtClean="0"/>
              <a:t>bikulturális</a:t>
            </a:r>
            <a:r>
              <a:rPr lang="hu-HU" dirty="0" smtClean="0"/>
              <a:t> (multikulturális) identitás állítható párhuzamba. </a:t>
            </a:r>
          </a:p>
          <a:p>
            <a:r>
              <a:rPr lang="hu-HU" dirty="0" smtClean="0"/>
              <a:t>Az </a:t>
            </a:r>
            <a:r>
              <a:rPr lang="hu-HU" dirty="0" err="1" smtClean="0"/>
              <a:t>akkulturációs</a:t>
            </a:r>
            <a:r>
              <a:rPr lang="hu-HU" dirty="0" smtClean="0"/>
              <a:t> stressz</a:t>
            </a:r>
            <a:r>
              <a:rPr lang="en-US" dirty="0" smtClean="0"/>
              <a:t> is Berry</a:t>
            </a:r>
            <a:r>
              <a:rPr lang="hu-HU" dirty="0" smtClean="0"/>
              <a:t> </a:t>
            </a:r>
            <a:r>
              <a:rPr lang="en-US" dirty="0" smtClean="0"/>
              <a:t>(1998)</a:t>
            </a:r>
            <a:r>
              <a:rPr lang="hu-HU" dirty="0" smtClean="0"/>
              <a:t> fogalma, a stresszt a származási és az új kultúra értékei közötti konfliktus okozza. </a:t>
            </a:r>
            <a:r>
              <a:rPr lang="en-US" dirty="0" smtClean="0"/>
              <a:t> </a:t>
            </a:r>
            <a:r>
              <a:rPr lang="hu-HU" dirty="0" smtClean="0"/>
              <a:t>A globalizáció is együtt járhat ilyen feszültséggel. </a:t>
            </a:r>
          </a:p>
          <a:p>
            <a:r>
              <a:rPr lang="hu-HU" dirty="0" smtClean="0"/>
              <a:t>A kultúrák közötti távolság (</a:t>
            </a:r>
            <a:r>
              <a:rPr lang="en-US" dirty="0" smtClean="0"/>
              <a:t>Berry</a:t>
            </a:r>
            <a:r>
              <a:rPr lang="hu-HU" dirty="0" smtClean="0"/>
              <a:t>, 1</a:t>
            </a:r>
            <a:r>
              <a:rPr lang="en-US" dirty="0" smtClean="0"/>
              <a:t>997) </a:t>
            </a:r>
            <a:r>
              <a:rPr lang="hu-HU" dirty="0" smtClean="0"/>
              <a:t>a két kultúra hiedelmei és gyakorlata közötti különbségre utal. Minél nagyobb távolságra van két kultúra egymástól, annál nehezebb az adaptációs folyamat.</a:t>
            </a:r>
            <a:endParaRPr lang="en-US" dirty="0" smtClean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6639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5519" y="332656"/>
            <a:ext cx="8784976" cy="1219200"/>
          </a:xfrm>
        </p:spPr>
        <p:txBody>
          <a:bodyPr>
            <a:noAutofit/>
          </a:bodyPr>
          <a:lstStyle/>
          <a:p>
            <a:r>
              <a:rPr lang="hu-HU" sz="2000" dirty="0" err="1" smtClean="0"/>
              <a:t>Chen</a:t>
            </a:r>
            <a:r>
              <a:rPr lang="hu-HU" sz="2000" dirty="0" smtClean="0"/>
              <a:t>, S. X., </a:t>
            </a:r>
            <a:r>
              <a:rPr lang="hu-HU" sz="2000" dirty="0" err="1" smtClean="0"/>
              <a:t>Benet‐Martínez</a:t>
            </a:r>
            <a:r>
              <a:rPr lang="hu-HU" sz="2000" dirty="0" smtClean="0"/>
              <a:t>, V., &amp; Harris Bond, M. (2008). </a:t>
            </a:r>
            <a:r>
              <a:rPr lang="hu-HU" sz="2000" dirty="0" err="1" smtClean="0"/>
              <a:t>Bicultural</a:t>
            </a:r>
            <a:r>
              <a:rPr lang="hu-HU" sz="2000" dirty="0" smtClean="0"/>
              <a:t> </a:t>
            </a:r>
            <a:r>
              <a:rPr lang="hu-HU" sz="2000" dirty="0" err="1" smtClean="0"/>
              <a:t>Identity</a:t>
            </a:r>
            <a:r>
              <a:rPr lang="hu-HU" sz="2000" dirty="0" smtClean="0"/>
              <a:t>, </a:t>
            </a:r>
            <a:r>
              <a:rPr lang="hu-HU" sz="2000" dirty="0" err="1" smtClean="0"/>
              <a:t>bilingualism</a:t>
            </a:r>
            <a:r>
              <a:rPr lang="hu-HU" sz="2000" dirty="0" smtClean="0"/>
              <a:t>, and </a:t>
            </a:r>
            <a:r>
              <a:rPr lang="hu-HU" sz="2000" dirty="0" err="1" smtClean="0"/>
              <a:t>psychological</a:t>
            </a:r>
            <a:r>
              <a:rPr lang="hu-HU" sz="2000" dirty="0" smtClean="0"/>
              <a:t> </a:t>
            </a:r>
            <a:r>
              <a:rPr lang="hu-HU" sz="2000" dirty="0" err="1" smtClean="0"/>
              <a:t>adjustment</a:t>
            </a:r>
            <a:r>
              <a:rPr lang="hu-HU" sz="2000" dirty="0" smtClean="0"/>
              <a:t> </a:t>
            </a:r>
            <a:r>
              <a:rPr lang="hu-HU" sz="2000" dirty="0" err="1" smtClean="0"/>
              <a:t>in</a:t>
            </a:r>
            <a:r>
              <a:rPr lang="hu-HU" sz="2000" dirty="0" smtClean="0"/>
              <a:t> </a:t>
            </a:r>
            <a:r>
              <a:rPr lang="hu-HU" sz="2000" dirty="0" err="1" smtClean="0"/>
              <a:t>multicultural</a:t>
            </a:r>
            <a:r>
              <a:rPr lang="hu-HU" sz="2000" dirty="0" smtClean="0"/>
              <a:t> </a:t>
            </a:r>
            <a:r>
              <a:rPr lang="hu-HU" sz="2000" dirty="0" err="1" smtClean="0"/>
              <a:t>societies</a:t>
            </a:r>
            <a:r>
              <a:rPr lang="hu-HU" sz="2000" dirty="0" smtClean="0"/>
              <a:t>: </a:t>
            </a:r>
            <a:r>
              <a:rPr lang="hu-HU" sz="2000" dirty="0" err="1" smtClean="0"/>
              <a:t>immigration‐based</a:t>
            </a:r>
            <a:r>
              <a:rPr lang="hu-HU" sz="2000" dirty="0" smtClean="0"/>
              <a:t> </a:t>
            </a:r>
            <a:r>
              <a:rPr lang="hu-HU" sz="2000" dirty="0" err="1" smtClean="0"/>
              <a:t>and</a:t>
            </a:r>
            <a:r>
              <a:rPr lang="hu-HU" sz="2000" dirty="0" smtClean="0"/>
              <a:t> </a:t>
            </a:r>
            <a:r>
              <a:rPr lang="hu-HU" sz="2000" dirty="0" err="1" smtClean="0"/>
              <a:t>globalization‐based</a:t>
            </a:r>
            <a:r>
              <a:rPr lang="hu-HU" sz="2000" dirty="0" smtClean="0"/>
              <a:t> </a:t>
            </a:r>
            <a:r>
              <a:rPr lang="hu-HU" sz="2000" dirty="0" err="1" smtClean="0"/>
              <a:t>acculturation</a:t>
            </a:r>
            <a:r>
              <a:rPr lang="hu-HU" sz="2000" dirty="0" smtClean="0"/>
              <a:t>. </a:t>
            </a:r>
            <a:r>
              <a:rPr lang="hu-HU" sz="2000" i="1" dirty="0" smtClean="0"/>
              <a:t>Journal of </a:t>
            </a:r>
            <a:r>
              <a:rPr lang="hu-HU" sz="2000" i="1" dirty="0" err="1" smtClean="0"/>
              <a:t>personality</a:t>
            </a:r>
            <a:r>
              <a:rPr lang="hu-HU" sz="2000" dirty="0" smtClean="0"/>
              <a:t>,</a:t>
            </a:r>
            <a:r>
              <a:rPr lang="hu-HU" sz="2000" i="1" dirty="0" smtClean="0"/>
              <a:t>76</a:t>
            </a:r>
            <a:r>
              <a:rPr lang="hu-HU" sz="2000" dirty="0" smtClean="0"/>
              <a:t>(4), 803-838.</a:t>
            </a:r>
            <a:endParaRPr lang="hu-HU" sz="20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85346" y="1772816"/>
            <a:ext cx="7765322" cy="4896544"/>
          </a:xfrm>
        </p:spPr>
        <p:txBody>
          <a:bodyPr>
            <a:normAutofit fontScale="85000" lnSpcReduction="10000"/>
          </a:bodyPr>
          <a:lstStyle/>
          <a:p>
            <a:r>
              <a:rPr lang="hu-HU" dirty="0" smtClean="0"/>
              <a:t>Három  </a:t>
            </a:r>
            <a:r>
              <a:rPr lang="hu-HU" dirty="0" err="1" smtClean="0"/>
              <a:t>bevándorlócsoport</a:t>
            </a:r>
            <a:r>
              <a:rPr lang="hu-HU" dirty="0" smtClean="0"/>
              <a:t> esetében mutattak rá a szerzők, hogy a boldogulásban, alkalmazkodásban nagyon fontos szerepet játszik az, hogy birtokolják-e mindkét nyelvet, és mennyire tudják összehangolni a kétféle identitásukat.  </a:t>
            </a:r>
            <a:endParaRPr lang="en-US" dirty="0"/>
          </a:p>
          <a:p>
            <a:r>
              <a:rPr lang="hu-HU" dirty="0" smtClean="0"/>
              <a:t>Az </a:t>
            </a:r>
            <a:r>
              <a:rPr lang="hu-HU" dirty="0" err="1" smtClean="0"/>
              <a:t>akkulturációt</a:t>
            </a:r>
            <a:r>
              <a:rPr lang="hu-HU" dirty="0" smtClean="0"/>
              <a:t> hagyományosan a bevándorlók alkalmazkodására vonatkoztatják. </a:t>
            </a:r>
          </a:p>
          <a:p>
            <a:r>
              <a:rPr lang="hu-HU" dirty="0" smtClean="0"/>
              <a:t>A kétnyelvűségről és a </a:t>
            </a:r>
            <a:r>
              <a:rPr lang="hu-HU" dirty="0" err="1" smtClean="0"/>
              <a:t>bikulturális</a:t>
            </a:r>
            <a:r>
              <a:rPr lang="hu-HU" dirty="0" smtClean="0"/>
              <a:t> identitásról régebben azt gondolták, hogy nagyon stresszes, és például a gyerekek értelmi fejlődését visszaveti. </a:t>
            </a:r>
          </a:p>
          <a:p>
            <a:r>
              <a:rPr lang="hu-HU" dirty="0" smtClean="0"/>
              <a:t>Mai tudásunk szerint azonban a kétnyelvűségnek és a </a:t>
            </a:r>
            <a:r>
              <a:rPr lang="hu-HU" dirty="0" err="1" smtClean="0"/>
              <a:t>bikulturális</a:t>
            </a:r>
            <a:r>
              <a:rPr lang="hu-HU" dirty="0" smtClean="0"/>
              <a:t> identitásnak az intellektuális fejlődésre és a szubjektív jóllétre inkább pozitív hatásai ismertek. </a:t>
            </a:r>
          </a:p>
          <a:p>
            <a:r>
              <a:rPr lang="hu-HU" dirty="0" smtClean="0"/>
              <a:t>A globalizációs alapú </a:t>
            </a:r>
            <a:r>
              <a:rPr lang="hu-HU" dirty="0" err="1" smtClean="0"/>
              <a:t>akkulturációs</a:t>
            </a:r>
            <a:r>
              <a:rPr lang="hu-HU" dirty="0" smtClean="0"/>
              <a:t> kérdéskörnek inkább az a lényege, hogy hogyan tudja az ember beépíteni az identitásába a sok kulturális hatást, mely élete során éri. </a:t>
            </a:r>
            <a:endParaRPr lang="en-US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89183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Diaz, J., &amp; </a:t>
            </a:r>
            <a:r>
              <a:rPr lang="en-US" sz="2400" dirty="0" err="1" smtClean="0"/>
              <a:t>Zirkel</a:t>
            </a:r>
            <a:r>
              <a:rPr lang="en-US" sz="2400" dirty="0" smtClean="0"/>
              <a:t>, S. (2012). Globalization, psychology, and social issues research: An introduction and conceptual framework. </a:t>
            </a:r>
            <a:r>
              <a:rPr lang="en-US" sz="2400" i="1" dirty="0" smtClean="0"/>
              <a:t>Journal of Social Issues</a:t>
            </a:r>
            <a:r>
              <a:rPr lang="en-US" sz="2400" dirty="0" smtClean="0"/>
              <a:t>,</a:t>
            </a:r>
            <a:r>
              <a:rPr lang="en-US" sz="2400" i="1" dirty="0" smtClean="0"/>
              <a:t>68</a:t>
            </a:r>
            <a:r>
              <a:rPr lang="en-US" sz="2400" dirty="0" smtClean="0"/>
              <a:t>(3), 439-453.</a:t>
            </a:r>
            <a:endParaRPr lang="hu-HU" sz="24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9512" y="2096064"/>
            <a:ext cx="8271156" cy="4429280"/>
          </a:xfrm>
        </p:spPr>
        <p:txBody>
          <a:bodyPr>
            <a:normAutofit fontScale="85000" lnSpcReduction="20000"/>
          </a:bodyPr>
          <a:lstStyle/>
          <a:p>
            <a:r>
              <a:rPr lang="hu-HU" dirty="0" smtClean="0"/>
              <a:t>Az identitás kérdésén túl más fontos témák</a:t>
            </a:r>
          </a:p>
          <a:p>
            <a:r>
              <a:rPr lang="hu-HU" dirty="0" smtClean="0"/>
              <a:t>Életminőség:</a:t>
            </a:r>
          </a:p>
          <a:p>
            <a:pPr lvl="1"/>
            <a:r>
              <a:rPr lang="hu-HU" dirty="0" err="1" smtClean="0"/>
              <a:t>Multitask-környezet</a:t>
            </a:r>
            <a:r>
              <a:rPr lang="hu-HU" dirty="0" smtClean="0"/>
              <a:t> és életmód, információs túlterheltség; a tér és az idő összeszűkül: hiányzik a jelen és a jelenben megélt élmények súlya. (</a:t>
            </a:r>
            <a:r>
              <a:rPr lang="hu-HU" dirty="0" err="1" smtClean="0"/>
              <a:t>Gergen</a:t>
            </a:r>
            <a:r>
              <a:rPr lang="hu-HU" dirty="0" smtClean="0"/>
              <a:t>, 2002:  „</a:t>
            </a:r>
            <a:r>
              <a:rPr lang="hu-HU" dirty="0" err="1" smtClean="0"/>
              <a:t>absent</a:t>
            </a:r>
            <a:r>
              <a:rPr lang="hu-HU" dirty="0" smtClean="0"/>
              <a:t> </a:t>
            </a:r>
            <a:r>
              <a:rPr lang="hu-HU" dirty="0" err="1" smtClean="0"/>
              <a:t>present</a:t>
            </a:r>
            <a:r>
              <a:rPr lang="hu-HU" dirty="0" smtClean="0"/>
              <a:t>” fogalom)</a:t>
            </a:r>
          </a:p>
          <a:p>
            <a:r>
              <a:rPr lang="hu-HU" dirty="0" smtClean="0"/>
              <a:t>Mentális egészség:</a:t>
            </a:r>
          </a:p>
          <a:p>
            <a:pPr lvl="1"/>
            <a:r>
              <a:rPr lang="hu-HU" dirty="0" smtClean="0"/>
              <a:t>Számos kutatás beszámol a fejletlen, szegény világot érő </a:t>
            </a:r>
            <a:r>
              <a:rPr lang="hu-HU" dirty="0" err="1" smtClean="0"/>
              <a:t>akkulturációs</a:t>
            </a:r>
            <a:r>
              <a:rPr lang="hu-HU" dirty="0" smtClean="0"/>
              <a:t> sokk életmód, és mentális egészség romboló hatásáról. Például az öngyilkossági arány növekedéséről.</a:t>
            </a:r>
          </a:p>
          <a:p>
            <a:r>
              <a:rPr lang="hu-HU" dirty="0" smtClean="0"/>
              <a:t>Csoportközi viszonyok:</a:t>
            </a:r>
          </a:p>
          <a:p>
            <a:pPr lvl="1"/>
            <a:r>
              <a:rPr lang="hu-HU" dirty="0" smtClean="0"/>
              <a:t>Például bevándorlás-ellenesség, vagy globális kultúra ellenesség (lásd az ikonikus világmárkák elleni indulatokat erős kulturális kontextusban)</a:t>
            </a:r>
          </a:p>
          <a:p>
            <a:r>
              <a:rPr lang="hu-HU" dirty="0" smtClean="0"/>
              <a:t>A globális cselekvés kihívásainak való megfelelés problémái</a:t>
            </a:r>
          </a:p>
          <a:p>
            <a:pPr lvl="1"/>
            <a:r>
              <a:rPr lang="hu-HU" dirty="0" smtClean="0"/>
              <a:t> (pl. a klímaváltozás kapcsán)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1027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90600" y="260648"/>
            <a:ext cx="8153400" cy="990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Chiu, C. Y., </a:t>
            </a:r>
            <a:r>
              <a:rPr lang="en-US" sz="2400" dirty="0" err="1" smtClean="0"/>
              <a:t>Gries</a:t>
            </a:r>
            <a:r>
              <a:rPr lang="en-US" sz="2400" dirty="0" smtClean="0"/>
              <a:t>, P., </a:t>
            </a:r>
            <a:r>
              <a:rPr lang="en-US" sz="2400" dirty="0" err="1" smtClean="0"/>
              <a:t>Torelli</a:t>
            </a:r>
            <a:r>
              <a:rPr lang="en-US" sz="2400" dirty="0" smtClean="0"/>
              <a:t>, C. J., &amp; Cheng, S. Y. (2011). Toward a social psychology of globalization. </a:t>
            </a:r>
            <a:r>
              <a:rPr lang="en-US" sz="2400" i="1" dirty="0" smtClean="0"/>
              <a:t>Journal of Social Issues</a:t>
            </a:r>
            <a:r>
              <a:rPr lang="en-US" sz="2400" dirty="0" smtClean="0"/>
              <a:t>, </a:t>
            </a:r>
            <a:r>
              <a:rPr lang="en-US" sz="2400" i="1" dirty="0" smtClean="0"/>
              <a:t>67</a:t>
            </a:r>
            <a:r>
              <a:rPr lang="en-US" sz="2400" dirty="0" smtClean="0"/>
              <a:t>(4), 663-676.</a:t>
            </a:r>
            <a:endParaRPr lang="hu-HU" sz="24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dirty="0" err="1" smtClean="0"/>
              <a:t>Lay</a:t>
            </a:r>
            <a:r>
              <a:rPr lang="hu-HU" dirty="0" smtClean="0"/>
              <a:t> </a:t>
            </a:r>
            <a:r>
              <a:rPr lang="hu-HU" dirty="0" err="1" smtClean="0"/>
              <a:t>Perceptions</a:t>
            </a:r>
            <a:r>
              <a:rPr lang="hu-HU" dirty="0" smtClean="0"/>
              <a:t> of </a:t>
            </a:r>
            <a:r>
              <a:rPr lang="hu-HU" dirty="0" err="1" smtClean="0"/>
              <a:t>Globalization</a:t>
            </a:r>
            <a:endParaRPr lang="hu-HU" dirty="0" smtClean="0"/>
          </a:p>
          <a:p>
            <a:r>
              <a:rPr lang="hu-HU" dirty="0" err="1" smtClean="0"/>
              <a:t>Yang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 (2011) 24 meglehetősen globális fogalmat  (pl. </a:t>
            </a:r>
            <a:r>
              <a:rPr lang="hu-HU" dirty="0" err="1" smtClean="0"/>
              <a:t>McDonald’s</a:t>
            </a:r>
            <a:r>
              <a:rPr lang="hu-HU" dirty="0" smtClean="0"/>
              <a:t>; klímaváltozás) értékeltettek skálákon, és </a:t>
            </a:r>
            <a:r>
              <a:rPr lang="hu-HU" dirty="0" err="1" smtClean="0"/>
              <a:t>multidimenzionális</a:t>
            </a:r>
            <a:r>
              <a:rPr lang="hu-HU" dirty="0" smtClean="0"/>
              <a:t> skálázással arra jutottak, hogy a globalizációval kapcsolatban az emberek kultúrákon átívelően egyetértenek abban, hogy a fogalom mit jelent.</a:t>
            </a:r>
          </a:p>
          <a:p>
            <a:pPr lvl="1"/>
            <a:r>
              <a:rPr lang="en-US" dirty="0" smtClean="0"/>
              <a:t>(a) </a:t>
            </a:r>
            <a:r>
              <a:rPr lang="hu-HU" dirty="0" smtClean="0"/>
              <a:t>országhatárokon átívelő üzlet (pl. Starbucks)</a:t>
            </a:r>
          </a:p>
          <a:p>
            <a:pPr lvl="1"/>
            <a:r>
              <a:rPr lang="hu-HU" dirty="0" smtClean="0"/>
              <a:t>(b) információs technológia (pl. az internet),</a:t>
            </a:r>
          </a:p>
          <a:p>
            <a:pPr lvl="1"/>
            <a:r>
              <a:rPr lang="en-US" dirty="0" smtClean="0"/>
              <a:t>(c) </a:t>
            </a:r>
            <a:r>
              <a:rPr lang="hu-HU" dirty="0" smtClean="0"/>
              <a:t>az emberek mozgása</a:t>
            </a:r>
            <a:r>
              <a:rPr lang="en-US" dirty="0" smtClean="0"/>
              <a:t> (</a:t>
            </a:r>
            <a:r>
              <a:rPr lang="hu-HU" dirty="0" smtClean="0"/>
              <a:t>migráció; repülőutak</a:t>
            </a:r>
            <a:r>
              <a:rPr lang="en-US" dirty="0" smtClean="0"/>
              <a:t>), </a:t>
            </a:r>
            <a:endParaRPr lang="hu-HU" dirty="0" smtClean="0"/>
          </a:p>
          <a:p>
            <a:pPr lvl="1"/>
            <a:r>
              <a:rPr lang="en-US" dirty="0" smtClean="0"/>
              <a:t>(d) glob</a:t>
            </a:r>
            <a:r>
              <a:rPr lang="hu-HU" dirty="0" err="1" smtClean="0"/>
              <a:t>ális</a:t>
            </a:r>
            <a:r>
              <a:rPr lang="hu-HU" dirty="0" smtClean="0"/>
              <a:t> katasztrófák</a:t>
            </a:r>
            <a:r>
              <a:rPr lang="en-US" dirty="0" smtClean="0"/>
              <a:t> (</a:t>
            </a:r>
            <a:r>
              <a:rPr lang="hu-HU" dirty="0" smtClean="0"/>
              <a:t>pl. az AIDS)</a:t>
            </a:r>
          </a:p>
          <a:p>
            <a:pPr lvl="1"/>
            <a:r>
              <a:rPr lang="en-US" dirty="0" smtClean="0"/>
              <a:t>(e)</a:t>
            </a:r>
            <a:r>
              <a:rPr lang="hu-HU" dirty="0" smtClean="0"/>
              <a:t> nemzetközi törvények és szabályozó szervek </a:t>
            </a:r>
            <a:r>
              <a:rPr lang="en-US" dirty="0" smtClean="0"/>
              <a:t>(</a:t>
            </a:r>
            <a:r>
              <a:rPr lang="hu-HU" dirty="0" smtClean="0"/>
              <a:t>pl. az ENSZ)</a:t>
            </a:r>
            <a:r>
              <a:rPr lang="en-US" dirty="0" smtClean="0"/>
              <a:t>.</a:t>
            </a:r>
            <a:endParaRPr lang="hu-HU" dirty="0" smtClean="0"/>
          </a:p>
          <a:p>
            <a:endParaRPr lang="hu-H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2400" dirty="0" smtClean="0"/>
              <a:t>Hogyan hatnak a laikus nézet szerint ezek a globalizációs hatások a kultúrára?</a:t>
            </a:r>
            <a:endParaRPr lang="hu-HU" sz="24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u-HU" dirty="0" err="1" smtClean="0"/>
              <a:t>Yang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 (2011) vizsgálata szerint az általuk vizsgált kultúrákban az emberek mind úgy gondolták, hogy a globalizáció hozzáad a kompetenciához (</a:t>
            </a:r>
            <a:r>
              <a:rPr lang="hu-HU" dirty="0" err="1" smtClean="0"/>
              <a:t>competence</a:t>
            </a:r>
            <a:r>
              <a:rPr lang="hu-HU" dirty="0" smtClean="0"/>
              <a:t>), de elvesz az emberségességből (</a:t>
            </a:r>
            <a:r>
              <a:rPr lang="hu-HU" dirty="0" err="1" smtClean="0"/>
              <a:t>warmth</a:t>
            </a:r>
            <a:r>
              <a:rPr lang="hu-HU" dirty="0" smtClean="0"/>
              <a:t>).</a:t>
            </a:r>
          </a:p>
          <a:p>
            <a:r>
              <a:rPr lang="hu-HU" dirty="0" err="1" smtClean="0"/>
              <a:t>Kashima</a:t>
            </a:r>
            <a:r>
              <a:rPr lang="hu-HU" dirty="0" smtClean="0"/>
              <a:t> és </a:t>
            </a:r>
            <a:r>
              <a:rPr lang="hu-HU" dirty="0" err="1" smtClean="0"/>
              <a:t>mtsai</a:t>
            </a:r>
            <a:r>
              <a:rPr lang="hu-HU" dirty="0" smtClean="0"/>
              <a:t> (2009) írták le, hogy az embereknek van egy tipikus elképzelése a kulturális evolúcióról, mely a relatíve tradicionálisabb kultúráktól (melyek kevésbé kompetensek, de nagyon morálisak), a modern kultúrák felé halad (magas kompetencia, alacsony moralitás). </a:t>
            </a:r>
          </a:p>
          <a:p>
            <a:r>
              <a:rPr lang="hu-HU" dirty="0" smtClean="0"/>
              <a:t>Ezt azonban némileg befolyásolja a jelen gazdasági tapasztalata: Számos vizsgálat szerint a nagy fellendülés idején a kínai emberek úgy érezték, hogy ők meg tudják </a:t>
            </a:r>
            <a:r>
              <a:rPr lang="hu-HU" dirty="0" err="1" smtClean="0"/>
              <a:t>őrízni</a:t>
            </a:r>
            <a:r>
              <a:rPr lang="hu-HU" dirty="0" smtClean="0"/>
              <a:t> a moralitásukat, miközben gazdaságilag erősödnek.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Damaszt</Template>
  <TotalTime>316</TotalTime>
  <Words>1399</Words>
  <Application>Microsoft Office PowerPoint</Application>
  <PresentationFormat>Diavetítés a képernyőre (4:3 oldalarány)</PresentationFormat>
  <Paragraphs>78</Paragraphs>
  <Slides>16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16</vt:i4>
      </vt:variant>
    </vt:vector>
  </HeadingPairs>
  <TitlesOfParts>
    <vt:vector size="20" baseType="lpstr">
      <vt:lpstr>Arial</vt:lpstr>
      <vt:lpstr>Bookman Old Style</vt:lpstr>
      <vt:lpstr>Rockwell</vt:lpstr>
      <vt:lpstr>Damask</vt:lpstr>
      <vt:lpstr>A Globalizáció Pszichológiája</vt:lpstr>
      <vt:lpstr>Arnett, J. J. (2002). The psychology of globalization. American psychologist,57(10), 774.</vt:lpstr>
      <vt:lpstr>Regionális eltérések </vt:lpstr>
      <vt:lpstr>A globalizáció pszichológiai következményei</vt:lpstr>
      <vt:lpstr>Az akkulturációs stressz</vt:lpstr>
      <vt:lpstr>Chen, S. X., Benet‐Martínez, V., &amp; Harris Bond, M. (2008). Bicultural Identity, bilingualism, and psychological adjustment in multicultural societies: immigration‐based and globalization‐based acculturation. Journal of personality,76(4), 803-838.</vt:lpstr>
      <vt:lpstr>Diaz, J., &amp; Zirkel, S. (2012). Globalization, psychology, and social issues research: An introduction and conceptual framework. Journal of Social Issues,68(3), 439-453.</vt:lpstr>
      <vt:lpstr>Chiu, C. Y., Gries, P., Torelli, C. J., &amp; Cheng, S. Y. (2011). Toward a social psychology of globalization. Journal of Social Issues, 67(4), 663-676.</vt:lpstr>
      <vt:lpstr>Hogyan hatnak a laikus nézet szerint ezek a globalizációs hatások a kultúrára?</vt:lpstr>
      <vt:lpstr>A globalizáció interkulturális implikációi</vt:lpstr>
      <vt:lpstr>Kirekesztő, ill. integratív reakciók: kultúrák találkozása exponálja a kulturális szempontot (Chiu és Cheng, 2007; 2010) </vt:lpstr>
      <vt:lpstr>A kulturális fertőzéstől való szorongás</vt:lpstr>
      <vt:lpstr>A „karanténba zárás”</vt:lpstr>
      <vt:lpstr>Az „üzleti” keretezés, felfogásmód segíti az integrációt</vt:lpstr>
      <vt:lpstr>Milyen hatások befolyásolják a reakciókat?</vt:lpstr>
      <vt:lpstr>Egy érdekes alkalmazás: brands</vt:lpstr>
    </vt:vector>
  </TitlesOfParts>
  <Company>Egyetem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Globalizáció Pszichológiája</dc:title>
  <dc:creator>M. Kovács Judit</dc:creator>
  <cp:lastModifiedBy>M. Kovács Judit</cp:lastModifiedBy>
  <cp:revision>27</cp:revision>
  <dcterms:created xsi:type="dcterms:W3CDTF">2016-04-12T08:03:01Z</dcterms:created>
  <dcterms:modified xsi:type="dcterms:W3CDTF">2019-04-15T12:01:37Z</dcterms:modified>
</cp:coreProperties>
</file>