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58" r:id="rId4"/>
    <p:sldId id="259" r:id="rId5"/>
    <p:sldId id="260" r:id="rId6"/>
    <p:sldId id="261" r:id="rId7"/>
    <p:sldId id="262" r:id="rId8"/>
    <p:sldId id="263" r:id="rId9"/>
    <p:sldId id="281"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Lst>
  <p:sldSz cx="9144000" cy="6858000" type="screen4x3"/>
  <p:notesSz cx="6858000" cy="9144000"/>
  <p:defaultText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72" autoAdjust="0"/>
    <p:restoredTop sz="94660"/>
  </p:normalViewPr>
  <p:slideViewPr>
    <p:cSldViewPr>
      <p:cViewPr varScale="1">
        <p:scale>
          <a:sx n="97" d="100"/>
          <a:sy n="97" d="100"/>
        </p:scale>
        <p:origin x="786"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Címdia">
    <p:spTree>
      <p:nvGrpSpPr>
        <p:cNvPr id="1" name=""/>
        <p:cNvGrpSpPr/>
        <p:nvPr/>
      </p:nvGrpSpPr>
      <p:grpSpPr>
        <a:xfrm>
          <a:off x="0" y="0"/>
          <a:ext cx="0" cy="0"/>
          <a:chOff x="0" y="0"/>
          <a:chExt cx="0" cy="0"/>
        </a:xfrm>
      </p:grpSpPr>
      <p:sp>
        <p:nvSpPr>
          <p:cNvPr id="28" name="Dátum helye 27"/>
          <p:cNvSpPr>
            <a:spLocks noGrp="1"/>
          </p:cNvSpPr>
          <p:nvPr>
            <p:ph type="dt" sz="half" idx="10"/>
          </p:nvPr>
        </p:nvSpPr>
        <p:spPr/>
        <p:txBody>
          <a:bodyPr/>
          <a:lstStyle/>
          <a:p>
            <a:fld id="{ACE025C8-8AFD-41CD-89B0-FDD809697D87}" type="datetimeFigureOut">
              <a:rPr lang="hu-HU" smtClean="0"/>
              <a:pPr/>
              <a:t>2020. 03. 30.</a:t>
            </a:fld>
            <a:endParaRPr lang="hu-HU"/>
          </a:p>
        </p:txBody>
      </p:sp>
      <p:sp>
        <p:nvSpPr>
          <p:cNvPr id="17" name="Élőláb helye 16"/>
          <p:cNvSpPr>
            <a:spLocks noGrp="1"/>
          </p:cNvSpPr>
          <p:nvPr>
            <p:ph type="ftr" sz="quarter" idx="11"/>
          </p:nvPr>
        </p:nvSpPr>
        <p:spPr/>
        <p:txBody>
          <a:bodyPr/>
          <a:lstStyle/>
          <a:p>
            <a:endParaRPr lang="hu-HU"/>
          </a:p>
        </p:txBody>
      </p:sp>
      <p:sp>
        <p:nvSpPr>
          <p:cNvPr id="29" name="Dia számának helye 28"/>
          <p:cNvSpPr>
            <a:spLocks noGrp="1"/>
          </p:cNvSpPr>
          <p:nvPr>
            <p:ph type="sldNum" sz="quarter" idx="12"/>
          </p:nvPr>
        </p:nvSpPr>
        <p:spPr/>
        <p:txBody>
          <a:bodyPr/>
          <a:lstStyle/>
          <a:p>
            <a:fld id="{FFE7F982-AE67-48F2-A6CE-BF53342C7DEC}" type="slidenum">
              <a:rPr lang="hu-HU" smtClean="0"/>
              <a:pPr/>
              <a:t>‹#›</a:t>
            </a:fld>
            <a:endParaRPr lang="hu-HU"/>
          </a:p>
        </p:txBody>
      </p:sp>
      <p:sp>
        <p:nvSpPr>
          <p:cNvPr id="32" name="Téglalap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Téglalap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0" name="Téglalap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1" name="Téglalap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2" name="Téglalap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Cím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hu-HU"/>
              <a:t>Mintacím szerkesztése</a:t>
            </a:r>
            <a:endParaRPr kumimoji="0" lang="en-US"/>
          </a:p>
        </p:txBody>
      </p:sp>
      <p:sp>
        <p:nvSpPr>
          <p:cNvPr id="9" name="Alcím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hu-HU"/>
              <a:t>Alcím mintájának szerkesztése</a:t>
            </a:r>
            <a:endParaRPr kumimoji="0" lang="en-US"/>
          </a:p>
        </p:txBody>
      </p:sp>
      <p:sp>
        <p:nvSpPr>
          <p:cNvPr id="56" name="Téglalap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5" name="Téglalap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6" name="Téglalap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7" name="Téglalap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kumimoji="0" lang="hu-HU"/>
              <a:t>Mintacím szerkesztése</a:t>
            </a:r>
            <a:endParaRPr kumimoji="0" lang="en-US"/>
          </a:p>
        </p:txBody>
      </p:sp>
      <p:sp>
        <p:nvSpPr>
          <p:cNvPr id="3" name="Függőleges szöveg helye 2"/>
          <p:cNvSpPr>
            <a:spLocks noGrp="1"/>
          </p:cNvSpPr>
          <p:nvPr>
            <p:ph type="body" orient="vert" idx="1"/>
          </p:nvPr>
        </p:nvSpPr>
        <p:spPr/>
        <p:txBody>
          <a:bodyPr vert="eaVert"/>
          <a:lstStyle/>
          <a:p>
            <a:pPr lvl="0" eaLnBrk="1" latinLnBrk="0" hangingPunct="1"/>
            <a:r>
              <a:rPr lang="hu-HU"/>
              <a:t>Mintaszöveg szerkesztése</a:t>
            </a:r>
          </a:p>
          <a:p>
            <a:pPr lvl="1" eaLnBrk="1" latinLnBrk="0" hangingPunct="1"/>
            <a:r>
              <a:rPr lang="hu-HU"/>
              <a:t>Második szint</a:t>
            </a:r>
          </a:p>
          <a:p>
            <a:pPr lvl="2" eaLnBrk="1" latinLnBrk="0" hangingPunct="1"/>
            <a:r>
              <a:rPr lang="hu-HU"/>
              <a:t>Harmadik szint</a:t>
            </a:r>
          </a:p>
          <a:p>
            <a:pPr lvl="3" eaLnBrk="1" latinLnBrk="0" hangingPunct="1"/>
            <a:r>
              <a:rPr lang="hu-HU"/>
              <a:t>Negyedik szint</a:t>
            </a:r>
          </a:p>
          <a:p>
            <a:pPr lvl="4" eaLnBrk="1" latinLnBrk="0" hangingPunct="1"/>
            <a:r>
              <a:rPr lang="hu-HU"/>
              <a:t>Ötödik szint</a:t>
            </a:r>
            <a:endParaRPr kumimoji="0" lang="en-US"/>
          </a:p>
        </p:txBody>
      </p:sp>
      <p:sp>
        <p:nvSpPr>
          <p:cNvPr id="4" name="Dátum helye 3"/>
          <p:cNvSpPr>
            <a:spLocks noGrp="1"/>
          </p:cNvSpPr>
          <p:nvPr>
            <p:ph type="dt" sz="half" idx="10"/>
          </p:nvPr>
        </p:nvSpPr>
        <p:spPr/>
        <p:txBody>
          <a:bodyPr/>
          <a:lstStyle/>
          <a:p>
            <a:fld id="{ACE025C8-8AFD-41CD-89B0-FDD809697D87}" type="datetimeFigureOut">
              <a:rPr lang="hu-HU" smtClean="0"/>
              <a:pPr/>
              <a:t>2020. 03. 30.</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FFE7F982-AE67-48F2-A6CE-BF53342C7DEC}" type="slidenum">
              <a:rPr lang="hu-HU" smtClean="0"/>
              <a:pPr/>
              <a:t>‹#›</a:t>
            </a:fld>
            <a:endParaRPr lang="hu-H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6629400" y="274639"/>
            <a:ext cx="1981200" cy="5851525"/>
          </a:xfrm>
        </p:spPr>
        <p:txBody>
          <a:bodyPr vert="eaVert" anchor="ctr"/>
          <a:lstStyle/>
          <a:p>
            <a:r>
              <a:rPr kumimoji="0" lang="hu-HU"/>
              <a:t>Mintacím szerkesztése</a:t>
            </a:r>
            <a:endParaRPr kumimoji="0" lang="en-US"/>
          </a:p>
        </p:txBody>
      </p:sp>
      <p:sp>
        <p:nvSpPr>
          <p:cNvPr id="3" name="Függőleges szöveg helye 2"/>
          <p:cNvSpPr>
            <a:spLocks noGrp="1"/>
          </p:cNvSpPr>
          <p:nvPr>
            <p:ph type="body" orient="vert" idx="1"/>
          </p:nvPr>
        </p:nvSpPr>
        <p:spPr>
          <a:xfrm>
            <a:off x="609600" y="274639"/>
            <a:ext cx="5867400" cy="5851525"/>
          </a:xfrm>
        </p:spPr>
        <p:txBody>
          <a:bodyPr vert="eaVert"/>
          <a:lstStyle/>
          <a:p>
            <a:pPr lvl="0" eaLnBrk="1" latinLnBrk="0" hangingPunct="1"/>
            <a:r>
              <a:rPr lang="hu-HU"/>
              <a:t>Mintaszöveg szerkesztése</a:t>
            </a:r>
          </a:p>
          <a:p>
            <a:pPr lvl="1" eaLnBrk="1" latinLnBrk="0" hangingPunct="1"/>
            <a:r>
              <a:rPr lang="hu-HU"/>
              <a:t>Második szint</a:t>
            </a:r>
          </a:p>
          <a:p>
            <a:pPr lvl="2" eaLnBrk="1" latinLnBrk="0" hangingPunct="1"/>
            <a:r>
              <a:rPr lang="hu-HU"/>
              <a:t>Harmadik szint</a:t>
            </a:r>
          </a:p>
          <a:p>
            <a:pPr lvl="3" eaLnBrk="1" latinLnBrk="0" hangingPunct="1"/>
            <a:r>
              <a:rPr lang="hu-HU"/>
              <a:t>Negyedik szint</a:t>
            </a:r>
          </a:p>
          <a:p>
            <a:pPr lvl="4" eaLnBrk="1" latinLnBrk="0" hangingPunct="1"/>
            <a:r>
              <a:rPr lang="hu-HU"/>
              <a:t>Ötödik szint</a:t>
            </a:r>
            <a:endParaRPr kumimoji="0" lang="en-US"/>
          </a:p>
        </p:txBody>
      </p:sp>
      <p:sp>
        <p:nvSpPr>
          <p:cNvPr id="4" name="Dátum helye 3"/>
          <p:cNvSpPr>
            <a:spLocks noGrp="1"/>
          </p:cNvSpPr>
          <p:nvPr>
            <p:ph type="dt" sz="half" idx="10"/>
          </p:nvPr>
        </p:nvSpPr>
        <p:spPr/>
        <p:txBody>
          <a:bodyPr/>
          <a:lstStyle/>
          <a:p>
            <a:fld id="{ACE025C8-8AFD-41CD-89B0-FDD809697D87}" type="datetimeFigureOut">
              <a:rPr lang="hu-HU" smtClean="0"/>
              <a:pPr/>
              <a:t>2020. 03. 30.</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FFE7F982-AE67-48F2-A6CE-BF53342C7DEC}" type="slidenum">
              <a:rPr lang="hu-HU" smtClean="0"/>
              <a:pPr/>
              <a:t>‹#›</a:t>
            </a:fld>
            <a:endParaRPr lang="hu-H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kumimoji="0" lang="hu-HU"/>
              <a:t>Mintacím szerkesztése</a:t>
            </a:r>
            <a:endParaRPr kumimoji="0" lang="en-US"/>
          </a:p>
        </p:txBody>
      </p:sp>
      <p:sp>
        <p:nvSpPr>
          <p:cNvPr id="3" name="Tartalom helye 2"/>
          <p:cNvSpPr>
            <a:spLocks noGrp="1"/>
          </p:cNvSpPr>
          <p:nvPr>
            <p:ph idx="1"/>
          </p:nvPr>
        </p:nvSpPr>
        <p:spPr/>
        <p:txBody>
          <a:bodyPr/>
          <a:lstStyle/>
          <a:p>
            <a:pPr lvl="0" eaLnBrk="1" latinLnBrk="0" hangingPunct="1"/>
            <a:r>
              <a:rPr lang="hu-HU"/>
              <a:t>Mintaszöveg szerkesztése</a:t>
            </a:r>
          </a:p>
          <a:p>
            <a:pPr lvl="1" eaLnBrk="1" latinLnBrk="0" hangingPunct="1"/>
            <a:r>
              <a:rPr lang="hu-HU"/>
              <a:t>Második szint</a:t>
            </a:r>
          </a:p>
          <a:p>
            <a:pPr lvl="2" eaLnBrk="1" latinLnBrk="0" hangingPunct="1"/>
            <a:r>
              <a:rPr lang="hu-HU"/>
              <a:t>Harmadik szint</a:t>
            </a:r>
          </a:p>
          <a:p>
            <a:pPr lvl="3" eaLnBrk="1" latinLnBrk="0" hangingPunct="1"/>
            <a:r>
              <a:rPr lang="hu-HU"/>
              <a:t>Negyedik szint</a:t>
            </a:r>
          </a:p>
          <a:p>
            <a:pPr lvl="4" eaLnBrk="1" latinLnBrk="0" hangingPunct="1"/>
            <a:r>
              <a:rPr lang="hu-HU"/>
              <a:t>Ötödik szint</a:t>
            </a:r>
            <a:endParaRPr kumimoji="0" lang="en-US"/>
          </a:p>
        </p:txBody>
      </p:sp>
      <p:sp>
        <p:nvSpPr>
          <p:cNvPr id="4" name="Dátum helye 3"/>
          <p:cNvSpPr>
            <a:spLocks noGrp="1"/>
          </p:cNvSpPr>
          <p:nvPr>
            <p:ph type="dt" sz="half" idx="10"/>
          </p:nvPr>
        </p:nvSpPr>
        <p:spPr/>
        <p:txBody>
          <a:bodyPr/>
          <a:lstStyle/>
          <a:p>
            <a:fld id="{ACE025C8-8AFD-41CD-89B0-FDD809697D87}" type="datetimeFigureOut">
              <a:rPr lang="hu-HU" smtClean="0"/>
              <a:pPr/>
              <a:t>2020. 03. 30.</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FFE7F982-AE67-48F2-A6CE-BF53342C7DEC}" type="slidenum">
              <a:rPr lang="hu-HU" smtClean="0"/>
              <a:pPr/>
              <a:t>‹#›</a:t>
            </a:fld>
            <a:endParaRPr lang="hu-H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14" name="Szabadkézi sokszög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zabadkézi sokszög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Szabadkézi sokszög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zabadkézi sokszög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zabadkézi sokszög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zabadkézi sokszög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zabadkézi sokszög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zabadkézi sokszög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1" name="Szabadkézi sokszög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zabadkézi sokszög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3" name="Szabadkézi sokszög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4" name="Szabadkézi sokszög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5" name="Szabadkézi sokszög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6" name="Szabadkézi sokszög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Szabadkézi sokszög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3" name="Szöveg helye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hu-HU"/>
              <a:t>Mintaszöveg szerkesztése</a:t>
            </a:r>
          </a:p>
        </p:txBody>
      </p:sp>
      <p:sp>
        <p:nvSpPr>
          <p:cNvPr id="4" name="Dátum helye 3"/>
          <p:cNvSpPr>
            <a:spLocks noGrp="1"/>
          </p:cNvSpPr>
          <p:nvPr>
            <p:ph type="dt" sz="half" idx="10"/>
          </p:nvPr>
        </p:nvSpPr>
        <p:spPr/>
        <p:txBody>
          <a:bodyPr/>
          <a:lstStyle/>
          <a:p>
            <a:fld id="{ACE025C8-8AFD-41CD-89B0-FDD809697D87}" type="datetimeFigureOut">
              <a:rPr lang="hu-HU" smtClean="0"/>
              <a:pPr/>
              <a:t>2020. 03. 30.</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FFE7F982-AE67-48F2-A6CE-BF53342C7DEC}" type="slidenum">
              <a:rPr lang="hu-HU" smtClean="0"/>
              <a:pPr/>
              <a:t>‹#›</a:t>
            </a:fld>
            <a:endParaRPr lang="hu-HU"/>
          </a:p>
        </p:txBody>
      </p:sp>
      <p:sp>
        <p:nvSpPr>
          <p:cNvPr id="7" name="Téglalap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Cím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hu-HU"/>
              <a:t>Mintacím szerkesztése</a:t>
            </a:r>
            <a:endParaRPr kumimoji="0" lang="en-US"/>
          </a:p>
        </p:txBody>
      </p:sp>
      <p:sp>
        <p:nvSpPr>
          <p:cNvPr id="8" name="Téglalap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Téglalap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Téglalap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Téglalap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Téglalap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a:xfrm>
            <a:off x="457200" y="512064"/>
            <a:ext cx="8229600" cy="914400"/>
          </a:xfrm>
        </p:spPr>
        <p:txBody>
          <a:bodyPr/>
          <a:lstStyle/>
          <a:p>
            <a:r>
              <a:rPr kumimoji="0" lang="hu-HU"/>
              <a:t>Mintacím szerkesztése</a:t>
            </a:r>
            <a:endParaRPr kumimoji="0" lang="en-US"/>
          </a:p>
        </p:txBody>
      </p:sp>
      <p:sp>
        <p:nvSpPr>
          <p:cNvPr id="3" name="Tartalom helye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hu-HU"/>
              <a:t>Mintaszöveg szerkesztése</a:t>
            </a:r>
          </a:p>
          <a:p>
            <a:pPr lvl="1" eaLnBrk="1" latinLnBrk="0" hangingPunct="1"/>
            <a:r>
              <a:rPr lang="hu-HU"/>
              <a:t>Második szint</a:t>
            </a:r>
          </a:p>
          <a:p>
            <a:pPr lvl="2" eaLnBrk="1" latinLnBrk="0" hangingPunct="1"/>
            <a:r>
              <a:rPr lang="hu-HU"/>
              <a:t>Harmadik szint</a:t>
            </a:r>
          </a:p>
          <a:p>
            <a:pPr lvl="3" eaLnBrk="1" latinLnBrk="0" hangingPunct="1"/>
            <a:r>
              <a:rPr lang="hu-HU"/>
              <a:t>Negyedik szint</a:t>
            </a:r>
          </a:p>
          <a:p>
            <a:pPr lvl="4" eaLnBrk="1" latinLnBrk="0" hangingPunct="1"/>
            <a:r>
              <a:rPr lang="hu-HU"/>
              <a:t>Ötödik szint</a:t>
            </a:r>
            <a:endParaRPr kumimoji="0" lang="en-US"/>
          </a:p>
        </p:txBody>
      </p:sp>
      <p:sp>
        <p:nvSpPr>
          <p:cNvPr id="4" name="Tartalom helye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hu-HU"/>
              <a:t>Mintaszöveg szerkesztése</a:t>
            </a:r>
          </a:p>
          <a:p>
            <a:pPr lvl="1" eaLnBrk="1" latinLnBrk="0" hangingPunct="1"/>
            <a:r>
              <a:rPr lang="hu-HU"/>
              <a:t>Második szint</a:t>
            </a:r>
          </a:p>
          <a:p>
            <a:pPr lvl="2" eaLnBrk="1" latinLnBrk="0" hangingPunct="1"/>
            <a:r>
              <a:rPr lang="hu-HU"/>
              <a:t>Harmadik szint</a:t>
            </a:r>
          </a:p>
          <a:p>
            <a:pPr lvl="3" eaLnBrk="1" latinLnBrk="0" hangingPunct="1"/>
            <a:r>
              <a:rPr lang="hu-HU"/>
              <a:t>Negyedik szint</a:t>
            </a:r>
          </a:p>
          <a:p>
            <a:pPr lvl="4" eaLnBrk="1" latinLnBrk="0" hangingPunct="1"/>
            <a:r>
              <a:rPr lang="hu-HU"/>
              <a:t>Ötödik szint</a:t>
            </a:r>
            <a:endParaRPr kumimoji="0" lang="en-US"/>
          </a:p>
        </p:txBody>
      </p:sp>
      <p:sp>
        <p:nvSpPr>
          <p:cNvPr id="5" name="Dátum helye 4"/>
          <p:cNvSpPr>
            <a:spLocks noGrp="1"/>
          </p:cNvSpPr>
          <p:nvPr>
            <p:ph type="dt" sz="half" idx="10"/>
          </p:nvPr>
        </p:nvSpPr>
        <p:spPr/>
        <p:txBody>
          <a:bodyPr/>
          <a:lstStyle/>
          <a:p>
            <a:fld id="{ACE025C8-8AFD-41CD-89B0-FDD809697D87}" type="datetimeFigureOut">
              <a:rPr lang="hu-HU" smtClean="0"/>
              <a:pPr/>
              <a:t>2020. 03. 30.</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FFE7F982-AE67-48F2-A6CE-BF53342C7DEC}" type="slidenum">
              <a:rPr lang="hu-HU" smtClean="0"/>
              <a:pPr/>
              <a:t>‹#›</a:t>
            </a:fld>
            <a:endParaRPr lang="hu-H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Összehasonlítás">
    <p:spTree>
      <p:nvGrpSpPr>
        <p:cNvPr id="1" name=""/>
        <p:cNvGrpSpPr/>
        <p:nvPr/>
      </p:nvGrpSpPr>
      <p:grpSpPr>
        <a:xfrm>
          <a:off x="0" y="0"/>
          <a:ext cx="0" cy="0"/>
          <a:chOff x="0" y="0"/>
          <a:chExt cx="0" cy="0"/>
        </a:xfrm>
      </p:grpSpPr>
      <p:sp>
        <p:nvSpPr>
          <p:cNvPr id="25" name="Téglalap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Cím 1"/>
          <p:cNvSpPr>
            <a:spLocks noGrp="1"/>
          </p:cNvSpPr>
          <p:nvPr>
            <p:ph type="title"/>
          </p:nvPr>
        </p:nvSpPr>
        <p:spPr>
          <a:xfrm>
            <a:off x="504824" y="512064"/>
            <a:ext cx="7772400" cy="914400"/>
          </a:xfrm>
        </p:spPr>
        <p:txBody>
          <a:bodyPr anchor="t"/>
          <a:lstStyle>
            <a:lvl1pPr>
              <a:defRPr sz="4000"/>
            </a:lvl1pPr>
            <a:extLst/>
          </a:lstStyle>
          <a:p>
            <a:r>
              <a:rPr kumimoji="0" lang="hu-HU"/>
              <a:t>Mintacím szerkesztése</a:t>
            </a:r>
            <a:endParaRPr kumimoji="0" lang="en-US"/>
          </a:p>
        </p:txBody>
      </p:sp>
      <p:sp>
        <p:nvSpPr>
          <p:cNvPr id="3" name="Szöveg helye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hu-HU"/>
              <a:t>Mintaszöveg szerkesztése</a:t>
            </a:r>
          </a:p>
        </p:txBody>
      </p:sp>
      <p:sp>
        <p:nvSpPr>
          <p:cNvPr id="4" name="Szöveg helye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hu-HU"/>
              <a:t>Mintaszöveg szerkesztése</a:t>
            </a:r>
          </a:p>
        </p:txBody>
      </p:sp>
      <p:sp>
        <p:nvSpPr>
          <p:cNvPr id="5" name="Tartalom helye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hu-HU"/>
              <a:t>Mintaszöveg szerkesztése</a:t>
            </a:r>
          </a:p>
          <a:p>
            <a:pPr lvl="1" eaLnBrk="1" latinLnBrk="0" hangingPunct="1"/>
            <a:r>
              <a:rPr lang="hu-HU"/>
              <a:t>Második szint</a:t>
            </a:r>
          </a:p>
          <a:p>
            <a:pPr lvl="2" eaLnBrk="1" latinLnBrk="0" hangingPunct="1"/>
            <a:r>
              <a:rPr lang="hu-HU"/>
              <a:t>Harmadik szint</a:t>
            </a:r>
          </a:p>
          <a:p>
            <a:pPr lvl="3" eaLnBrk="1" latinLnBrk="0" hangingPunct="1"/>
            <a:r>
              <a:rPr lang="hu-HU"/>
              <a:t>Negyedik szint</a:t>
            </a:r>
          </a:p>
          <a:p>
            <a:pPr lvl="4" eaLnBrk="1" latinLnBrk="0" hangingPunct="1"/>
            <a:r>
              <a:rPr lang="hu-HU"/>
              <a:t>Ötödik szint</a:t>
            </a:r>
            <a:endParaRPr kumimoji="0" lang="en-US"/>
          </a:p>
        </p:txBody>
      </p:sp>
      <p:sp>
        <p:nvSpPr>
          <p:cNvPr id="6" name="Tartalom helye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hu-HU"/>
              <a:t>Mintaszöveg szerkesztése</a:t>
            </a:r>
          </a:p>
          <a:p>
            <a:pPr lvl="1" eaLnBrk="1" latinLnBrk="0" hangingPunct="1"/>
            <a:r>
              <a:rPr lang="hu-HU"/>
              <a:t>Második szint</a:t>
            </a:r>
          </a:p>
          <a:p>
            <a:pPr lvl="2" eaLnBrk="1" latinLnBrk="0" hangingPunct="1"/>
            <a:r>
              <a:rPr lang="hu-HU"/>
              <a:t>Harmadik szint</a:t>
            </a:r>
          </a:p>
          <a:p>
            <a:pPr lvl="3" eaLnBrk="1" latinLnBrk="0" hangingPunct="1"/>
            <a:r>
              <a:rPr lang="hu-HU"/>
              <a:t>Negyedik szint</a:t>
            </a:r>
          </a:p>
          <a:p>
            <a:pPr lvl="4" eaLnBrk="1" latinLnBrk="0" hangingPunct="1"/>
            <a:r>
              <a:rPr lang="hu-HU"/>
              <a:t>Ötödik szint</a:t>
            </a:r>
            <a:endParaRPr kumimoji="0" lang="en-US"/>
          </a:p>
        </p:txBody>
      </p:sp>
      <p:sp>
        <p:nvSpPr>
          <p:cNvPr id="7" name="Dátum helye 6"/>
          <p:cNvSpPr>
            <a:spLocks noGrp="1"/>
          </p:cNvSpPr>
          <p:nvPr>
            <p:ph type="dt" sz="half" idx="10"/>
          </p:nvPr>
        </p:nvSpPr>
        <p:spPr/>
        <p:txBody>
          <a:bodyPr/>
          <a:lstStyle/>
          <a:p>
            <a:fld id="{ACE025C8-8AFD-41CD-89B0-FDD809697D87}" type="datetimeFigureOut">
              <a:rPr lang="hu-HU" smtClean="0"/>
              <a:pPr/>
              <a:t>2020. 03. 30.</a:t>
            </a:fld>
            <a:endParaRPr lang="hu-HU"/>
          </a:p>
        </p:txBody>
      </p:sp>
      <p:sp>
        <p:nvSpPr>
          <p:cNvPr id="8" name="Élőláb helye 7"/>
          <p:cNvSpPr>
            <a:spLocks noGrp="1"/>
          </p:cNvSpPr>
          <p:nvPr>
            <p:ph type="ftr" sz="quarter" idx="11"/>
          </p:nvPr>
        </p:nvSpPr>
        <p:spPr/>
        <p:txBody>
          <a:bodyPr/>
          <a:lstStyle/>
          <a:p>
            <a:endParaRPr lang="hu-HU"/>
          </a:p>
        </p:txBody>
      </p:sp>
      <p:sp>
        <p:nvSpPr>
          <p:cNvPr id="9" name="Dia számának helye 8"/>
          <p:cNvSpPr>
            <a:spLocks noGrp="1"/>
          </p:cNvSpPr>
          <p:nvPr>
            <p:ph type="sldNum" sz="quarter" idx="12"/>
          </p:nvPr>
        </p:nvSpPr>
        <p:spPr/>
        <p:txBody>
          <a:bodyPr/>
          <a:lstStyle/>
          <a:p>
            <a:fld id="{FFE7F982-AE67-48F2-A6CE-BF53342C7DEC}" type="slidenum">
              <a:rPr lang="hu-HU" smtClean="0"/>
              <a:pPr/>
              <a:t>‹#›</a:t>
            </a:fld>
            <a:endParaRPr lang="hu-HU"/>
          </a:p>
        </p:txBody>
      </p:sp>
      <p:sp>
        <p:nvSpPr>
          <p:cNvPr id="16" name="Téglalap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7" name="Téglalap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Téglalap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Téglalap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Téglalap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Téglalap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églalap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Téglalap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0" name="Téglalap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a:xfrm>
            <a:off x="914400" y="512064"/>
            <a:ext cx="7772400" cy="914400"/>
          </a:xfrm>
        </p:spPr>
        <p:txBody>
          <a:bodyPr/>
          <a:lstStyle>
            <a:lvl1pPr>
              <a:defRPr sz="4000" cap="none" baseline="0"/>
            </a:lvl1pPr>
            <a:extLst/>
          </a:lstStyle>
          <a:p>
            <a:r>
              <a:rPr kumimoji="0" lang="hu-HU"/>
              <a:t>Mintacím szerkesztése</a:t>
            </a:r>
            <a:endParaRPr kumimoji="0" lang="en-US"/>
          </a:p>
        </p:txBody>
      </p:sp>
      <p:sp>
        <p:nvSpPr>
          <p:cNvPr id="3" name="Dátum helye 2"/>
          <p:cNvSpPr>
            <a:spLocks noGrp="1"/>
          </p:cNvSpPr>
          <p:nvPr>
            <p:ph type="dt" sz="half" idx="10"/>
          </p:nvPr>
        </p:nvSpPr>
        <p:spPr/>
        <p:txBody>
          <a:bodyPr/>
          <a:lstStyle/>
          <a:p>
            <a:fld id="{ACE025C8-8AFD-41CD-89B0-FDD809697D87}" type="datetimeFigureOut">
              <a:rPr lang="hu-HU" smtClean="0"/>
              <a:pPr/>
              <a:t>2020. 03. 30.</a:t>
            </a:fld>
            <a:endParaRPr lang="hu-HU"/>
          </a:p>
        </p:txBody>
      </p:sp>
      <p:sp>
        <p:nvSpPr>
          <p:cNvPr id="4" name="Élőláb helye 3"/>
          <p:cNvSpPr>
            <a:spLocks noGrp="1"/>
          </p:cNvSpPr>
          <p:nvPr>
            <p:ph type="ftr" sz="quarter" idx="11"/>
          </p:nvPr>
        </p:nvSpPr>
        <p:spPr/>
        <p:txBody>
          <a:bodyPr/>
          <a:lstStyle/>
          <a:p>
            <a:endParaRPr lang="hu-HU"/>
          </a:p>
        </p:txBody>
      </p:sp>
      <p:sp>
        <p:nvSpPr>
          <p:cNvPr id="5" name="Dia számának helye 4"/>
          <p:cNvSpPr>
            <a:spLocks noGrp="1"/>
          </p:cNvSpPr>
          <p:nvPr>
            <p:ph type="sldNum" sz="quarter" idx="12"/>
          </p:nvPr>
        </p:nvSpPr>
        <p:spPr/>
        <p:txBody>
          <a:bodyPr/>
          <a:lstStyle/>
          <a:p>
            <a:fld id="{FFE7F982-AE67-48F2-A6CE-BF53342C7DEC}" type="slidenum">
              <a:rPr lang="hu-HU" smtClean="0"/>
              <a:pPr/>
              <a:t>‹#›</a:t>
            </a:fld>
            <a:endParaRPr lang="hu-H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a:lstStyle/>
          <a:p>
            <a:fld id="{ACE025C8-8AFD-41CD-89B0-FDD809697D87}" type="datetimeFigureOut">
              <a:rPr lang="hu-HU" smtClean="0"/>
              <a:pPr/>
              <a:t>2020. 03. 30.</a:t>
            </a:fld>
            <a:endParaRPr lang="hu-HU"/>
          </a:p>
        </p:txBody>
      </p:sp>
      <p:sp>
        <p:nvSpPr>
          <p:cNvPr id="3" name="Élőláb helye 2"/>
          <p:cNvSpPr>
            <a:spLocks noGrp="1"/>
          </p:cNvSpPr>
          <p:nvPr>
            <p:ph type="ftr" sz="quarter" idx="11"/>
          </p:nvPr>
        </p:nvSpPr>
        <p:spPr/>
        <p:txBody>
          <a:bodyPr/>
          <a:lstStyle/>
          <a:p>
            <a:endParaRPr lang="hu-HU"/>
          </a:p>
        </p:txBody>
      </p:sp>
      <p:sp>
        <p:nvSpPr>
          <p:cNvPr id="4" name="Dia számának helye 3"/>
          <p:cNvSpPr>
            <a:spLocks noGrp="1"/>
          </p:cNvSpPr>
          <p:nvPr>
            <p:ph type="sldNum" sz="quarter" idx="12"/>
          </p:nvPr>
        </p:nvSpPr>
        <p:spPr/>
        <p:txBody>
          <a:bodyPr/>
          <a:lstStyle/>
          <a:p>
            <a:fld id="{FFE7F982-AE67-48F2-A6CE-BF53342C7DEC}" type="slidenum">
              <a:rPr lang="hu-HU" smtClean="0"/>
              <a:pPr/>
              <a:t>‹#›</a:t>
            </a:fld>
            <a:endParaRPr lang="hu-H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685800" y="273050"/>
            <a:ext cx="8229600" cy="1162050"/>
          </a:xfrm>
        </p:spPr>
        <p:txBody>
          <a:bodyPr anchor="ctr"/>
          <a:lstStyle>
            <a:lvl1pPr algn="l">
              <a:buNone/>
              <a:defRPr sz="3600" b="0"/>
            </a:lvl1pPr>
            <a:extLst/>
          </a:lstStyle>
          <a:p>
            <a:r>
              <a:rPr kumimoji="0" lang="hu-HU"/>
              <a:t>Mintacím szerkesztése</a:t>
            </a:r>
            <a:endParaRPr kumimoji="0" lang="en-US"/>
          </a:p>
        </p:txBody>
      </p:sp>
      <p:sp>
        <p:nvSpPr>
          <p:cNvPr id="3" name="Szöveg helye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hu-HU"/>
              <a:t>Mintaszöveg szerkesztése</a:t>
            </a:r>
          </a:p>
        </p:txBody>
      </p:sp>
      <p:sp>
        <p:nvSpPr>
          <p:cNvPr id="4" name="Tartalom helye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hu-HU"/>
              <a:t>Mintaszöveg szerkesztése</a:t>
            </a:r>
          </a:p>
          <a:p>
            <a:pPr lvl="1" eaLnBrk="1" latinLnBrk="0" hangingPunct="1"/>
            <a:r>
              <a:rPr lang="hu-HU"/>
              <a:t>Második szint</a:t>
            </a:r>
          </a:p>
          <a:p>
            <a:pPr lvl="2" eaLnBrk="1" latinLnBrk="0" hangingPunct="1"/>
            <a:r>
              <a:rPr lang="hu-HU"/>
              <a:t>Harmadik szint</a:t>
            </a:r>
          </a:p>
          <a:p>
            <a:pPr lvl="3" eaLnBrk="1" latinLnBrk="0" hangingPunct="1"/>
            <a:r>
              <a:rPr lang="hu-HU"/>
              <a:t>Negyedik szint</a:t>
            </a:r>
          </a:p>
          <a:p>
            <a:pPr lvl="4" eaLnBrk="1" latinLnBrk="0" hangingPunct="1"/>
            <a:r>
              <a:rPr lang="hu-HU"/>
              <a:t>Ötödik szint</a:t>
            </a:r>
            <a:endParaRPr kumimoji="0" lang="en-US"/>
          </a:p>
        </p:txBody>
      </p:sp>
      <p:sp>
        <p:nvSpPr>
          <p:cNvPr id="5" name="Dátum helye 4"/>
          <p:cNvSpPr>
            <a:spLocks noGrp="1"/>
          </p:cNvSpPr>
          <p:nvPr>
            <p:ph type="dt" sz="half" idx="10"/>
          </p:nvPr>
        </p:nvSpPr>
        <p:spPr/>
        <p:txBody>
          <a:bodyPr/>
          <a:lstStyle/>
          <a:p>
            <a:fld id="{ACE025C8-8AFD-41CD-89B0-FDD809697D87}" type="datetimeFigureOut">
              <a:rPr lang="hu-HU" smtClean="0"/>
              <a:pPr/>
              <a:t>2020. 03. 30.</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FFE7F982-AE67-48F2-A6CE-BF53342C7DEC}" type="slidenum">
              <a:rPr lang="hu-HU" smtClean="0"/>
              <a:pPr/>
              <a:t>‹#›</a:t>
            </a:fld>
            <a:endParaRPr lang="hu-H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8" name="Téglalap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9" name="Egyenes összekötő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Csoportba foglalás 9"/>
          <p:cNvGrpSpPr/>
          <p:nvPr/>
        </p:nvGrpSpPr>
        <p:grpSpPr>
          <a:xfrm rot="5400000">
            <a:off x="8514581" y="1219200"/>
            <a:ext cx="132763" cy="128466"/>
            <a:chOff x="6668087" y="1297746"/>
            <a:chExt cx="161840" cy="156602"/>
          </a:xfrm>
        </p:grpSpPr>
        <p:cxnSp>
          <p:nvCxnSpPr>
            <p:cNvPr id="15" name="Egyenes összekötő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Egyenes összekötő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Egyenes összekötő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Cím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hu-HU"/>
              <a:t>Mintacím szerkesztése</a:t>
            </a:r>
            <a:endParaRPr kumimoji="0" lang="en-US"/>
          </a:p>
        </p:txBody>
      </p:sp>
      <p:sp>
        <p:nvSpPr>
          <p:cNvPr id="3" name="Kép helye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hu-HU"/>
              <a:t>Kép beszúrásához kattintson az ikonra</a:t>
            </a:r>
            <a:endParaRPr kumimoji="0" lang="en-US"/>
          </a:p>
        </p:txBody>
      </p:sp>
      <p:sp>
        <p:nvSpPr>
          <p:cNvPr id="4" name="Szöveg helye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hu-HU"/>
              <a:t>Mintaszöveg szerkesztése</a:t>
            </a:r>
          </a:p>
        </p:txBody>
      </p:sp>
      <p:grpSp>
        <p:nvGrpSpPr>
          <p:cNvPr id="14" name="Csoportba foglalás 13"/>
          <p:cNvGrpSpPr/>
          <p:nvPr/>
        </p:nvGrpSpPr>
        <p:grpSpPr>
          <a:xfrm rot="5400000">
            <a:off x="8666981" y="1371600"/>
            <a:ext cx="132763" cy="128466"/>
            <a:chOff x="6668087" y="1297746"/>
            <a:chExt cx="161840" cy="156602"/>
          </a:xfrm>
        </p:grpSpPr>
        <p:cxnSp>
          <p:nvCxnSpPr>
            <p:cNvPr id="11" name="Egyenes összekötő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Egyenes összekötő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Egyenes összekötő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Csoportba foglalás 17"/>
          <p:cNvGrpSpPr/>
          <p:nvPr/>
        </p:nvGrpSpPr>
        <p:grpSpPr>
          <a:xfrm rot="5400000">
            <a:off x="8320088" y="1474763"/>
            <a:ext cx="132763" cy="128466"/>
            <a:chOff x="6668087" y="1297746"/>
            <a:chExt cx="161840" cy="156602"/>
          </a:xfrm>
        </p:grpSpPr>
        <p:cxnSp>
          <p:nvCxnSpPr>
            <p:cNvPr id="19" name="Egyenes összekötő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Egyenes összekötő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Egyenes összekötő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átum helye 4"/>
          <p:cNvSpPr>
            <a:spLocks noGrp="1"/>
          </p:cNvSpPr>
          <p:nvPr>
            <p:ph type="dt" sz="half" idx="10"/>
          </p:nvPr>
        </p:nvSpPr>
        <p:spPr>
          <a:xfrm>
            <a:off x="6477000" y="55499"/>
            <a:ext cx="2133600" cy="365125"/>
          </a:xfrm>
        </p:spPr>
        <p:txBody>
          <a:bodyPr/>
          <a:lstStyle/>
          <a:p>
            <a:fld id="{ACE025C8-8AFD-41CD-89B0-FDD809697D87}" type="datetimeFigureOut">
              <a:rPr lang="hu-HU" smtClean="0"/>
              <a:pPr/>
              <a:t>2020. 03. 30.</a:t>
            </a:fld>
            <a:endParaRPr lang="hu-HU"/>
          </a:p>
        </p:txBody>
      </p:sp>
      <p:sp>
        <p:nvSpPr>
          <p:cNvPr id="6" name="Élőláb helye 5"/>
          <p:cNvSpPr>
            <a:spLocks noGrp="1"/>
          </p:cNvSpPr>
          <p:nvPr>
            <p:ph type="ftr" sz="quarter" idx="11"/>
          </p:nvPr>
        </p:nvSpPr>
        <p:spPr>
          <a:xfrm>
            <a:off x="914400" y="55499"/>
            <a:ext cx="5562600" cy="365125"/>
          </a:xfrm>
        </p:spPr>
        <p:txBody>
          <a:bodyPr/>
          <a:lstStyle/>
          <a:p>
            <a:endParaRPr lang="hu-HU"/>
          </a:p>
        </p:txBody>
      </p:sp>
      <p:sp>
        <p:nvSpPr>
          <p:cNvPr id="7" name="Dia számának helye 6"/>
          <p:cNvSpPr>
            <a:spLocks noGrp="1"/>
          </p:cNvSpPr>
          <p:nvPr>
            <p:ph type="sldNum" sz="quarter" idx="12"/>
          </p:nvPr>
        </p:nvSpPr>
        <p:spPr>
          <a:xfrm>
            <a:off x="8610600" y="55499"/>
            <a:ext cx="457200" cy="365125"/>
          </a:xfrm>
        </p:spPr>
        <p:txBody>
          <a:bodyPr/>
          <a:lstStyle/>
          <a:p>
            <a:fld id="{FFE7F982-AE67-48F2-A6CE-BF53342C7DEC}" type="slidenum">
              <a:rPr lang="hu-HU" smtClean="0"/>
              <a:pPr/>
              <a:t>‹#›</a:t>
            </a:fld>
            <a:endParaRPr lang="hu-H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Téglalap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églalap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Téglalap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Téglalap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Téglalap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Téglalap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5" name="Téglalap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6" name="Téglalap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7" name="Téglalap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Cím helye 21"/>
          <p:cNvSpPr>
            <a:spLocks noGrp="1"/>
          </p:cNvSpPr>
          <p:nvPr>
            <p:ph type="title"/>
          </p:nvPr>
        </p:nvSpPr>
        <p:spPr>
          <a:xfrm>
            <a:off x="914400" y="512064"/>
            <a:ext cx="7772400" cy="914400"/>
          </a:xfrm>
          <a:prstGeom prst="rect">
            <a:avLst/>
          </a:prstGeom>
        </p:spPr>
        <p:txBody>
          <a:bodyPr vert="horz" anchor="t">
            <a:noAutofit/>
          </a:bodyPr>
          <a:lstStyle/>
          <a:p>
            <a:r>
              <a:rPr kumimoji="0" lang="hu-HU"/>
              <a:t>Mintacím szerkesztése</a:t>
            </a:r>
            <a:endParaRPr kumimoji="0" lang="en-US"/>
          </a:p>
        </p:txBody>
      </p:sp>
      <p:sp>
        <p:nvSpPr>
          <p:cNvPr id="13" name="Szöveg helye 12"/>
          <p:cNvSpPr>
            <a:spLocks noGrp="1"/>
          </p:cNvSpPr>
          <p:nvPr>
            <p:ph type="body" idx="1"/>
          </p:nvPr>
        </p:nvSpPr>
        <p:spPr>
          <a:xfrm>
            <a:off x="914400" y="1783560"/>
            <a:ext cx="7772400" cy="4572000"/>
          </a:xfrm>
          <a:prstGeom prst="rect">
            <a:avLst/>
          </a:prstGeom>
        </p:spPr>
        <p:txBody>
          <a:bodyPr vert="horz">
            <a:normAutofit/>
          </a:bodyPr>
          <a:lstStyle/>
          <a:p>
            <a:pPr lvl="0" eaLnBrk="1" latinLnBrk="0" hangingPunct="1"/>
            <a:r>
              <a:rPr kumimoji="0" lang="hu-HU"/>
              <a:t>Mintaszöveg szerkesztése</a:t>
            </a:r>
          </a:p>
          <a:p>
            <a:pPr lvl="1" eaLnBrk="1" latinLnBrk="0" hangingPunct="1"/>
            <a:r>
              <a:rPr kumimoji="0" lang="hu-HU"/>
              <a:t>Második szint</a:t>
            </a:r>
          </a:p>
          <a:p>
            <a:pPr lvl="2" eaLnBrk="1" latinLnBrk="0" hangingPunct="1"/>
            <a:r>
              <a:rPr kumimoji="0" lang="hu-HU"/>
              <a:t>Harmadik szint</a:t>
            </a:r>
          </a:p>
          <a:p>
            <a:pPr lvl="3" eaLnBrk="1" latinLnBrk="0" hangingPunct="1"/>
            <a:r>
              <a:rPr kumimoji="0" lang="hu-HU"/>
              <a:t>Negyedik szint</a:t>
            </a:r>
          </a:p>
          <a:p>
            <a:pPr lvl="4" eaLnBrk="1" latinLnBrk="0" hangingPunct="1"/>
            <a:r>
              <a:rPr kumimoji="0" lang="hu-HU"/>
              <a:t>Ötödik szint</a:t>
            </a:r>
            <a:endParaRPr kumimoji="0" lang="en-US"/>
          </a:p>
        </p:txBody>
      </p:sp>
      <p:sp>
        <p:nvSpPr>
          <p:cNvPr id="14" name="Dátum helye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ACE025C8-8AFD-41CD-89B0-FDD809697D87}" type="datetimeFigureOut">
              <a:rPr lang="hu-HU" smtClean="0"/>
              <a:pPr/>
              <a:t>2020. 03. 30.</a:t>
            </a:fld>
            <a:endParaRPr lang="hu-HU"/>
          </a:p>
        </p:txBody>
      </p:sp>
      <p:sp>
        <p:nvSpPr>
          <p:cNvPr id="3" name="Élőláb helye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hu-HU"/>
          </a:p>
        </p:txBody>
      </p:sp>
      <p:sp>
        <p:nvSpPr>
          <p:cNvPr id="23" name="Dia számának helye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FFE7F982-AE67-48F2-A6CE-BF53342C7DEC}" type="slidenum">
              <a:rPr lang="hu-HU" smtClean="0"/>
              <a:pPr/>
              <a:t>‹#›</a:t>
            </a:fld>
            <a:endParaRPr lang="hu-HU"/>
          </a:p>
        </p:txBody>
      </p:sp>
    </p:spTree>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ctrTitle"/>
          </p:nvPr>
        </p:nvSpPr>
        <p:spPr/>
        <p:txBody>
          <a:bodyPr/>
          <a:lstStyle/>
          <a:p>
            <a:r>
              <a:rPr lang="hu-HU" dirty="0"/>
              <a:t>Migráció és multikulturalizmus</a:t>
            </a:r>
          </a:p>
        </p:txBody>
      </p:sp>
      <p:sp>
        <p:nvSpPr>
          <p:cNvPr id="3" name="Alcím 2"/>
          <p:cNvSpPr>
            <a:spLocks noGrp="1"/>
          </p:cNvSpPr>
          <p:nvPr>
            <p:ph type="subTitle" idx="1"/>
          </p:nvPr>
        </p:nvSpPr>
        <p:spPr/>
        <p:txBody>
          <a:bodyPr/>
          <a:lstStyle/>
          <a:p>
            <a:endParaRPr lang="hu-HU"/>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hu-HU" dirty="0"/>
              <a:t>A migránsok jóllétét befolyásoló tényezők</a:t>
            </a:r>
          </a:p>
        </p:txBody>
      </p:sp>
      <p:sp>
        <p:nvSpPr>
          <p:cNvPr id="3" name="Tartalom helye 2"/>
          <p:cNvSpPr>
            <a:spLocks noGrp="1"/>
          </p:cNvSpPr>
          <p:nvPr>
            <p:ph idx="1"/>
          </p:nvPr>
        </p:nvSpPr>
        <p:spPr/>
        <p:txBody>
          <a:bodyPr/>
          <a:lstStyle/>
          <a:p>
            <a:r>
              <a:rPr lang="hu-HU" dirty="0"/>
              <a:t>A befogadó társadalom tagjait bevonó társas támasz</a:t>
            </a:r>
          </a:p>
          <a:p>
            <a:r>
              <a:rPr lang="hu-HU" dirty="0"/>
              <a:t>Az etnikai csoport hazai tagjaival való kapcsolattartás</a:t>
            </a:r>
          </a:p>
          <a:p>
            <a:r>
              <a:rPr lang="hu-HU" dirty="0"/>
              <a:t>A befogadó kultúra nyelvének birtoklása</a:t>
            </a:r>
          </a:p>
          <a:p>
            <a:r>
              <a:rPr lang="hu-HU" dirty="0"/>
              <a:t>A bevándorló </a:t>
            </a:r>
            <a:r>
              <a:rPr lang="hu-HU" dirty="0" err="1"/>
              <a:t>szocio-ökonómiai</a:t>
            </a:r>
            <a:r>
              <a:rPr lang="hu-HU" dirty="0"/>
              <a:t> státusza</a:t>
            </a:r>
          </a:p>
          <a:p>
            <a:r>
              <a:rPr lang="hu-HU" dirty="0"/>
              <a:t>Sok környezetváltás, költözködés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a:t>A szándékok félreértése</a:t>
            </a:r>
          </a:p>
        </p:txBody>
      </p:sp>
      <p:sp>
        <p:nvSpPr>
          <p:cNvPr id="3" name="Tartalom helye 2"/>
          <p:cNvSpPr>
            <a:spLocks noGrp="1"/>
          </p:cNvSpPr>
          <p:nvPr>
            <p:ph idx="1"/>
          </p:nvPr>
        </p:nvSpPr>
        <p:spPr/>
        <p:txBody>
          <a:bodyPr>
            <a:normAutofit fontScale="85000" lnSpcReduction="10000"/>
          </a:bodyPr>
          <a:lstStyle/>
          <a:p>
            <a:r>
              <a:rPr lang="hu-HU" dirty="0"/>
              <a:t>1998, Hollandia: A marokkói és török bevándorlók orientációjuk szerint integrálódni akartak, miközben a többségi társadalom azt hitte róluk, hogy szeparálódni. Azt akarták pedig legkevésbé.</a:t>
            </a:r>
          </a:p>
          <a:p>
            <a:r>
              <a:rPr lang="hu-HU" dirty="0"/>
              <a:t>2002, Németország: Miközben a migráns csoportok a kontaktusokat preferálták, a többségi társadalom azt hitte róluk, hogy fenn szeretnék tartani a </a:t>
            </a:r>
            <a:r>
              <a:rPr lang="hu-HU" dirty="0" err="1"/>
              <a:t>kulturájukat</a:t>
            </a:r>
            <a:r>
              <a:rPr lang="hu-HU" dirty="0"/>
              <a:t>. </a:t>
            </a:r>
          </a:p>
          <a:p>
            <a:pPr>
              <a:buNone/>
            </a:pPr>
            <a:r>
              <a:rPr lang="hu-HU" dirty="0" err="1"/>
              <a:t>Verkuyten</a:t>
            </a:r>
            <a:r>
              <a:rPr lang="hu-HU" dirty="0"/>
              <a:t> és </a:t>
            </a:r>
            <a:r>
              <a:rPr lang="hu-HU" dirty="0" err="1"/>
              <a:t>Brug</a:t>
            </a:r>
            <a:r>
              <a:rPr lang="hu-HU" dirty="0"/>
              <a:t> (2004): a migránsok minél inkább azonosulnak a saját csoportjukkal, annál inkább támogatják a </a:t>
            </a:r>
            <a:r>
              <a:rPr lang="hu-HU" dirty="0" err="1"/>
              <a:t>multikulturalitást</a:t>
            </a:r>
            <a:r>
              <a:rPr lang="hu-HU" dirty="0"/>
              <a:t>, </a:t>
            </a:r>
            <a:r>
              <a:rPr lang="hu-HU" dirty="0" err="1"/>
              <a:t>a</a:t>
            </a:r>
            <a:r>
              <a:rPr lang="hu-HU" dirty="0"/>
              <a:t> többségiek pedig annál kevésbé.</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hu-HU" dirty="0"/>
              <a:t>A többségi attitűd a bevándorlással kapcsolatban: félelem</a:t>
            </a:r>
          </a:p>
        </p:txBody>
      </p:sp>
      <p:sp>
        <p:nvSpPr>
          <p:cNvPr id="3" name="Tartalom helye 2"/>
          <p:cNvSpPr>
            <a:spLocks noGrp="1"/>
          </p:cNvSpPr>
          <p:nvPr>
            <p:ph idx="1"/>
          </p:nvPr>
        </p:nvSpPr>
        <p:spPr>
          <a:xfrm>
            <a:off x="914400" y="2132856"/>
            <a:ext cx="7772400" cy="4222704"/>
          </a:xfrm>
        </p:spPr>
        <p:txBody>
          <a:bodyPr>
            <a:normAutofit fontScale="62500" lnSpcReduction="20000"/>
          </a:bodyPr>
          <a:lstStyle/>
          <a:p>
            <a:r>
              <a:rPr lang="hu-HU" dirty="0"/>
              <a:t>A migránsokat gyakran emlegetik áradatként, akik egyrészt elveszik a többségi társadalom munkáját, másrészt fenyegeti kultúráját. </a:t>
            </a:r>
          </a:p>
          <a:p>
            <a:r>
              <a:rPr lang="hu-HU" dirty="0"/>
              <a:t>A materiális fenyegetettség-érzés inkább az alacsony státuszúakra jellemző. </a:t>
            </a:r>
          </a:p>
          <a:p>
            <a:r>
              <a:rPr lang="hu-HU" dirty="0"/>
              <a:t>A mai retorika szerint a muszlim bevándorlás a kulturális értékeket fenyegeti. 2009-ben Svájcban népszavazáson a többség (57%) leszavazta a minaretek építésének engedélyezését.</a:t>
            </a:r>
          </a:p>
          <a:p>
            <a:r>
              <a:rPr lang="hu-HU" dirty="0"/>
              <a:t>Az ilyen attitűdök a szimbolikus rasszizmusban fejeződnek ki. </a:t>
            </a:r>
            <a:r>
              <a:rPr lang="hu-HU" dirty="0" err="1"/>
              <a:t>Sears</a:t>
            </a:r>
            <a:r>
              <a:rPr lang="hu-HU" dirty="0"/>
              <a:t> és Henry (2005): „a feketék fenyegetik a többségi társadalomnak azokat az értékeit, mint az önirányítottság, a munkaetika, az autoritás tisztelete”.</a:t>
            </a:r>
          </a:p>
          <a:p>
            <a:r>
              <a:rPr lang="hu-HU" dirty="0"/>
              <a:t>A magas </a:t>
            </a:r>
            <a:r>
              <a:rPr lang="hu-HU" dirty="0" err="1"/>
              <a:t>SDO-val</a:t>
            </a:r>
            <a:r>
              <a:rPr lang="hu-HU" dirty="0"/>
              <a:t> jellemezhető többségi személy számára a migráns minél együttműködőbb, ő annál inkább élezni akarja a státuszkülönbségeket.</a:t>
            </a:r>
          </a:p>
          <a:p>
            <a:r>
              <a:rPr lang="hu-HU" dirty="0"/>
              <a:t>A patrióta többségi identitás nem emeli a félelmet, de a nacionalista igen.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hu-HU" dirty="0"/>
              <a:t>A csoportközi hasonlóság és különbözőség paradoxonjai</a:t>
            </a:r>
          </a:p>
        </p:txBody>
      </p:sp>
      <p:sp>
        <p:nvSpPr>
          <p:cNvPr id="3" name="Tartalom helye 2"/>
          <p:cNvSpPr>
            <a:spLocks noGrp="1"/>
          </p:cNvSpPr>
          <p:nvPr>
            <p:ph idx="1"/>
          </p:nvPr>
        </p:nvSpPr>
        <p:spPr/>
        <p:txBody>
          <a:bodyPr>
            <a:normAutofit/>
          </a:bodyPr>
          <a:lstStyle/>
          <a:p>
            <a:r>
              <a:rPr lang="hu-HU" dirty="0"/>
              <a:t>A többség elvárja a bevándorlótól, hogy az alkalmazkodjon hozzá, de amikor megteszi, akkor félelmetes </a:t>
            </a:r>
            <a:r>
              <a:rPr lang="hu-HU" dirty="0" err="1"/>
              <a:t>kompetitorrá</a:t>
            </a:r>
            <a:r>
              <a:rPr lang="hu-HU" dirty="0"/>
              <a:t> válik a munkaerőpiacon.</a:t>
            </a:r>
          </a:p>
          <a:p>
            <a:r>
              <a:rPr lang="hu-HU" dirty="0"/>
              <a:t>Azokra a bevándorlókra, akik nagyon különböznek a többségi kultúrától, azt mondják, hogy fenyegetik a többségi kultúrát. Mégsem akarnak velük vegyülni, keveredni (holott ők azt szeretnék).</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a:t>Menekültek a világban</a:t>
            </a:r>
          </a:p>
        </p:txBody>
      </p:sp>
      <p:sp>
        <p:nvSpPr>
          <p:cNvPr id="3" name="Tartalom helye 2"/>
          <p:cNvSpPr>
            <a:spLocks noGrp="1"/>
          </p:cNvSpPr>
          <p:nvPr>
            <p:ph idx="1"/>
          </p:nvPr>
        </p:nvSpPr>
        <p:spPr/>
        <p:txBody>
          <a:bodyPr>
            <a:normAutofit fontScale="92500" lnSpcReduction="20000"/>
          </a:bodyPr>
          <a:lstStyle/>
          <a:p>
            <a:r>
              <a:rPr lang="hu-HU" dirty="0"/>
              <a:t>A 2. </a:t>
            </a:r>
            <a:r>
              <a:rPr lang="hu-HU" dirty="0" err="1"/>
              <a:t>vh-út</a:t>
            </a:r>
            <a:r>
              <a:rPr lang="hu-HU" dirty="0"/>
              <a:t> követően napjainkban a legnagyobb a menekültek száma a világon, 2011-től 2014 végéig 40%-kal emelkedett is.</a:t>
            </a:r>
          </a:p>
          <a:p>
            <a:r>
              <a:rPr lang="hu-HU" dirty="0"/>
              <a:t>2014-ben a szír menekültek voltak legtöbben (csaknem 4 millióan), 1,5 millió emberrel többen, mint előző évben. Habár a legtöbb szír menekült a környező országokban kér menedéket (Törökország, Libanon, Jordánia), 2015 júliusáig az Európában menedéket kérők száma csaknem elérte a 350000 embert.</a:t>
            </a:r>
          </a:p>
          <a:p>
            <a:r>
              <a:rPr lang="hu-HU" dirty="0"/>
              <a:t>A szírek után az afgánok vannak legtöbben (2014-es adat: 2,6 millió ember).</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a:t>Bevándorlók Európában</a:t>
            </a:r>
          </a:p>
        </p:txBody>
      </p:sp>
      <p:sp>
        <p:nvSpPr>
          <p:cNvPr id="3" name="Tartalom helye 2"/>
          <p:cNvSpPr>
            <a:spLocks noGrp="1"/>
          </p:cNvSpPr>
          <p:nvPr>
            <p:ph idx="1"/>
          </p:nvPr>
        </p:nvSpPr>
        <p:spPr/>
        <p:txBody>
          <a:bodyPr>
            <a:normAutofit lnSpcReduction="10000"/>
          </a:bodyPr>
          <a:lstStyle/>
          <a:p>
            <a:r>
              <a:rPr lang="hu-HU" dirty="0"/>
              <a:t>2014-ben az Európai Unió lakosságának 7%-a született Európán kívül. Ez az arány az </a:t>
            </a:r>
            <a:r>
              <a:rPr lang="hu-HU" dirty="0" err="1"/>
              <a:t>USÁ-ban</a:t>
            </a:r>
            <a:r>
              <a:rPr lang="hu-HU" dirty="0"/>
              <a:t> 13%, Kanadában 20%, Ausztráliában 27%.</a:t>
            </a:r>
          </a:p>
          <a:p>
            <a:r>
              <a:rPr lang="hu-HU" dirty="0"/>
              <a:t>2013-as adatok alapján Svédországban a lakosság 17%-a  volt bevándorló, a Németországban tartózkodó külföldi állampolgárok, vendégmunkások, bevándorlók és menekültek pedig a lakosság 20%-át tették ki.</a:t>
            </a:r>
          </a:p>
          <a:p>
            <a:endParaRPr lang="hu-HU"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a:t>Menekült vagy gazdasági bevándorló?</a:t>
            </a:r>
          </a:p>
        </p:txBody>
      </p:sp>
      <p:sp>
        <p:nvSpPr>
          <p:cNvPr id="3" name="Tartalom helye 2"/>
          <p:cNvSpPr>
            <a:spLocks noGrp="1"/>
          </p:cNvSpPr>
          <p:nvPr>
            <p:ph idx="1"/>
          </p:nvPr>
        </p:nvSpPr>
        <p:spPr/>
        <p:txBody>
          <a:bodyPr>
            <a:normAutofit fontScale="92500" lnSpcReduction="10000"/>
          </a:bodyPr>
          <a:lstStyle/>
          <a:p>
            <a:r>
              <a:rPr lang="hu-HU" dirty="0"/>
              <a:t>A migránsok motivációira elég nehéz következtetni. Az ENSZ 2015 júliusi jelentése a menekültek arányát 62%-ra becsüli.</a:t>
            </a:r>
          </a:p>
          <a:p>
            <a:r>
              <a:rPr lang="hu-HU" dirty="0"/>
              <a:t>Az irakiak, szomáliaiak, </a:t>
            </a:r>
            <a:r>
              <a:rPr lang="hu-HU" dirty="0" err="1"/>
              <a:t>eitreaiak</a:t>
            </a:r>
            <a:r>
              <a:rPr lang="hu-HU" dirty="0"/>
              <a:t>, irakiak , afgánok, szomáliaiak, szudániak és irániak jellemzően menekültek. A  Görögországból Európába érkező emberek 90%-a ezekből az országokból való.</a:t>
            </a:r>
          </a:p>
          <a:p>
            <a:r>
              <a:rPr lang="hu-HU" dirty="0"/>
              <a:t>A Nyugat-Afrikából, Nyugat-Balkánról és Dél-Ázsiából érkezők jellemzően gazdasági bevándorlók.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a:t>Menedékkérelmek az EU-ban, ill. Magyarországon</a:t>
            </a:r>
          </a:p>
        </p:txBody>
      </p:sp>
      <p:sp>
        <p:nvSpPr>
          <p:cNvPr id="6" name="Tartalom helye 5"/>
          <p:cNvSpPr>
            <a:spLocks noGrp="1"/>
          </p:cNvSpPr>
          <p:nvPr>
            <p:ph idx="1"/>
          </p:nvPr>
        </p:nvSpPr>
        <p:spPr/>
        <p:txBody>
          <a:bodyPr>
            <a:normAutofit fontScale="85000" lnSpcReduction="20000"/>
          </a:bodyPr>
          <a:lstStyle/>
          <a:p>
            <a:r>
              <a:rPr lang="hu-HU" dirty="0"/>
              <a:t>Az Európai Unióban beadott menedékkérelmek mindig is követték a világpolitika alakulását: 1992-ben volt  már egy csaknem 700000-es csúcs.</a:t>
            </a:r>
          </a:p>
          <a:p>
            <a:r>
              <a:rPr lang="hu-HU" dirty="0"/>
              <a:t>Magyarországon  már 2014-ben  megugrott a menedékkérők száma (mintegy 40000 ember, ami mintegy 150%-os növekedés az előző évhez képest), akkor főleg koszovóiak, afgánok és szírek.  </a:t>
            </a:r>
          </a:p>
          <a:p>
            <a:r>
              <a:rPr lang="hu-HU" dirty="0"/>
              <a:t>A lakosság számához viszonyított leadott menekültkérelmek számában Magyarország „élen járt”, Svédország után a második volt.</a:t>
            </a:r>
          </a:p>
          <a:p>
            <a:r>
              <a:rPr lang="hu-HU" dirty="0"/>
              <a:t>Az Európai Unióban első fokon a menedékkérelmek 45%-át bírálták el pozitívan.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sz="2400" dirty="0"/>
              <a:t>A legfőbb kiindulási állomások</a:t>
            </a:r>
          </a:p>
        </p:txBody>
      </p:sp>
      <p:sp>
        <p:nvSpPr>
          <p:cNvPr id="3" name="Tartalom helye 2"/>
          <p:cNvSpPr>
            <a:spLocks noGrp="1"/>
          </p:cNvSpPr>
          <p:nvPr>
            <p:ph idx="1"/>
          </p:nvPr>
        </p:nvSpPr>
        <p:spPr/>
        <p:txBody>
          <a:bodyPr/>
          <a:lstStyle/>
          <a:p>
            <a:endParaRPr lang="hu-HU"/>
          </a:p>
        </p:txBody>
      </p:sp>
      <p:pic>
        <p:nvPicPr>
          <p:cNvPr id="2050" name="Picture 2"/>
          <p:cNvPicPr>
            <a:picLocks noChangeAspect="1" noChangeArrowheads="1"/>
          </p:cNvPicPr>
          <p:nvPr/>
        </p:nvPicPr>
        <p:blipFill>
          <a:blip r:embed="rId2" cstate="print"/>
          <a:srcRect/>
          <a:stretch>
            <a:fillRect/>
          </a:stretch>
        </p:blipFill>
        <p:spPr bwMode="auto">
          <a:xfrm>
            <a:off x="179512" y="1340768"/>
            <a:ext cx="8778875" cy="5362575"/>
          </a:xfrm>
          <a:prstGeom prst="rect">
            <a:avLst/>
          </a:prstGeom>
          <a:noFill/>
          <a:ln w="9525">
            <a:noFill/>
            <a:miter lim="800000"/>
            <a:headEnd/>
            <a:tailEnd/>
          </a:ln>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endParaRPr lang="hu-HU"/>
          </a:p>
        </p:txBody>
      </p:sp>
      <p:sp>
        <p:nvSpPr>
          <p:cNvPr id="3" name="Tartalom helye 2"/>
          <p:cNvSpPr>
            <a:spLocks noGrp="1"/>
          </p:cNvSpPr>
          <p:nvPr>
            <p:ph idx="1"/>
          </p:nvPr>
        </p:nvSpPr>
        <p:spPr/>
        <p:txBody>
          <a:bodyPr/>
          <a:lstStyle/>
          <a:p>
            <a:endParaRPr lang="hu-HU"/>
          </a:p>
        </p:txBody>
      </p:sp>
      <p:pic>
        <p:nvPicPr>
          <p:cNvPr id="3074" name="Picture 2"/>
          <p:cNvPicPr>
            <a:picLocks noChangeAspect="1" noChangeArrowheads="1"/>
          </p:cNvPicPr>
          <p:nvPr/>
        </p:nvPicPr>
        <p:blipFill>
          <a:blip r:embed="rId2" cstate="print"/>
          <a:srcRect/>
          <a:stretch>
            <a:fillRect/>
          </a:stretch>
        </p:blipFill>
        <p:spPr bwMode="auto">
          <a:xfrm>
            <a:off x="971600" y="89528"/>
            <a:ext cx="7272808" cy="6768472"/>
          </a:xfrm>
          <a:prstGeom prst="rect">
            <a:avLst/>
          </a:prstGeom>
          <a:noFill/>
          <a:ln w="9525">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hu-HU" dirty="0"/>
              <a:t>A migráció történelmi kontextusban</a:t>
            </a:r>
          </a:p>
        </p:txBody>
      </p:sp>
      <p:sp>
        <p:nvSpPr>
          <p:cNvPr id="3" name="Tartalom helye 2"/>
          <p:cNvSpPr>
            <a:spLocks noGrp="1"/>
          </p:cNvSpPr>
          <p:nvPr>
            <p:ph idx="1"/>
          </p:nvPr>
        </p:nvSpPr>
        <p:spPr/>
        <p:txBody>
          <a:bodyPr>
            <a:normAutofit lnSpcReduction="10000"/>
          </a:bodyPr>
          <a:lstStyle/>
          <a:p>
            <a:r>
              <a:rPr lang="hu-HU" dirty="0"/>
              <a:t>A migrációval foglalkozó első munkák (pl. Thomas &amp; </a:t>
            </a:r>
            <a:r>
              <a:rPr lang="hu-HU" dirty="0" err="1"/>
              <a:t>Znaniecki</a:t>
            </a:r>
            <a:r>
              <a:rPr lang="hu-HU" dirty="0"/>
              <a:t>, 1918) kifejezetten az USA bevándorlókkal foglalkoztak, és az asszimilációs modellt tükrözték. („WASP” norma)</a:t>
            </a:r>
          </a:p>
          <a:p>
            <a:r>
              <a:rPr lang="hu-HU" dirty="0"/>
              <a:t>Az asszimiláció gondolata mögött a hasonlóság elve húzódik. </a:t>
            </a:r>
          </a:p>
          <a:p>
            <a:r>
              <a:rPr lang="hu-HU" dirty="0"/>
              <a:t>Az USA mint a „népek olvasztótégelye” </a:t>
            </a:r>
            <a:r>
              <a:rPr lang="hu-HU" dirty="0" err="1"/>
              <a:t>metafóra</a:t>
            </a:r>
            <a:r>
              <a:rPr lang="hu-HU" dirty="0"/>
              <a:t> képileg is kifejezi ezt. Ez azonban csak az európai bevándorlókra vonatkozik.</a:t>
            </a:r>
          </a:p>
          <a:p>
            <a:endParaRPr lang="hu-HU"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a:t>Attitűdök</a:t>
            </a:r>
          </a:p>
        </p:txBody>
      </p:sp>
      <p:sp>
        <p:nvSpPr>
          <p:cNvPr id="3" name="Tartalom helye 2"/>
          <p:cNvSpPr>
            <a:spLocks noGrp="1"/>
          </p:cNvSpPr>
          <p:nvPr>
            <p:ph idx="1"/>
          </p:nvPr>
        </p:nvSpPr>
        <p:spPr/>
        <p:txBody>
          <a:bodyPr>
            <a:normAutofit fontScale="70000" lnSpcReduction="20000"/>
          </a:bodyPr>
          <a:lstStyle/>
          <a:p>
            <a:r>
              <a:rPr lang="hu-HU" dirty="0"/>
              <a:t>A 2005-ös European </a:t>
            </a:r>
            <a:r>
              <a:rPr lang="hu-HU" dirty="0" err="1"/>
              <a:t>Social</a:t>
            </a:r>
            <a:r>
              <a:rPr lang="hu-HU" dirty="0"/>
              <a:t> </a:t>
            </a:r>
            <a:r>
              <a:rPr lang="hu-HU" dirty="0" err="1"/>
              <a:t>Survey</a:t>
            </a:r>
            <a:r>
              <a:rPr lang="hu-HU" dirty="0"/>
              <a:t> tanulsága szerint a magyarok mintegy 37%-a gondolta úgy, hogy összességében inkább árt Magyarországnak a bevándorlók jelenléte. (Mintegy 10% azt mondta, hogy használ, a többiek bizonytalanok). Figyelemreméltó, hogy akkortájt sokkal inkább gazdasági, mint kulturális értelemben tartották ártalmasnak a bevándorlókat az emberek. </a:t>
            </a:r>
          </a:p>
          <a:p>
            <a:r>
              <a:rPr lang="hu-HU" dirty="0"/>
              <a:t>Ezzel a véleményünkkel a negyedikek voltunk idegenellenesség tekintetében az Unióban.</a:t>
            </a:r>
          </a:p>
          <a:p>
            <a:r>
              <a:rPr lang="hu-HU" dirty="0" err="1"/>
              <a:t>Dencső</a:t>
            </a:r>
            <a:r>
              <a:rPr lang="hu-HU" dirty="0"/>
              <a:t> Blanka és </a:t>
            </a:r>
            <a:r>
              <a:rPr lang="hu-HU" dirty="0" err="1"/>
              <a:t>Sik</a:t>
            </a:r>
            <a:r>
              <a:rPr lang="hu-HU" dirty="0"/>
              <a:t> Endre (2007) tanulmánya szerint a férfiak, a középkorúak, azok, akiknek nincs személyes ismerősük, és a kevésbé iskolázottak inkább idegenellenesek.</a:t>
            </a:r>
          </a:p>
          <a:p>
            <a:r>
              <a:rPr lang="hu-HU" dirty="0"/>
              <a:t>Más kutatások alapján (</a:t>
            </a:r>
            <a:r>
              <a:rPr lang="hu-HU" dirty="0" err="1"/>
              <a:t>Green</a:t>
            </a:r>
            <a:r>
              <a:rPr lang="hu-HU" dirty="0"/>
              <a:t> &amp; </a:t>
            </a:r>
            <a:r>
              <a:rPr lang="hu-HU" dirty="0" err="1"/>
              <a:t>Staerrklé</a:t>
            </a:r>
            <a:r>
              <a:rPr lang="hu-HU" dirty="0"/>
              <a:t>, 2013). A többségi társadalom attitűdjeit befolyásoló tényezők: </a:t>
            </a:r>
            <a:r>
              <a:rPr lang="hu-HU" dirty="0" err="1"/>
              <a:t>etnocentrizmus</a:t>
            </a:r>
            <a:r>
              <a:rPr lang="hu-HU" dirty="0"/>
              <a:t>, nemzeti azonosulás erőssége, SDO, RWA, félelemérzet, kontaktus, a bevándorlókkal szembeni előítéletek tudatossága. </a:t>
            </a:r>
          </a:p>
          <a:p>
            <a:endParaRPr lang="hu-HU" dirty="0"/>
          </a:p>
          <a:p>
            <a:endParaRPr lang="hu-HU"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Autofit/>
          </a:bodyPr>
          <a:lstStyle/>
          <a:p>
            <a:r>
              <a:rPr lang="hu-HU" sz="3200" dirty="0"/>
              <a:t>A személyes jellemzőkön túl mi befolyásolja az idegenellenességet?</a:t>
            </a:r>
          </a:p>
        </p:txBody>
      </p:sp>
      <p:sp>
        <p:nvSpPr>
          <p:cNvPr id="3" name="Tartalom helye 2"/>
          <p:cNvSpPr>
            <a:spLocks noGrp="1"/>
          </p:cNvSpPr>
          <p:nvPr>
            <p:ph idx="1"/>
          </p:nvPr>
        </p:nvSpPr>
        <p:spPr/>
        <p:txBody>
          <a:bodyPr/>
          <a:lstStyle/>
          <a:p>
            <a:pPr>
              <a:buNone/>
            </a:pPr>
            <a:r>
              <a:rPr lang="hu-HU" dirty="0"/>
              <a:t>Napjainkra felerősödött a </a:t>
            </a:r>
            <a:r>
              <a:rPr lang="hu-HU" dirty="0" err="1"/>
              <a:t>bevándorlásellenesség</a:t>
            </a:r>
            <a:endParaRPr lang="hu-HU" dirty="0"/>
          </a:p>
          <a:p>
            <a:r>
              <a:rPr lang="hu-HU" dirty="0"/>
              <a:t>Tömegesség és </a:t>
            </a:r>
            <a:r>
              <a:rPr lang="hu-HU" dirty="0" err="1"/>
              <a:t>dehumanizáció</a:t>
            </a:r>
            <a:endParaRPr lang="hu-HU" dirty="0"/>
          </a:p>
          <a:p>
            <a:r>
              <a:rPr lang="hu-HU" dirty="0"/>
              <a:t>Adminisztratív, logisztikai kihívások </a:t>
            </a:r>
          </a:p>
          <a:p>
            <a:r>
              <a:rPr lang="hu-HU" dirty="0"/>
              <a:t>A jelenség reprezentációjának a keveredése a terrorizmus reprezentációjával</a:t>
            </a:r>
          </a:p>
          <a:p>
            <a:r>
              <a:rPr lang="hu-HU" dirty="0" err="1"/>
              <a:t>Terror-management-tematika</a:t>
            </a:r>
            <a:r>
              <a:rPr lang="hu-HU" dirty="0"/>
              <a:t> a társadalmi kommunikációban</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sz="3200" dirty="0"/>
              <a:t>A fentiekhez képest törpének tűnhet a szocializációs hatás…</a:t>
            </a:r>
          </a:p>
        </p:txBody>
      </p:sp>
      <p:sp>
        <p:nvSpPr>
          <p:cNvPr id="3" name="Tartalom helye 2"/>
          <p:cNvSpPr>
            <a:spLocks noGrp="1"/>
          </p:cNvSpPr>
          <p:nvPr>
            <p:ph idx="1"/>
          </p:nvPr>
        </p:nvSpPr>
        <p:spPr/>
        <p:txBody>
          <a:bodyPr/>
          <a:lstStyle/>
          <a:p>
            <a:r>
              <a:rPr lang="hu-HU" dirty="0"/>
              <a:t>Marta </a:t>
            </a:r>
            <a:r>
              <a:rPr lang="hu-HU" dirty="0" err="1"/>
              <a:t>Miklikowska</a:t>
            </a:r>
            <a:r>
              <a:rPr lang="hu-HU" dirty="0"/>
              <a:t> (2015): </a:t>
            </a:r>
            <a:r>
              <a:rPr lang="hu-HU" dirty="0" err="1"/>
              <a:t>Like</a:t>
            </a:r>
            <a:r>
              <a:rPr lang="hu-HU" dirty="0"/>
              <a:t> </a:t>
            </a:r>
            <a:r>
              <a:rPr lang="hu-HU" dirty="0" err="1"/>
              <a:t>parent</a:t>
            </a:r>
            <a:r>
              <a:rPr lang="hu-HU" dirty="0"/>
              <a:t>, </a:t>
            </a:r>
            <a:r>
              <a:rPr lang="hu-HU" dirty="0" err="1"/>
              <a:t>like</a:t>
            </a:r>
            <a:r>
              <a:rPr lang="hu-HU" dirty="0"/>
              <a:t> </a:t>
            </a:r>
            <a:r>
              <a:rPr lang="hu-HU" dirty="0" err="1"/>
              <a:t>child</a:t>
            </a:r>
            <a:r>
              <a:rPr lang="hu-HU" dirty="0"/>
              <a:t>? </a:t>
            </a:r>
            <a:r>
              <a:rPr lang="hu-HU" dirty="0" err="1"/>
              <a:t>Development</a:t>
            </a:r>
            <a:r>
              <a:rPr lang="hu-HU" dirty="0"/>
              <a:t> of </a:t>
            </a:r>
            <a:r>
              <a:rPr lang="hu-HU" dirty="0" err="1"/>
              <a:t>prejudice</a:t>
            </a:r>
            <a:r>
              <a:rPr lang="hu-HU" dirty="0"/>
              <a:t> and </a:t>
            </a:r>
            <a:r>
              <a:rPr lang="hu-HU" dirty="0" err="1"/>
              <a:t>tolerance</a:t>
            </a:r>
            <a:r>
              <a:rPr lang="hu-HU" dirty="0"/>
              <a:t> </a:t>
            </a:r>
            <a:r>
              <a:rPr lang="hu-HU" dirty="0" err="1"/>
              <a:t>towards</a:t>
            </a:r>
            <a:r>
              <a:rPr lang="hu-HU" dirty="0"/>
              <a:t> </a:t>
            </a:r>
            <a:r>
              <a:rPr lang="hu-HU" dirty="0" err="1"/>
              <a:t>immigrants</a:t>
            </a:r>
            <a:r>
              <a:rPr lang="hu-HU" dirty="0"/>
              <a:t>. British Journal of </a:t>
            </a:r>
            <a:r>
              <a:rPr lang="hu-HU" dirty="0" err="1"/>
              <a:t>Psychology</a:t>
            </a:r>
            <a:endParaRPr lang="hu-HU"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a:t>A vizsgálat jellemzői:</a:t>
            </a:r>
          </a:p>
        </p:txBody>
      </p:sp>
      <p:sp>
        <p:nvSpPr>
          <p:cNvPr id="3" name="Tartalom helye 2"/>
          <p:cNvSpPr>
            <a:spLocks noGrp="1"/>
          </p:cNvSpPr>
          <p:nvPr>
            <p:ph idx="1"/>
          </p:nvPr>
        </p:nvSpPr>
        <p:spPr/>
        <p:txBody>
          <a:bodyPr>
            <a:normAutofit fontScale="77500" lnSpcReduction="20000"/>
          </a:bodyPr>
          <a:lstStyle/>
          <a:p>
            <a:r>
              <a:rPr lang="hu-HU" dirty="0"/>
              <a:t>Longitudinális vizsgálat, 2010-es és 2012-es adatgyűjtéssel</a:t>
            </a:r>
          </a:p>
          <a:p>
            <a:r>
              <a:rPr lang="hu-HU" dirty="0"/>
              <a:t>A hatásokat nemcsak a hagyományos paradigma szerint vizsgálta (a szülő hat a gyerekre), hanem fordítva is</a:t>
            </a:r>
          </a:p>
          <a:p>
            <a:r>
              <a:rPr lang="hu-HU" dirty="0"/>
              <a:t>A szülői adat a szülőtől jön, nem pedig percipiált adat</a:t>
            </a:r>
          </a:p>
          <a:p>
            <a:r>
              <a:rPr lang="hu-HU" dirty="0"/>
              <a:t>A szülő-gyerek kapcsolat kezelve van, és mint a hatás közvetítője, hordozója jelenik meg</a:t>
            </a:r>
          </a:p>
          <a:p>
            <a:r>
              <a:rPr lang="hu-HU" dirty="0"/>
              <a:t>Az előítéletet a toleranciától különválasztja. A két dolog nagyban korrelál, de az előítélet sokkal érzelemtelítettebb, a tolerancia pedig az egyenlőség absztraktabb elvén nyugszik</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sz="2800" dirty="0"/>
              <a:t>A felső ábra az előítéletre, az alsó pedig a toleranciára kapott modell kapcsolatait mutatja be</a:t>
            </a:r>
          </a:p>
        </p:txBody>
      </p:sp>
      <p:pic>
        <p:nvPicPr>
          <p:cNvPr id="4098" name="Picture 2"/>
          <p:cNvPicPr>
            <a:picLocks noGrp="1" noChangeAspect="1" noChangeArrowheads="1"/>
          </p:cNvPicPr>
          <p:nvPr>
            <p:ph idx="1"/>
          </p:nvPr>
        </p:nvPicPr>
        <p:blipFill>
          <a:blip r:embed="rId2" cstate="print"/>
          <a:stretch>
            <a:fillRect/>
          </a:stretch>
        </p:blipFill>
        <p:spPr bwMode="auto">
          <a:xfrm>
            <a:off x="1656591" y="2167119"/>
            <a:ext cx="4283562" cy="4289243"/>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a:t>Tanulság, implikáció:</a:t>
            </a:r>
          </a:p>
        </p:txBody>
      </p:sp>
      <p:sp>
        <p:nvSpPr>
          <p:cNvPr id="3" name="Tartalom helye 2"/>
          <p:cNvSpPr>
            <a:spLocks noGrp="1"/>
          </p:cNvSpPr>
          <p:nvPr>
            <p:ph idx="1"/>
          </p:nvPr>
        </p:nvSpPr>
        <p:spPr/>
        <p:txBody>
          <a:bodyPr/>
          <a:lstStyle/>
          <a:p>
            <a:r>
              <a:rPr lang="hu-HU" dirty="0"/>
              <a:t>A serdülők és szüleik között a bevándorlással kapcsolatos nézetek beszédtéma, és kölcsönösen alakítják egymás véleményét.</a:t>
            </a:r>
          </a:p>
          <a:p>
            <a:r>
              <a:rPr lang="hu-HU" dirty="0"/>
              <a:t>Az intervenciós programok hatásaképpen még szélesebb hatást el lehet érni, mint ami konkrétan a célcsoportnál jelentkezik.</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hu-HU" dirty="0"/>
              <a:t>Az európai diverzitás történelmi különbözősége</a:t>
            </a:r>
          </a:p>
        </p:txBody>
      </p:sp>
      <p:sp>
        <p:nvSpPr>
          <p:cNvPr id="3" name="Tartalom helye 2"/>
          <p:cNvSpPr>
            <a:spLocks noGrp="1"/>
          </p:cNvSpPr>
          <p:nvPr>
            <p:ph idx="1"/>
          </p:nvPr>
        </p:nvSpPr>
        <p:spPr/>
        <p:txBody>
          <a:bodyPr/>
          <a:lstStyle/>
          <a:p>
            <a:r>
              <a:rPr lang="hu-HU" dirty="0"/>
              <a:t>A diverzitást egyrészt a régi gyarmatokról érkező bevándorlók adják.</a:t>
            </a:r>
          </a:p>
          <a:p>
            <a:r>
              <a:rPr lang="hu-HU" dirty="0"/>
              <a:t>Másrészt a kultúrájukban és nyelvükben is különböző népek egy területen való együtt élése. </a:t>
            </a:r>
          </a:p>
          <a:p>
            <a:r>
              <a:rPr lang="hu-HU" dirty="0"/>
              <a:t>Tipikusan ezeknek az utóbbi kisebbségeknek önálló politikai jogaik, szuverenitásuk van vagy legalább is küzdenek érte.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a:t>A 20. század második fele</a:t>
            </a:r>
          </a:p>
        </p:txBody>
      </p:sp>
      <p:sp>
        <p:nvSpPr>
          <p:cNvPr id="3" name="Tartalom helye 2"/>
          <p:cNvSpPr>
            <a:spLocks noGrp="1"/>
          </p:cNvSpPr>
          <p:nvPr>
            <p:ph idx="1"/>
          </p:nvPr>
        </p:nvSpPr>
        <p:spPr/>
        <p:txBody>
          <a:bodyPr>
            <a:normAutofit fontScale="77500" lnSpcReduction="20000"/>
          </a:bodyPr>
          <a:lstStyle/>
          <a:p>
            <a:r>
              <a:rPr lang="hu-HU" dirty="0"/>
              <a:t>A bevándorlás volumene nő: sok a fegyveres harcokban, vagy természeti katasztrófa által sújtott terület, és globális szinten egyre nagyobbak az egyenlőtlenségek, amely tényezők hatására nagyon sokan keresnek jobb életet, és számos nemzetközi egyezmény liberalizálta az emberek mozgását. </a:t>
            </a:r>
          </a:p>
          <a:p>
            <a:r>
              <a:rPr lang="hu-HU" dirty="0"/>
              <a:t>Az USA-ba is egyre több latin-amerikai, főleg mexikói, illetve karibi bevándorló érkezett.</a:t>
            </a:r>
          </a:p>
          <a:p>
            <a:r>
              <a:rPr lang="hu-HU" dirty="0"/>
              <a:t>Az ő vallási identitásuk  meglehetősen eltért a többségi protestáns identitástól.</a:t>
            </a:r>
          </a:p>
          <a:p>
            <a:r>
              <a:rPr lang="hu-HU" dirty="0"/>
              <a:t>Sokuk számára nyelvi nehézséget is jelentett az új élet</a:t>
            </a:r>
          </a:p>
          <a:p>
            <a:r>
              <a:rPr lang="hu-HU" dirty="0"/>
              <a:t>Az asszimilációs modell egyre nehezebben lett tartható.</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467544" y="332656"/>
            <a:ext cx="8229600" cy="1143000"/>
          </a:xfrm>
        </p:spPr>
        <p:txBody>
          <a:bodyPr>
            <a:normAutofit fontScale="90000"/>
          </a:bodyPr>
          <a:lstStyle/>
          <a:p>
            <a:r>
              <a:rPr lang="hu-HU" dirty="0"/>
              <a:t>Az új modell: A multikulturalizmus</a:t>
            </a:r>
          </a:p>
        </p:txBody>
      </p:sp>
      <p:sp>
        <p:nvSpPr>
          <p:cNvPr id="3" name="Tartalom helye 2"/>
          <p:cNvSpPr>
            <a:spLocks noGrp="1"/>
          </p:cNvSpPr>
          <p:nvPr>
            <p:ph idx="1"/>
          </p:nvPr>
        </p:nvSpPr>
        <p:spPr/>
        <p:txBody>
          <a:bodyPr>
            <a:normAutofit lnSpcReduction="10000"/>
          </a:bodyPr>
          <a:lstStyle/>
          <a:p>
            <a:r>
              <a:rPr lang="hu-HU" dirty="0"/>
              <a:t>A multikulturalizmus leíró értelemben korunk társadalmainak sokféle, összetett etnikai összetételére utal. </a:t>
            </a:r>
          </a:p>
          <a:p>
            <a:r>
              <a:rPr lang="hu-HU" dirty="0"/>
              <a:t>Normatív és előíró értelemben a multikulturalizmus a diverzitás megszervezésének kívánatos módja egyetlen országon belül. A diverzitás mint olyan pozitív hatású a társadalomra, változatos nézőpontokat kínál, támogatja a mások iránti nyitottságot és megvéd a diszkriminációtól.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a:t>Amivel vádolják…</a:t>
            </a:r>
          </a:p>
        </p:txBody>
      </p:sp>
      <p:sp>
        <p:nvSpPr>
          <p:cNvPr id="3" name="Tartalom helye 2"/>
          <p:cNvSpPr>
            <a:spLocks noGrp="1"/>
          </p:cNvSpPr>
          <p:nvPr>
            <p:ph idx="1"/>
          </p:nvPr>
        </p:nvSpPr>
        <p:spPr/>
        <p:txBody>
          <a:bodyPr>
            <a:normAutofit fontScale="92500" lnSpcReduction="20000"/>
          </a:bodyPr>
          <a:lstStyle/>
          <a:p>
            <a:r>
              <a:rPr lang="hu-HU" dirty="0"/>
              <a:t>Az asszimilációs modellhez hasonlóan a multikulturális modell is nagy nyomás alá került.</a:t>
            </a:r>
          </a:p>
          <a:p>
            <a:r>
              <a:rPr lang="hu-HU" dirty="0"/>
              <a:t>Legfőbb vád ellene, hogy aláássa a nemzeti összetartást.</a:t>
            </a:r>
          </a:p>
          <a:p>
            <a:r>
              <a:rPr lang="hu-HU" dirty="0"/>
              <a:t>Olaj a tűzre és indulatokat generál</a:t>
            </a:r>
          </a:p>
          <a:p>
            <a:r>
              <a:rPr lang="hu-HU" dirty="0"/>
              <a:t>„</a:t>
            </a:r>
            <a:r>
              <a:rPr lang="hu-HU" dirty="0" err="1"/>
              <a:t>Multiculturalism</a:t>
            </a:r>
            <a:r>
              <a:rPr lang="hu-HU" dirty="0"/>
              <a:t> has </a:t>
            </a:r>
            <a:r>
              <a:rPr lang="hu-HU" dirty="0" err="1"/>
              <a:t>utterly</a:t>
            </a:r>
            <a:r>
              <a:rPr lang="hu-HU" dirty="0"/>
              <a:t> </a:t>
            </a:r>
            <a:r>
              <a:rPr lang="hu-HU" dirty="0" err="1"/>
              <a:t>failed</a:t>
            </a:r>
            <a:r>
              <a:rPr lang="hu-HU" dirty="0"/>
              <a:t>. </a:t>
            </a:r>
            <a:r>
              <a:rPr lang="hu-HU" dirty="0" err="1"/>
              <a:t>Immigrants</a:t>
            </a:r>
            <a:r>
              <a:rPr lang="hu-HU" dirty="0"/>
              <a:t> </a:t>
            </a:r>
            <a:r>
              <a:rPr lang="hu-HU" dirty="0" err="1"/>
              <a:t>need</a:t>
            </a:r>
            <a:r>
              <a:rPr lang="hu-HU" dirty="0"/>
              <a:t> </a:t>
            </a:r>
            <a:r>
              <a:rPr lang="hu-HU" dirty="0" err="1"/>
              <a:t>to</a:t>
            </a:r>
            <a:r>
              <a:rPr lang="hu-HU" dirty="0"/>
              <a:t> </a:t>
            </a:r>
            <a:r>
              <a:rPr lang="hu-HU" dirty="0" err="1"/>
              <a:t>do</a:t>
            </a:r>
            <a:r>
              <a:rPr lang="hu-HU" dirty="0"/>
              <a:t> more </a:t>
            </a:r>
            <a:r>
              <a:rPr lang="hu-HU" dirty="0" err="1"/>
              <a:t>to</a:t>
            </a:r>
            <a:r>
              <a:rPr lang="hu-HU" dirty="0"/>
              <a:t> </a:t>
            </a:r>
            <a:r>
              <a:rPr lang="hu-HU" dirty="0" err="1"/>
              <a:t>integrate</a:t>
            </a:r>
            <a:r>
              <a:rPr lang="hu-HU" dirty="0"/>
              <a:t> in </a:t>
            </a:r>
            <a:r>
              <a:rPr lang="hu-HU" dirty="0" err="1"/>
              <a:t>German</a:t>
            </a:r>
            <a:r>
              <a:rPr lang="hu-HU" dirty="0"/>
              <a:t> </a:t>
            </a:r>
            <a:r>
              <a:rPr lang="hu-HU" dirty="0" err="1"/>
              <a:t>society</a:t>
            </a:r>
            <a:r>
              <a:rPr lang="hu-HU" dirty="0"/>
              <a:t>.” (</a:t>
            </a:r>
            <a:r>
              <a:rPr lang="hu-HU" dirty="0" err="1"/>
              <a:t>Merkel</a:t>
            </a:r>
            <a:r>
              <a:rPr lang="hu-HU" dirty="0"/>
              <a:t>, 2010).</a:t>
            </a:r>
          </a:p>
          <a:p>
            <a:r>
              <a:rPr lang="hu-HU" dirty="0"/>
              <a:t>A kortárs migráns létformák között új változatok jelentek meg: határokon átívelő illetve diaszpóra-közösségek.</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fontScale="90000"/>
          </a:bodyPr>
          <a:lstStyle/>
          <a:p>
            <a:r>
              <a:rPr lang="hu-HU" dirty="0"/>
              <a:t>A bevándorlók életérzése és tapasztalatai</a:t>
            </a:r>
          </a:p>
        </p:txBody>
      </p:sp>
      <p:sp>
        <p:nvSpPr>
          <p:cNvPr id="3" name="Tartalom helye 2"/>
          <p:cNvSpPr>
            <a:spLocks noGrp="1"/>
          </p:cNvSpPr>
          <p:nvPr>
            <p:ph idx="1"/>
          </p:nvPr>
        </p:nvSpPr>
        <p:spPr/>
        <p:txBody>
          <a:bodyPr>
            <a:normAutofit fontScale="92500" lnSpcReduction="10000"/>
          </a:bodyPr>
          <a:lstStyle/>
          <a:p>
            <a:r>
              <a:rPr lang="hu-HU" dirty="0"/>
              <a:t>Sokakat csak a befogadó kultúra gyűlölete hoz </a:t>
            </a:r>
            <a:r>
              <a:rPr lang="hu-HU" dirty="0" err="1"/>
              <a:t>ossze</a:t>
            </a:r>
            <a:r>
              <a:rPr lang="hu-HU" dirty="0"/>
              <a:t>, másoknak van tényleges kulturális és történelmi identitásuk.</a:t>
            </a:r>
          </a:p>
          <a:p>
            <a:r>
              <a:rPr lang="hu-HU" dirty="0"/>
              <a:t>Minél inkább ellenséges velük a befogadó társadalom, annál erősebb az etnikai identitásuk.</a:t>
            </a:r>
          </a:p>
          <a:p>
            <a:r>
              <a:rPr lang="hu-HU" dirty="0" err="1"/>
              <a:t>Verkuyten</a:t>
            </a:r>
            <a:r>
              <a:rPr lang="hu-HU" dirty="0"/>
              <a:t> (2007): ezt tapasztalta egy hollandiai muszlim közösségnél. </a:t>
            </a:r>
          </a:p>
          <a:p>
            <a:r>
              <a:rPr lang="hu-HU" dirty="0"/>
              <a:t>A bevándorló-identitás a második generációs bevándorlóknál különösképp zavaros.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Autofit/>
          </a:bodyPr>
          <a:lstStyle/>
          <a:p>
            <a:r>
              <a:rPr lang="hu-HU" sz="2800" dirty="0"/>
              <a:t>Berry </a:t>
            </a:r>
            <a:r>
              <a:rPr lang="hu-HU" sz="2800" dirty="0" err="1"/>
              <a:t>akkulturációs</a:t>
            </a:r>
            <a:r>
              <a:rPr lang="hu-HU" sz="2800" dirty="0"/>
              <a:t> modellje (1990) Asszimiláció, integráció, szeparáció, </a:t>
            </a:r>
            <a:r>
              <a:rPr lang="hu-HU" sz="2800" dirty="0" err="1"/>
              <a:t>marginalizáció</a:t>
            </a:r>
            <a:r>
              <a:rPr lang="hu-HU" sz="2800" dirty="0"/>
              <a:t>.</a:t>
            </a:r>
            <a:br>
              <a:rPr lang="hu-HU" sz="2800" dirty="0"/>
            </a:br>
            <a:endParaRPr lang="hu-HU" sz="2800" dirty="0"/>
          </a:p>
        </p:txBody>
      </p:sp>
      <p:sp>
        <p:nvSpPr>
          <p:cNvPr id="3" name="Tartalom helye 2"/>
          <p:cNvSpPr>
            <a:spLocks noGrp="1"/>
          </p:cNvSpPr>
          <p:nvPr>
            <p:ph idx="1"/>
          </p:nvPr>
        </p:nvSpPr>
        <p:spPr>
          <a:xfrm>
            <a:off x="457200" y="2060848"/>
            <a:ext cx="8229600" cy="4464496"/>
          </a:xfrm>
        </p:spPr>
        <p:txBody>
          <a:bodyPr>
            <a:normAutofit lnSpcReduction="10000"/>
          </a:bodyPr>
          <a:lstStyle/>
          <a:p>
            <a:endParaRPr lang="hu-HU" dirty="0"/>
          </a:p>
          <a:p>
            <a:endParaRPr lang="hu-HU" dirty="0"/>
          </a:p>
          <a:p>
            <a:endParaRPr lang="hu-HU" sz="2200" dirty="0"/>
          </a:p>
          <a:p>
            <a:endParaRPr lang="hu-HU" sz="2200" dirty="0"/>
          </a:p>
          <a:p>
            <a:endParaRPr lang="hu-HU" sz="2200" dirty="0"/>
          </a:p>
          <a:p>
            <a:r>
              <a:rPr lang="hu-HU" sz="2200" dirty="0"/>
              <a:t>Az </a:t>
            </a:r>
            <a:r>
              <a:rPr lang="hu-HU" sz="2200" dirty="0" err="1"/>
              <a:t>akkulturációs</a:t>
            </a:r>
            <a:r>
              <a:rPr lang="hu-HU" sz="2200" dirty="0"/>
              <a:t> stresszre a legjobb válasz az integráció, legrosszabb a </a:t>
            </a:r>
            <a:r>
              <a:rPr lang="hu-HU" sz="2200" dirty="0" err="1"/>
              <a:t>marginalizáció</a:t>
            </a:r>
            <a:r>
              <a:rPr lang="hu-HU" sz="2200" dirty="0"/>
              <a:t>. Ez a mentális jóllét mutatókban kifejezett. Berry és </a:t>
            </a:r>
            <a:r>
              <a:rPr lang="hu-HU" sz="2200" dirty="0" err="1"/>
              <a:t>Sabatier</a:t>
            </a:r>
            <a:r>
              <a:rPr lang="hu-HU" sz="2200" dirty="0"/>
              <a:t>, 2010. </a:t>
            </a:r>
          </a:p>
          <a:p>
            <a:r>
              <a:rPr lang="hu-HU" sz="2200" dirty="0"/>
              <a:t>Van egy általában véve érvényes nagy hézag az orientációk és az elvárások közt: a bevándorlók szeparálódni vagy integrálódni akarnak, a többségi társadalom pedig asszimilálni vagy integrálni. </a:t>
            </a:r>
          </a:p>
        </p:txBody>
      </p:sp>
      <p:pic>
        <p:nvPicPr>
          <p:cNvPr id="4" name="Picture 4" descr="The two-dimensional acculturation model of Berry | Download ...">
            <a:extLst>
              <a:ext uri="{FF2B5EF4-FFF2-40B4-BE49-F238E27FC236}">
                <a16:creationId xmlns:a16="http://schemas.microsoft.com/office/drawing/2014/main" id="{AEB1460C-77F4-407E-938A-FD01722A0A2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2029308"/>
            <a:ext cx="3312367" cy="2102531"/>
          </a:xfrm>
          <a:prstGeom prst="rect">
            <a:avLst/>
          </a:prstGeom>
          <a:noFill/>
          <a:extLst>
            <a:ext uri="{909E8E84-426E-40DD-AFC4-6F175D3DCCD1}">
              <a14:hiddenFill xmlns:a14="http://schemas.microsoft.com/office/drawing/2010/main">
                <a:solidFill>
                  <a:srgbClr val="FFFFFF"/>
                </a:solidFill>
              </a14:hiddenFill>
            </a:ext>
          </a:extLst>
        </p:spPr>
      </p:pic>
      <p:sp>
        <p:nvSpPr>
          <p:cNvPr id="6" name="Szövegdoboz 5">
            <a:extLst>
              <a:ext uri="{FF2B5EF4-FFF2-40B4-BE49-F238E27FC236}">
                <a16:creationId xmlns:a16="http://schemas.microsoft.com/office/drawing/2014/main" id="{ECD3E67C-7AD0-49B9-BF05-9C07A513B0B6}"/>
              </a:ext>
            </a:extLst>
          </p:cNvPr>
          <p:cNvSpPr txBox="1"/>
          <p:nvPr/>
        </p:nvSpPr>
        <p:spPr>
          <a:xfrm>
            <a:off x="4648450" y="2108888"/>
            <a:ext cx="3920481" cy="1754326"/>
          </a:xfrm>
          <a:prstGeom prst="rect">
            <a:avLst/>
          </a:prstGeom>
          <a:noFill/>
        </p:spPr>
        <p:txBody>
          <a:bodyPr wrap="square" rtlCol="0">
            <a:spAutoFit/>
          </a:bodyPr>
          <a:lstStyle/>
          <a:p>
            <a:r>
              <a:rPr lang="hu-HU" dirty="0"/>
              <a:t>A modell két dimenziója:</a:t>
            </a:r>
          </a:p>
          <a:p>
            <a:pPr marL="285750" indent="-285750">
              <a:buFont typeface="Arial" panose="020B0604020202020204" pitchFamily="34" charset="0"/>
              <a:buChar char="•"/>
            </a:pPr>
            <a:r>
              <a:rPr lang="hu-HU" dirty="0"/>
              <a:t>Kapcsolatok a befogadó kultúra tagjaival</a:t>
            </a:r>
          </a:p>
          <a:p>
            <a:pPr marL="285750" indent="-285750">
              <a:buFont typeface="Arial" panose="020B0604020202020204" pitchFamily="34" charset="0"/>
              <a:buChar char="•"/>
            </a:pPr>
            <a:r>
              <a:rPr lang="hu-HU" dirty="0"/>
              <a:t>Kapcsolatok a származási kultúra tagjaival</a:t>
            </a:r>
          </a:p>
          <a:p>
            <a:endParaRPr lang="hu-HU"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3E5D0BAF-92CD-4AD7-87A5-145AF29DE953}"/>
              </a:ext>
            </a:extLst>
          </p:cNvPr>
          <p:cNvSpPr>
            <a:spLocks noGrp="1"/>
          </p:cNvSpPr>
          <p:nvPr>
            <p:ph type="title"/>
          </p:nvPr>
        </p:nvSpPr>
        <p:spPr/>
        <p:txBody>
          <a:bodyPr/>
          <a:lstStyle/>
          <a:p>
            <a:r>
              <a:rPr lang="hu-HU" sz="2400" dirty="0"/>
              <a:t>A többségi társadalom elvárásai kulcsfontosságúak az alkalmazkodásban</a:t>
            </a:r>
          </a:p>
        </p:txBody>
      </p:sp>
      <p:sp>
        <p:nvSpPr>
          <p:cNvPr id="3" name="Tartalom helye 2">
            <a:extLst>
              <a:ext uri="{FF2B5EF4-FFF2-40B4-BE49-F238E27FC236}">
                <a16:creationId xmlns:a16="http://schemas.microsoft.com/office/drawing/2014/main" id="{C3E10A03-A5D0-4D15-9048-77AF898FD645}"/>
              </a:ext>
            </a:extLst>
          </p:cNvPr>
          <p:cNvSpPr>
            <a:spLocks noGrp="1"/>
          </p:cNvSpPr>
          <p:nvPr>
            <p:ph idx="1"/>
          </p:nvPr>
        </p:nvSpPr>
        <p:spPr/>
        <p:txBody>
          <a:bodyPr>
            <a:normAutofit fontScale="92500"/>
          </a:bodyPr>
          <a:lstStyle/>
          <a:p>
            <a:r>
              <a:rPr lang="hu-HU" dirty="0"/>
              <a:t>Interaktív </a:t>
            </a:r>
            <a:r>
              <a:rPr lang="hu-HU" dirty="0" err="1"/>
              <a:t>akkulturációs</a:t>
            </a:r>
            <a:r>
              <a:rPr lang="hu-HU" dirty="0"/>
              <a:t> modell: nemcsak a bevándorló </a:t>
            </a:r>
            <a:r>
              <a:rPr lang="hu-HU" dirty="0" err="1"/>
              <a:t>akkulturációs</a:t>
            </a:r>
            <a:r>
              <a:rPr lang="hu-HU" dirty="0"/>
              <a:t> orientációja számít, de a többségi társadalom elvárásai is. </a:t>
            </a:r>
          </a:p>
          <a:p>
            <a:r>
              <a:rPr lang="hu-HU" dirty="0"/>
              <a:t>Az </a:t>
            </a:r>
            <a:r>
              <a:rPr lang="hu-HU" dirty="0" err="1"/>
              <a:t>akkulturáció</a:t>
            </a:r>
            <a:r>
              <a:rPr lang="hu-HU" dirty="0"/>
              <a:t> akkor sikeres, ha többdimenziós: szociokulturális, politikai, munkaerő-piaci, pszichológiai. A kommunikációs kompetencián rengeteg múlik.</a:t>
            </a:r>
          </a:p>
          <a:p>
            <a:r>
              <a:rPr lang="hu-HU" dirty="0"/>
              <a:t>Az adaptáció sikere szempontjából kulcsfontosságú tényező a diszkrimináció észlelete.</a:t>
            </a:r>
          </a:p>
          <a:p>
            <a:endParaRPr lang="hu-HU" dirty="0"/>
          </a:p>
          <a:p>
            <a:endParaRPr lang="hu-HU" dirty="0"/>
          </a:p>
          <a:p>
            <a:endParaRPr lang="hu-HU" dirty="0"/>
          </a:p>
        </p:txBody>
      </p:sp>
    </p:spTree>
    <p:extLst>
      <p:ext uri="{BB962C8B-B14F-4D97-AF65-F5344CB8AC3E}">
        <p14:creationId xmlns:p14="http://schemas.microsoft.com/office/powerpoint/2010/main" val="230423606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ó">
  <a:themeElements>
    <a:clrScheme name="Metró">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ó">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ó">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570</TotalTime>
  <Words>1488</Words>
  <Application>Microsoft Office PowerPoint</Application>
  <PresentationFormat>Diavetítés a képernyőre (4:3 oldalarány)</PresentationFormat>
  <Paragraphs>105</Paragraphs>
  <Slides>25</Slides>
  <Notes>0</Notes>
  <HiddenSlides>0</HiddenSlides>
  <MMClips>0</MMClips>
  <ScaleCrop>false</ScaleCrop>
  <HeadingPairs>
    <vt:vector size="6" baseType="variant">
      <vt:variant>
        <vt:lpstr>Használt betűtípusok</vt:lpstr>
      </vt:variant>
      <vt:variant>
        <vt:i4>6</vt:i4>
      </vt:variant>
      <vt:variant>
        <vt:lpstr>Téma</vt:lpstr>
      </vt:variant>
      <vt:variant>
        <vt:i4>1</vt:i4>
      </vt:variant>
      <vt:variant>
        <vt:lpstr>Diacímek</vt:lpstr>
      </vt:variant>
      <vt:variant>
        <vt:i4>25</vt:i4>
      </vt:variant>
    </vt:vector>
  </HeadingPairs>
  <TitlesOfParts>
    <vt:vector size="32" baseType="lpstr">
      <vt:lpstr>Arial</vt:lpstr>
      <vt:lpstr>Consolas</vt:lpstr>
      <vt:lpstr>Corbel</vt:lpstr>
      <vt:lpstr>Wingdings</vt:lpstr>
      <vt:lpstr>Wingdings 2</vt:lpstr>
      <vt:lpstr>Wingdings 3</vt:lpstr>
      <vt:lpstr>Metró</vt:lpstr>
      <vt:lpstr>Migráció és multikulturalizmus</vt:lpstr>
      <vt:lpstr>A migráció történelmi kontextusban</vt:lpstr>
      <vt:lpstr>Az európai diverzitás történelmi különbözősége</vt:lpstr>
      <vt:lpstr>A 20. század második fele</vt:lpstr>
      <vt:lpstr>Az új modell: A multikulturalizmus</vt:lpstr>
      <vt:lpstr>Amivel vádolják…</vt:lpstr>
      <vt:lpstr>A bevándorlók életérzése és tapasztalatai</vt:lpstr>
      <vt:lpstr>Berry akkulturációs modellje (1990) Asszimiláció, integráció, szeparáció, marginalizáció. </vt:lpstr>
      <vt:lpstr>A többségi társadalom elvárásai kulcsfontosságúak az alkalmazkodásban</vt:lpstr>
      <vt:lpstr>A migránsok jóllétét befolyásoló tényezők</vt:lpstr>
      <vt:lpstr>A szándékok félreértése</vt:lpstr>
      <vt:lpstr>A többségi attitűd a bevándorlással kapcsolatban: félelem</vt:lpstr>
      <vt:lpstr>A csoportközi hasonlóság és különbözőség paradoxonjai</vt:lpstr>
      <vt:lpstr>Menekültek a világban</vt:lpstr>
      <vt:lpstr>Bevándorlók Európában</vt:lpstr>
      <vt:lpstr>Menekült vagy gazdasági bevándorló?</vt:lpstr>
      <vt:lpstr>Menedékkérelmek az EU-ban, ill. Magyarországon</vt:lpstr>
      <vt:lpstr>A legfőbb kiindulási állomások</vt:lpstr>
      <vt:lpstr>PowerPoint-bemutató</vt:lpstr>
      <vt:lpstr>Attitűdök</vt:lpstr>
      <vt:lpstr>A személyes jellemzőkön túl mi befolyásolja az idegenellenességet?</vt:lpstr>
      <vt:lpstr>A fentiekhez képest törpének tűnhet a szocializációs hatás…</vt:lpstr>
      <vt:lpstr>A vizsgálat jellemzői:</vt:lpstr>
      <vt:lpstr>A felső ábra az előítéletre, az alsó pedig a toleranciára kapott modell kapcsolatait mutatja be</vt:lpstr>
      <vt:lpstr>Tanulság, implikáció:</vt:lpstr>
    </vt:vector>
  </TitlesOfParts>
  <Company>Otthoni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Migráció és multikulturalizmus</dc:title>
  <dc:creator>Medvés Dóra</dc:creator>
  <cp:lastModifiedBy>lehelke0202@sulid.hu</cp:lastModifiedBy>
  <cp:revision>21</cp:revision>
  <dcterms:created xsi:type="dcterms:W3CDTF">2006-11-25T11:21:18Z</dcterms:created>
  <dcterms:modified xsi:type="dcterms:W3CDTF">2020-03-30T17:07:32Z</dcterms:modified>
</cp:coreProperties>
</file>