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5157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41082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137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9345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44088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7281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02517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51956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822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04535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00204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03708-A76C-4394-BCE7-6C9A778A41D1}" type="datetimeFigureOut">
              <a:rPr lang="hu-HU" smtClean="0"/>
              <a:t>2020. 03. 23.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1C2D9-4FCC-42A8-8FD9-E79CA91189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89278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altLang="hu-HU" b="1" dirty="0">
                <a:latin typeface="Arial Black" panose="020B0A04020102020204" pitchFamily="34" charset="0"/>
              </a:rPr>
              <a:t>Az „</a:t>
            </a:r>
            <a:r>
              <a:rPr lang="hu-HU" altLang="hu-HU" b="1" dirty="0" err="1">
                <a:latin typeface="Arial Black" panose="020B0A04020102020204" pitchFamily="34" charset="0"/>
              </a:rPr>
              <a:t>ageizmussal</a:t>
            </a:r>
            <a:r>
              <a:rPr lang="hu-HU" altLang="hu-HU" b="1" dirty="0">
                <a:latin typeface="Arial Black" panose="020B0A04020102020204" pitchFamily="34" charset="0"/>
              </a:rPr>
              <a:t>” kapcsolatban fellépő szociálpszichológiai jelenségek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33216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 Black" panose="020B0A04020102020204" pitchFamily="34" charset="0"/>
              </a:rPr>
              <a:t>Konklúziók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életkorral kapcsolatos előítéletek léteznek (még akkor is, ha az attitűdök történetesen ellentmondásosak).</a:t>
            </a:r>
          </a:p>
          <a:p>
            <a:endParaRPr lang="hu-HU" alt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életkorral kapcsolatos előítéletek kulturális termékek.</a:t>
            </a:r>
          </a:p>
          <a:p>
            <a:endParaRPr lang="hu-HU" alt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ageism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„intézményesített” (legalábbis az USA-ban biztosan). </a:t>
            </a:r>
          </a:p>
          <a:p>
            <a:endParaRPr lang="hu-HU" alt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Még az idősekkel foglalkozók körében is jelen van.</a:t>
            </a:r>
          </a:p>
          <a:p>
            <a:endParaRPr lang="hu-HU" alt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 fizikailag és mentálisan rendben lévő időseket zavarja.</a:t>
            </a:r>
          </a:p>
          <a:p>
            <a:endParaRPr lang="hu-HU" alt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88846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 Black" panose="020B0A04020102020204" pitchFamily="34" charset="0"/>
              </a:rPr>
              <a:t>A beavatkozás lehetőségei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Calibri" panose="020F0502020204030204" pitchFamily="34" charset="0"/>
              <a:buChar char="−"/>
            </a:pPr>
            <a:r>
              <a:rPr lang="hu-HU" altLang="hu-HU" sz="2800" dirty="0">
                <a:latin typeface="Arial" panose="020B0604020202020204" pitchFamily="34" charset="0"/>
                <a:cs typeface="Arial" panose="020B0604020202020204" pitchFamily="34" charset="0"/>
              </a:rPr>
              <a:t>pl. a félelemérzet csökkentése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sz="2800" dirty="0">
                <a:latin typeface="Arial" panose="020B0604020202020204" pitchFamily="34" charset="0"/>
                <a:cs typeface="Arial" panose="020B0604020202020204" pitchFamily="34" charset="0"/>
              </a:rPr>
              <a:t>integráció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sz="2800" dirty="0">
                <a:latin typeface="Arial" panose="020B0604020202020204" pitchFamily="34" charset="0"/>
                <a:cs typeface="Arial" panose="020B0604020202020204" pitchFamily="34" charset="0"/>
              </a:rPr>
              <a:t>oktatási program (akár már az általános iskola előtt)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sz="2800" dirty="0">
                <a:latin typeface="Arial" panose="020B0604020202020204" pitchFamily="34" charset="0"/>
                <a:cs typeface="Arial" panose="020B0604020202020204" pitchFamily="34" charset="0"/>
              </a:rPr>
              <a:t>kollektív cselekvés: pl. bíróságok, védett kor stb.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sz="2800" dirty="0">
                <a:latin typeface="Arial" panose="020B0604020202020204" pitchFamily="34" charset="0"/>
                <a:cs typeface="Arial" panose="020B0604020202020204" pitchFamily="34" charset="0"/>
              </a:rPr>
              <a:t>az idősek társadalmi státuszának növelése (pl. </a:t>
            </a:r>
            <a:r>
              <a:rPr lang="hu-HU" alt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munkaerőpiaci</a:t>
            </a:r>
            <a:r>
              <a:rPr lang="hu-HU" altLang="hu-HU" sz="2800" dirty="0">
                <a:latin typeface="Arial" panose="020B0604020202020204" pitchFamily="34" charset="0"/>
                <a:cs typeface="Arial" panose="020B0604020202020204" pitchFamily="34" charset="0"/>
              </a:rPr>
              <a:t> integráció formájában)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sz="2800" dirty="0">
                <a:latin typeface="Arial" panose="020B0604020202020204" pitchFamily="34" charset="0"/>
                <a:cs typeface="Arial" panose="020B0604020202020204" pitchFamily="34" charset="0"/>
              </a:rPr>
              <a:t>médiareformok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25302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altLang="hu-HU" b="1" dirty="0">
                <a:latin typeface="Arial Black" panose="020B0A04020102020204" pitchFamily="34" charset="0"/>
              </a:rPr>
              <a:t>Mi az „</a:t>
            </a:r>
            <a:r>
              <a:rPr lang="hu-HU" altLang="hu-HU" b="1" dirty="0" err="1">
                <a:latin typeface="Arial Black" panose="020B0A04020102020204" pitchFamily="34" charset="0"/>
              </a:rPr>
              <a:t>ageizmus</a:t>
            </a:r>
            <a:r>
              <a:rPr lang="hu-HU" altLang="hu-HU" b="1" dirty="0">
                <a:latin typeface="Arial Black" panose="020B0A04020102020204" pitchFamily="34" charset="0"/>
              </a:rPr>
              <a:t>” – negatív előítélet az idősekkel szemben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Időskori teljesítmény: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munka, sport stb. </a:t>
            </a:r>
          </a:p>
          <a:p>
            <a:pPr lvl="1">
              <a:buFont typeface="Calibri" panose="020F0502020204030204" pitchFamily="34" charset="0"/>
              <a:buChar char="−"/>
            </a:pPr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A média látható/látszólagos preferenciája: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fiatalok vs. idősek (lásd filmek, zeneipar stb. – ugyanúgy jellemeznénk egy idős filmsztárt, mint egy fiatalt? ugyanúgy jellemeznénk egy idős filmsztárt, mint egy fiatalt, ha férfi/ha nő?)</a:t>
            </a:r>
          </a:p>
          <a:p>
            <a:pPr lvl="1">
              <a:buFont typeface="Calibri" panose="020F0502020204030204" pitchFamily="34" charset="0"/>
              <a:buChar char="−"/>
            </a:pPr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Gazdasági élet: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a fejlett országokban a fiatalok és idősek jövedelmi helyzete változásának mintázata az 1980-as évek előtt és azt követően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3965718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 diszkrimináció megnyilvánulási formái nagyon változatosak (Jászberényi, 2010):</a:t>
            </a:r>
            <a:b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családi („beszélj hangosabban hozzá, nem hallja”)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egészségügyi („70 felett már nem érdemes kórházba kerülni”)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interakciós/lakóhelyi („papa, haladjon már”)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médiaalapú („az öregek nem szerepelhetnek, nem kapnak szerepet, nem játsszák a dalaikat a rádiók…”)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munkahelyi („a fiatal a jó munkaerő”) v. alkalmazáskori („úgysem bírja”)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nyelvi („vén hülye”)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2956248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Honnan jönnek ezek a sztereotípiák?</a:t>
            </a:r>
            <a:b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Calibri" panose="020F0502020204030204" pitchFamily="34" charset="0"/>
              <a:buChar char="−"/>
            </a:pP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történelem: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régen nem létezett az idősekkel szembeni előítéletesség, sőt, az időseket inkább tisztelték, előjogaik voltak, a közösségek tagjai felnéztek rájuk, nagy befolyásuk volt (a csoport történetének őrzői + bölcsesség, tudás)</a:t>
            </a:r>
          </a:p>
          <a:p>
            <a:pPr marL="457200" lvl="1" indent="0">
              <a:buNone/>
            </a:pPr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két fontos történés: nyomtatás elterjedése (már nem ők az információk egyedüli őrzői) + ipari forradalom (mobilitás kívánt a kiterjedtebb családoktól, és a generációk függetlenedtek)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2488505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 Black" panose="020B0A04020102020204" pitchFamily="34" charset="0"/>
              </a:rPr>
              <a:t>Az „</a:t>
            </a:r>
            <a:r>
              <a:rPr lang="hu-HU" altLang="hu-HU" b="1" dirty="0" err="1">
                <a:latin typeface="Arial Black" panose="020B0A04020102020204" pitchFamily="34" charset="0"/>
              </a:rPr>
              <a:t>ageizmus</a:t>
            </a:r>
            <a:r>
              <a:rPr lang="hu-HU" altLang="hu-HU" b="1" dirty="0">
                <a:latin typeface="Arial Black" panose="020B0A04020102020204" pitchFamily="34" charset="0"/>
              </a:rPr>
              <a:t>” gyökerei 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Az elmúlástól és haláltól való félelem: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terror management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theory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(TMT –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Greenberg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Pyszczynski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Solomon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, 1986):</a:t>
            </a:r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idősek az elmúlásra emlékeztetnek minket:</a:t>
            </a:r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ez az oka az idősek csoportjával kapcsolatos negatív jellemzéseknek; a fiatalok implicit módon az időseket hibáztatják saját öregedésük miatt</a:t>
            </a: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2276749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ageizmus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intézményesített jellege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Calibri" panose="020F0502020204030204" pitchFamily="34" charset="0"/>
              <a:buChar char="−"/>
            </a:pP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nem látjuk olyan súlyosnak, mint az –izmusok többi formáját, így nem is tartózkodunk annyira tőle:</a:t>
            </a:r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USA példája: viszonylag szabadon és nyíltan fejezik az idősekkel kapcsolatos sztereotípiákat (de még a rejtett ellenségességet is, legalábbis nem vetik meg – Nelson, 2002, 2006)</a:t>
            </a:r>
          </a:p>
          <a:p>
            <a:pPr lvl="2"/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az az élményünk ugyanis, hogy ezek a sztereotípiák inkább igazak</a:t>
            </a:r>
          </a:p>
          <a:p>
            <a:pPr lvl="2"/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társadalom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média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de még a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mesék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(!) jelzései is megerősítik e nézetünket (Bell, 1992), de még a szülinapi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képeslapok vagy kiegészítő kártyák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(!) is (jók Nelson, 2011 figyelemfelkeltő példái)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3744027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ageizmus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a kommunikációt is átalakítja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2"/>
            <a:r>
              <a:rPr lang="hu-HU" altLang="hu-H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túlalkalmazkodóvá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válik (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Giles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mtsai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1994; pl. idősgondozásban dolgozóknál is –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Kemper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1994)</a:t>
            </a:r>
          </a:p>
          <a:p>
            <a:pPr lvl="2"/>
            <a:r>
              <a:rPr lang="hu-HU" altLang="hu-H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leegyszerűsítővé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válik (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Grainger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mtsai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1990)</a:t>
            </a:r>
          </a:p>
          <a:p>
            <a:pPr lvl="2"/>
            <a:r>
              <a:rPr lang="hu-HU" altLang="hu-HU" sz="2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baby-talk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(csak tartalmilag más –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Caporael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Culbertson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1986)</a:t>
            </a:r>
          </a:p>
          <a:p>
            <a:pPr lvl="2"/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a rosszabb fizikai vagy mentális állapotban lévő idősek még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kényelmesnek is érzik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(mert kifejezi, hogy a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fitala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látja a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dependencia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igényét, és gondoskodást nyújt (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Caporael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Lukaszewski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Culbertson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, 1983)</a:t>
            </a:r>
          </a:p>
          <a:p>
            <a:pPr lvl="2"/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75 év fölöttiek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altLang="hu-HU" sz="2400" dirty="0" err="1">
                <a:latin typeface="Arial" panose="020B0604020202020204" pitchFamily="34" charset="0"/>
                <a:cs typeface="Arial" panose="020B0604020202020204" pitchFamily="34" charset="0"/>
              </a:rPr>
              <a:t>ageizmussal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 kapcsolatos tapasztalatait firtató kérdésekre adott válaszok nagyon mások, mint az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55-74 évesekéi</a:t>
            </a:r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: a „fiatalabb idősek” az „idős kort” saját, gyakran még élő szüleikhez asszociálják, de az „idős” szót a 75+ magára vonatkoztatja (és kevésbé számol be ilyen tapasztalatokról, vagy ha igen, akkor is elfogadó attitűddel) 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1757080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ageista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attitűdök aktivációja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az </a:t>
            </a:r>
            <a:r>
              <a:rPr lang="hu-HU" altLang="hu-HU" b="1" i="1" dirty="0">
                <a:latin typeface="Arial" panose="020B0604020202020204" pitchFamily="34" charset="0"/>
                <a:cs typeface="Arial" panose="020B0604020202020204" pitchFamily="34" charset="0"/>
              </a:rPr>
              <a:t>„idős” szóval történő előhangolás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gyorsabbá teszi a negatív vonásokat jelentő szavak felismerését, és lassabbá a pozitív jelentésű szavakéit, míg a „fiatal” szóra a hatás éppen ellentétes (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Perdue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Gurtman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, 1990)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b="1" i="1" dirty="0">
                <a:latin typeface="Arial" panose="020B0604020202020204" pitchFamily="34" charset="0"/>
                <a:cs typeface="Arial" panose="020B0604020202020204" pitchFamily="34" charset="0"/>
              </a:rPr>
              <a:t>implicit attitűdök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(a múltbeli tapasztalatok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introsepktív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módon nem vagy pontatlanul azonosított lenyomatai, amelyek pozitív vagy negatív érzéseket, gondolatokat és viselkedéseket közvetítenek –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Greenwald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Banaji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, 1995): az ilyen attitűdök életkortól függetlenül inkább negatívak az idősekkel szemben (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Nosek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mtsai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, 2002)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az idős sztereotípia aktiválása még </a:t>
            </a:r>
            <a:r>
              <a:rPr lang="hu-HU" altLang="hu-HU" b="1" i="1" dirty="0">
                <a:latin typeface="Arial" panose="020B0604020202020204" pitchFamily="34" charset="0"/>
                <a:cs typeface="Arial" panose="020B0604020202020204" pitchFamily="34" charset="0"/>
              </a:rPr>
              <a:t>a viselkedésre is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hatást gyakorol (lásd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Bargh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Chen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Burrows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, 1996 – függő változó: egy bizonyos szakasz megtételéhez szükséges </a:t>
            </a:r>
            <a:r>
              <a:rPr lang="hu-HU" altLang="hu-HU" dirty="0" err="1">
                <a:latin typeface="Arial" panose="020B0604020202020204" pitchFamily="34" charset="0"/>
                <a:cs typeface="Arial" panose="020B0604020202020204" pitchFamily="34" charset="0"/>
              </a:rPr>
              <a:t>mp-ek</a:t>
            </a:r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 száma)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80214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hu-HU" b="1" dirty="0">
                <a:latin typeface="Arial Black" panose="020B0A04020102020204" pitchFamily="34" charset="0"/>
              </a:rPr>
              <a:t>Az </a:t>
            </a:r>
            <a:r>
              <a:rPr lang="hu-HU" altLang="hu-HU" b="1" dirty="0" err="1">
                <a:latin typeface="Arial Black" panose="020B0A04020102020204" pitchFamily="34" charset="0"/>
              </a:rPr>
              <a:t>ageizmus</a:t>
            </a:r>
            <a:r>
              <a:rPr lang="hu-HU" altLang="hu-HU" b="1" dirty="0">
                <a:latin typeface="Arial Black" panose="020B0A04020102020204" pitchFamily="34" charset="0"/>
              </a:rPr>
              <a:t> </a:t>
            </a:r>
            <a:br>
              <a:rPr lang="hu-HU" altLang="hu-HU" b="1" dirty="0">
                <a:latin typeface="Arial Black" panose="020B0A04020102020204" pitchFamily="34" charset="0"/>
              </a:rPr>
            </a:br>
            <a:r>
              <a:rPr lang="hu-HU" altLang="hu-HU" b="1" dirty="0">
                <a:latin typeface="Arial Black" panose="020B0A04020102020204" pitchFamily="34" charset="0"/>
              </a:rPr>
              <a:t>fontos megnyilvánulási színterei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Az idősgondozás, egészségügy és munkavállalás területei a legszembetűnőbbek.</a:t>
            </a:r>
          </a:p>
          <a:p>
            <a:endParaRPr lang="hu-HU" alt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Számtalan kutatás erősíti az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ageizmus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jelenlétét ezeken a területeken (pl.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Madey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 és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Gomez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, 2003;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Reyes-Ortiz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, 1997).</a:t>
            </a:r>
          </a:p>
          <a:p>
            <a:endParaRPr lang="hu-HU" alt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A pszichológusok és pszichiáterek sem feltétlenül kivételek (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Kastenbaum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, 1964; </a:t>
            </a:r>
            <a:r>
              <a:rPr lang="hu-HU" alt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Siegel</a:t>
            </a:r>
            <a:r>
              <a:rPr lang="hu-HU" altLang="hu-HU" b="1" dirty="0">
                <a:latin typeface="Arial" panose="020B0604020202020204" pitchFamily="34" charset="0"/>
                <a:cs typeface="Arial" panose="020B0604020202020204" pitchFamily="34" charset="0"/>
              </a:rPr>
              <a:t>, 2004)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50470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818</Words>
  <Application>Microsoft Office PowerPoint</Application>
  <PresentationFormat>Szélesvásznú</PresentationFormat>
  <Paragraphs>64</Paragraphs>
  <Slides>11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Office-téma</vt:lpstr>
      <vt:lpstr>Az „ageizmussal” kapcsolatban fellépő szociálpszichológiai jelenségek</vt:lpstr>
      <vt:lpstr>Mi az „ageizmus” – negatív előítélet az idősekkel szemben</vt:lpstr>
      <vt:lpstr>A diszkrimináció megnyilvánulási formái nagyon változatosak (Jászberényi, 2010): </vt:lpstr>
      <vt:lpstr>Honnan jönnek ezek a sztereotípiák? </vt:lpstr>
      <vt:lpstr>Az „ageizmus” gyökerei </vt:lpstr>
      <vt:lpstr>Az ageizmus intézményesített jellege</vt:lpstr>
      <vt:lpstr>Az ageizmus a kommunikációt is átalakítja</vt:lpstr>
      <vt:lpstr>Az ageista attitűdök aktivációja</vt:lpstr>
      <vt:lpstr>Az ageizmus  fontos megnyilvánulási színterei</vt:lpstr>
      <vt:lpstr>Konklúziók</vt:lpstr>
      <vt:lpstr>A beavatkozás lehetőségei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 „ageizmussal” kapcsolatban fellépő szociálpszichológiai jelenségek</dc:title>
  <dc:creator>M. Kovács Judit</dc:creator>
  <cp:lastModifiedBy>lehelke0202@sulid.hu</cp:lastModifiedBy>
  <cp:revision>2</cp:revision>
  <dcterms:created xsi:type="dcterms:W3CDTF">2019-03-25T12:52:13Z</dcterms:created>
  <dcterms:modified xsi:type="dcterms:W3CDTF">2020-03-23T09:06:53Z</dcterms:modified>
</cp:coreProperties>
</file>