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68" autoAdjust="0"/>
    <p:restoredTop sz="94660"/>
  </p:normalViewPr>
  <p:slideViewPr>
    <p:cSldViewPr snapToGrid="0">
      <p:cViewPr varScale="1">
        <p:scale>
          <a:sx n="87" d="100"/>
          <a:sy n="87" d="100"/>
        </p:scale>
        <p:origin x="114" y="4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92C7E1FC-F791-45CA-8EAF-378ECADDD3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2389B919-46A2-4C27-A65B-7D78564863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/>
              <a:t>Kattintson ide az alcím mintájának szerkesztéséhez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C5F108B3-E9AC-4C7D-B6F5-EB54F0371D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33F5B-2869-4211-820C-67DA0A4CBE89}" type="datetimeFigureOut">
              <a:rPr lang="hu-HU" smtClean="0"/>
              <a:pPr/>
              <a:t>2020. 05. 18.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E7AA5EF8-FE58-445B-B0B2-FFB16C0353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A6E05B66-5C31-434B-88B7-7371CBF21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840CB-04E5-4041-B1E7-363A7CD88F1E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818357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F4674934-F067-4AAE-ABFF-3A3F09C132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16EFFD1C-EB73-464C-B93B-FAE366CB3F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BFB9D68F-0E27-4318-BBD3-A5365C9CBC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33F5B-2869-4211-820C-67DA0A4CBE89}" type="datetimeFigureOut">
              <a:rPr lang="hu-HU" smtClean="0"/>
              <a:pPr/>
              <a:t>2020. 05. 18.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381474BB-BBF5-422D-96DB-F158594A9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96356F2C-FD15-4D1D-8679-FEBC017C9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840CB-04E5-4041-B1E7-363A7CD88F1E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52654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>
            <a:extLst>
              <a:ext uri="{FF2B5EF4-FFF2-40B4-BE49-F238E27FC236}">
                <a16:creationId xmlns:a16="http://schemas.microsoft.com/office/drawing/2014/main" id="{3A9E4F30-B95B-406D-83A6-DBB6B37E26E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6E9C2E3E-53DA-494C-92D9-97DECDC079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46B9CD48-4690-47DF-B617-257594D53C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33F5B-2869-4211-820C-67DA0A4CBE89}" type="datetimeFigureOut">
              <a:rPr lang="hu-HU" smtClean="0"/>
              <a:pPr/>
              <a:t>2020. 05. 18.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DC43462D-B666-4BE4-94B8-6955022B50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4EFBF82F-2D48-4DE9-BE59-6A7F8DADB5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840CB-04E5-4041-B1E7-363A7CD88F1E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6659854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5C3A0D2-C77C-4BB8-B299-1EEDF3E8F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4C1084AA-2863-4166-8ECE-805AC62A0D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BB27BC4F-BA81-4BA2-8BB5-E6873FFAFA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33F5B-2869-4211-820C-67DA0A4CBE89}" type="datetimeFigureOut">
              <a:rPr lang="hu-HU" smtClean="0"/>
              <a:pPr/>
              <a:t>2020. 05. 18.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D140900A-AFAD-4C24-8233-4D8451871F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37D1E56F-CDCF-4EB4-83C6-CA98EB064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840CB-04E5-4041-B1E7-363A7CD88F1E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009835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8D4C09AB-F1F8-4AC5-A418-6DE058EB0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DA2D90DD-7495-4064-8FB2-23849F28E5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E6E42796-EFFB-4F37-BA60-38799EB5DC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33F5B-2869-4211-820C-67DA0A4CBE89}" type="datetimeFigureOut">
              <a:rPr lang="hu-HU" smtClean="0"/>
              <a:pPr/>
              <a:t>2020. 05. 18.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3F82B92D-3B60-48DE-BEB7-5593E66A5F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87BBC708-6E2D-4FF1-801E-C54CAA95AA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840CB-04E5-4041-B1E7-363A7CD88F1E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286958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8E24900-74A0-4F29-976B-7527704545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0B60D4FA-0477-473C-A12A-1B4855FE6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B3BC2BD6-DC89-453A-9E5D-4262ADEF60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C4A5636B-5F1E-4E2C-B011-AA1FF2A223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33F5B-2869-4211-820C-67DA0A4CBE89}" type="datetimeFigureOut">
              <a:rPr lang="hu-HU" smtClean="0"/>
              <a:pPr/>
              <a:t>2020. 05. 18.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D27A1E8E-5284-4D24-A07E-D772E7FCB4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545A01B4-F279-46D6-98C6-1334FF4A89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840CB-04E5-4041-B1E7-363A7CD88F1E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3869328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05F68335-13D6-4E7C-8431-CD22244186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386570F4-94D1-4E1E-B65C-D1FAC92AA6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B04E2CE8-4E8A-450F-B1C7-CF5233B95C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>
            <a:extLst>
              <a:ext uri="{FF2B5EF4-FFF2-40B4-BE49-F238E27FC236}">
                <a16:creationId xmlns:a16="http://schemas.microsoft.com/office/drawing/2014/main" id="{D76A00FC-430A-4910-A2AF-EFF50A3C24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>
            <a:extLst>
              <a:ext uri="{FF2B5EF4-FFF2-40B4-BE49-F238E27FC236}">
                <a16:creationId xmlns:a16="http://schemas.microsoft.com/office/drawing/2014/main" id="{E9638C7A-82FA-4DE9-BC52-99F3DCCA01F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>
            <a:extLst>
              <a:ext uri="{FF2B5EF4-FFF2-40B4-BE49-F238E27FC236}">
                <a16:creationId xmlns:a16="http://schemas.microsoft.com/office/drawing/2014/main" id="{E228899B-4C70-4A3E-913D-3A9EDE241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33F5B-2869-4211-820C-67DA0A4CBE89}" type="datetimeFigureOut">
              <a:rPr lang="hu-HU" smtClean="0"/>
              <a:pPr/>
              <a:t>2020. 05. 18.</a:t>
            </a:fld>
            <a:endParaRPr lang="hu-HU"/>
          </a:p>
        </p:txBody>
      </p:sp>
      <p:sp>
        <p:nvSpPr>
          <p:cNvPr id="8" name="Élőláb helye 7">
            <a:extLst>
              <a:ext uri="{FF2B5EF4-FFF2-40B4-BE49-F238E27FC236}">
                <a16:creationId xmlns:a16="http://schemas.microsoft.com/office/drawing/2014/main" id="{6463386E-EEF2-43FC-B6C6-32591A4152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>
            <a:extLst>
              <a:ext uri="{FF2B5EF4-FFF2-40B4-BE49-F238E27FC236}">
                <a16:creationId xmlns:a16="http://schemas.microsoft.com/office/drawing/2014/main" id="{528A53BA-B9D5-4657-A120-1481782D36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840CB-04E5-4041-B1E7-363A7CD88F1E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721695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D432A0E2-0368-4760-8BE2-34E31547F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Dátum helye 2">
            <a:extLst>
              <a:ext uri="{FF2B5EF4-FFF2-40B4-BE49-F238E27FC236}">
                <a16:creationId xmlns:a16="http://schemas.microsoft.com/office/drawing/2014/main" id="{CD5C3940-23EB-4A4D-BE5C-8205C30EE2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33F5B-2869-4211-820C-67DA0A4CBE89}" type="datetimeFigureOut">
              <a:rPr lang="hu-HU" smtClean="0"/>
              <a:pPr/>
              <a:t>2020. 05. 18.</a:t>
            </a:fld>
            <a:endParaRPr lang="hu-HU"/>
          </a:p>
        </p:txBody>
      </p:sp>
      <p:sp>
        <p:nvSpPr>
          <p:cNvPr id="4" name="Élőláb helye 3">
            <a:extLst>
              <a:ext uri="{FF2B5EF4-FFF2-40B4-BE49-F238E27FC236}">
                <a16:creationId xmlns:a16="http://schemas.microsoft.com/office/drawing/2014/main" id="{22A6C837-291D-403F-8C5A-D4A6BEB0DB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>
            <a:extLst>
              <a:ext uri="{FF2B5EF4-FFF2-40B4-BE49-F238E27FC236}">
                <a16:creationId xmlns:a16="http://schemas.microsoft.com/office/drawing/2014/main" id="{4360869C-6BDD-4927-9D78-C2A535BAD0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840CB-04E5-4041-B1E7-363A7CD88F1E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728160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>
            <a:extLst>
              <a:ext uri="{FF2B5EF4-FFF2-40B4-BE49-F238E27FC236}">
                <a16:creationId xmlns:a16="http://schemas.microsoft.com/office/drawing/2014/main" id="{7B1957D5-502B-4AD3-99A6-B53759BC2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33F5B-2869-4211-820C-67DA0A4CBE89}" type="datetimeFigureOut">
              <a:rPr lang="hu-HU" smtClean="0"/>
              <a:pPr/>
              <a:t>2020. 05. 18.</a:t>
            </a:fld>
            <a:endParaRPr lang="hu-HU"/>
          </a:p>
        </p:txBody>
      </p:sp>
      <p:sp>
        <p:nvSpPr>
          <p:cNvPr id="3" name="Élőláb helye 2">
            <a:extLst>
              <a:ext uri="{FF2B5EF4-FFF2-40B4-BE49-F238E27FC236}">
                <a16:creationId xmlns:a16="http://schemas.microsoft.com/office/drawing/2014/main" id="{DCD2916A-C0C7-456C-88BE-44ECE1430E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82D9967B-8FC6-4414-AE39-ABDBCC4F06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840CB-04E5-4041-B1E7-363A7CD88F1E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41045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7879661-357F-43AB-83DD-FBAD9A4939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08B67F59-7B1E-4CA2-BFA6-A5D9E1DA52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F8A3E3AF-10F5-4D40-BBAC-AA64A8D29C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E6B63E9F-7EF7-4274-B958-9DBE2FFF59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33F5B-2869-4211-820C-67DA0A4CBE89}" type="datetimeFigureOut">
              <a:rPr lang="hu-HU" smtClean="0"/>
              <a:pPr/>
              <a:t>2020. 05. 18.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96E5183B-D500-4BA3-9B79-EE64961B33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CB8A01E4-7867-47D4-8C06-5F3D72F313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840CB-04E5-4041-B1E7-363A7CD88F1E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86561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72C25477-D3D6-46C3-957D-554204A0B9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>
            <a:extLst>
              <a:ext uri="{FF2B5EF4-FFF2-40B4-BE49-F238E27FC236}">
                <a16:creationId xmlns:a16="http://schemas.microsoft.com/office/drawing/2014/main" id="{C03EF4D6-9139-4919-BB56-4276A81E55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9B14A96E-D9B3-4603-8AF3-D52D57E5B6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B1CD8F9C-A03C-4577-A6A1-328639F2B1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33F5B-2869-4211-820C-67DA0A4CBE89}" type="datetimeFigureOut">
              <a:rPr lang="hu-HU" smtClean="0"/>
              <a:pPr/>
              <a:t>2020. 05. 18.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2B932049-86CD-4C66-BC61-CCACBED22E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894A8BE3-9B48-427A-BF41-5E221A96BB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840CB-04E5-4041-B1E7-363A7CD88F1E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667784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>
            <a:extLst>
              <a:ext uri="{FF2B5EF4-FFF2-40B4-BE49-F238E27FC236}">
                <a16:creationId xmlns:a16="http://schemas.microsoft.com/office/drawing/2014/main" id="{EE8C9CCD-1B9D-486E-8B12-C112172A4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26A8C7D4-8355-43B4-8958-122C9D5E99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D065CF3F-FC88-48A0-B150-597F9CC2AE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033F5B-2869-4211-820C-67DA0A4CBE89}" type="datetimeFigureOut">
              <a:rPr lang="hu-HU" smtClean="0"/>
              <a:pPr/>
              <a:t>2020. 05. 18.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210B4EA4-8217-48DB-8AF7-4CFC006A05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A3122B91-8C52-440A-B985-C6F6060CD0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1840CB-04E5-4041-B1E7-363A7CD88F1E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39556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1769DACD-CCAF-408C-9350-2E68FF5CB75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Small-Group Research in Social Psychology: Topics and Trends over Time </a:t>
            </a:r>
            <a:endParaRPr lang="hu-HU" dirty="0"/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0CA7A03B-9404-414A-8375-D17BF396A50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hu-HU" dirty="0" err="1"/>
              <a:t>Gwen</a:t>
            </a:r>
            <a:r>
              <a:rPr lang="hu-HU" dirty="0"/>
              <a:t> M. </a:t>
            </a:r>
            <a:r>
              <a:rPr lang="hu-HU"/>
              <a:t>Wittenbaum </a:t>
            </a:r>
            <a:r>
              <a:rPr lang="hu-HU" dirty="0"/>
              <a:t>és Richard L. </a:t>
            </a:r>
            <a:r>
              <a:rPr lang="hu-HU" dirty="0" err="1"/>
              <a:t>Moreland</a:t>
            </a:r>
            <a:r>
              <a:rPr lang="hu-HU" dirty="0"/>
              <a:t> </a:t>
            </a:r>
          </a:p>
          <a:p>
            <a:r>
              <a:rPr lang="en-US" dirty="0"/>
              <a:t>Social and Personality Psychology Compass 2/1 (2008): 187–203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9499340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E3E520D4-DBB7-4025-BDAD-F983D04AE0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csoportok ökológiája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71F4749C-85F7-4711-A7BE-A0EB934D4F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A technológiai környezet hatásának vizsgálata, például, hogy a számítógép-asszisztált kommunikáció mennyire tér el a természetes kommunikációtól. </a:t>
            </a:r>
          </a:p>
          <a:p>
            <a:r>
              <a:rPr lang="hu-HU" dirty="0"/>
              <a:t>Az időnyomás hatásának a vizsgálata.</a:t>
            </a:r>
          </a:p>
          <a:p>
            <a:r>
              <a:rPr lang="hu-HU" dirty="0"/>
              <a:t>Csoportkultúra és a csoport társadalmi környezetével való kommunikáció</a:t>
            </a:r>
          </a:p>
        </p:txBody>
      </p:sp>
    </p:spTree>
    <p:extLst>
      <p:ext uri="{BB962C8B-B14F-4D97-AF65-F5344CB8AC3E}">
        <p14:creationId xmlns:p14="http://schemas.microsoft.com/office/powerpoint/2010/main" val="7238908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0B29A981-A5F1-4B20-945E-B1F5AE513E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Csoportközi viszonyok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5EC7856C-63FF-4B46-86AC-19074E02A7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Együttműködés és versengés a csoportok között</a:t>
            </a:r>
          </a:p>
          <a:p>
            <a:r>
              <a:rPr lang="hu-HU" dirty="0"/>
              <a:t>A csoportközi konfliktusokat kísérő kognitív jelenségek</a:t>
            </a:r>
          </a:p>
          <a:p>
            <a:r>
              <a:rPr lang="hu-HU" dirty="0"/>
              <a:t>Társas identitás, </a:t>
            </a:r>
            <a:r>
              <a:rPr lang="hu-HU" dirty="0" err="1"/>
              <a:t>entitativitás</a:t>
            </a:r>
            <a:r>
              <a:rPr lang="hu-HU" dirty="0"/>
              <a:t>, sztereotipizálás</a:t>
            </a:r>
          </a:p>
          <a:p>
            <a:r>
              <a:rPr lang="hu-HU" dirty="0"/>
              <a:t>Az olyan módszerek kutatása, melyek csökkentik a csoportok közötti konfliktusokat</a:t>
            </a:r>
          </a:p>
        </p:txBody>
      </p:sp>
    </p:spTree>
    <p:extLst>
      <p:ext uri="{BB962C8B-B14F-4D97-AF65-F5344CB8AC3E}">
        <p14:creationId xmlns:p14="http://schemas.microsoft.com/office/powerpoint/2010/main" val="11782481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C7DEBB6-79F3-41B6-9A99-183C74BC46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csoportkutatások nagyon rövid története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4CC310AC-6E0B-4E46-B066-C5246C7E3E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hu-HU" dirty="0" err="1"/>
              <a:t>Sherif</a:t>
            </a:r>
            <a:r>
              <a:rPr lang="hu-HU" dirty="0"/>
              <a:t> normakísérlete, Newcomb társas viszonyok hatása az attitűdökre, </a:t>
            </a:r>
            <a:r>
              <a:rPr lang="hu-HU" dirty="0" err="1"/>
              <a:t>Whyte</a:t>
            </a:r>
            <a:r>
              <a:rPr lang="hu-HU" dirty="0"/>
              <a:t> „utcasarki társadalom”, </a:t>
            </a:r>
            <a:r>
              <a:rPr lang="hu-HU" dirty="0" err="1"/>
              <a:t>Bales</a:t>
            </a:r>
            <a:r>
              <a:rPr lang="hu-HU" dirty="0"/>
              <a:t> IPA-módszer</a:t>
            </a:r>
          </a:p>
          <a:p>
            <a:r>
              <a:rPr lang="hu-HU" dirty="0"/>
              <a:t>Az 50-es évek végére a szociálpszichológusok elvesztették a csoportjelenségekre irányuló kutatási érdeklődésüket.</a:t>
            </a:r>
          </a:p>
          <a:p>
            <a:r>
              <a:rPr lang="hu-HU" dirty="0"/>
              <a:t>Sokan sokféleképp magyarázták:</a:t>
            </a:r>
          </a:p>
          <a:p>
            <a:r>
              <a:rPr lang="hu-HU" dirty="0" err="1"/>
              <a:t>Zander</a:t>
            </a:r>
            <a:r>
              <a:rPr lang="hu-HU" dirty="0"/>
              <a:t> szerint például a kutatók felismerték, hogy a csoportkutatás relatíve sokkal költségesebb</a:t>
            </a:r>
          </a:p>
          <a:p>
            <a:r>
              <a:rPr lang="hu-HU" dirty="0"/>
              <a:t>Steiner pedig arra gondolt, hogy a társadalmi konfliktusokat követik le kis időcsúszással a csoportvizsgálatok (Ezt a hipotézist később mások </a:t>
            </a:r>
            <a:r>
              <a:rPr lang="hu-HU" dirty="0" err="1"/>
              <a:t>ellenőrízték</a:t>
            </a:r>
            <a:r>
              <a:rPr lang="hu-HU" dirty="0"/>
              <a:t>, és nem tudták alátámasztani).</a:t>
            </a:r>
          </a:p>
          <a:p>
            <a:r>
              <a:rPr lang="hu-HU" dirty="0"/>
              <a:t>Némi változást a 80-as és 90-es évek hoztak, de igazság szerint a társas identitáselméletből kiinduló egyéni „elszámolású” végső soron csoportos témák körüli kutatás erősödött, és nem a klasszikus kiscsoportos kutatás.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129826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FA56DA6A-1FC1-417E-9422-5BC7312192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211" y="0"/>
            <a:ext cx="10515600" cy="1325563"/>
          </a:xfrm>
        </p:spPr>
        <p:txBody>
          <a:bodyPr>
            <a:normAutofit/>
          </a:bodyPr>
          <a:lstStyle/>
          <a:p>
            <a:r>
              <a:rPr lang="hu-HU" dirty="0"/>
              <a:t>A </a:t>
            </a:r>
            <a:r>
              <a:rPr lang="hu-HU" dirty="0" err="1"/>
              <a:t>Moreland</a:t>
            </a:r>
            <a:r>
              <a:rPr lang="hu-HU" dirty="0"/>
              <a:t> és </a:t>
            </a:r>
            <a:r>
              <a:rPr lang="hu-HU" dirty="0" err="1"/>
              <a:t>mtsai</a:t>
            </a:r>
            <a:r>
              <a:rPr lang="hu-HU" dirty="0"/>
              <a:t> (1994) kutatást a tanulmány szerzői 2006-ban megismételték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E98CA7A4-21B5-443D-AABC-BEB7661A59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7084" y="1318999"/>
            <a:ext cx="10248515" cy="2239748"/>
          </a:xfrm>
        </p:spPr>
        <p:txBody>
          <a:bodyPr>
            <a:normAutofit fontScale="92500" lnSpcReduction="10000"/>
          </a:bodyPr>
          <a:lstStyle/>
          <a:p>
            <a:r>
              <a:rPr lang="hu-HU" dirty="0"/>
              <a:t>Az áttekintett lapok:</a:t>
            </a:r>
          </a:p>
          <a:p>
            <a:pPr lvl="1"/>
            <a:r>
              <a:rPr lang="en-US" dirty="0"/>
              <a:t>Journal of Experimental Social Psychology, </a:t>
            </a:r>
            <a:endParaRPr lang="hu-HU" dirty="0"/>
          </a:p>
          <a:p>
            <a:pPr lvl="1"/>
            <a:r>
              <a:rPr lang="en-US" dirty="0"/>
              <a:t>Journal of Personality and Social Psychology, and</a:t>
            </a:r>
            <a:endParaRPr lang="hu-HU" dirty="0"/>
          </a:p>
          <a:p>
            <a:pPr lvl="1"/>
            <a:r>
              <a:rPr lang="en-US" dirty="0"/>
              <a:t> Personality and Social Psychology Bulletin</a:t>
            </a:r>
            <a:endParaRPr lang="hu-HU" dirty="0"/>
          </a:p>
          <a:p>
            <a:r>
              <a:rPr lang="hu-HU" dirty="0"/>
              <a:t>A kép maradt ugyanaz: a kutatások túlnyomó többségét viszi a csoportközi viszonyok kutatása!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07" y="3485446"/>
            <a:ext cx="7011816" cy="3372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937286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DCCE2E6-411E-4AD5-B754-2B30C44161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/>
              <a:t>Milyen következményei vannak a csoportkutatásoktól való elfordulásnak a tudományunkra nézve?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1E2CC7A1-B3F5-4ECC-8670-E218014638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/>
              <a:t>Nagyon eltávolodunk azoktól az alapoktól, melyeket </a:t>
            </a:r>
            <a:r>
              <a:rPr lang="hu-HU" dirty="0" err="1"/>
              <a:t>Allport</a:t>
            </a:r>
            <a:r>
              <a:rPr lang="hu-HU" dirty="0"/>
              <a:t> abban a bizonyos idézett meghatározásában deklarált. A tényleges viselkedés vizsgálata elengedhetetlen lenne a társas jelenségek tanulmányozásában!</a:t>
            </a:r>
          </a:p>
          <a:p>
            <a:r>
              <a:rPr lang="hu-HU" dirty="0"/>
              <a:t>Nem vigasz, hogy ezek a kutatások átkerültek a szervezetpszichológia területére, ahogy az sem, hogy megalakultak a saját szervezetek, mint </a:t>
            </a:r>
            <a:r>
              <a:rPr lang="en-US" dirty="0"/>
              <a:t>Interdisciplinary Network for Group Research (</a:t>
            </a:r>
            <a:r>
              <a:rPr lang="en-US" dirty="0" err="1"/>
              <a:t>INGRoup</a:t>
            </a:r>
            <a:r>
              <a:rPr lang="en-US" dirty="0"/>
              <a:t>)</a:t>
            </a:r>
            <a:r>
              <a:rPr lang="hu-HU" dirty="0"/>
              <a:t>, esetleg saját lapok. Nem lehet a szociálpszichológiai társadalomtól </a:t>
            </a:r>
            <a:r>
              <a:rPr lang="hu-HU" dirty="0" err="1"/>
              <a:t>különvonulni</a:t>
            </a:r>
            <a:r>
              <a:rPr lang="hu-HU" dirty="0"/>
              <a:t>. A vezető lapokban kell megjelenni a csoportjelenségeket érintő legújabb felfedezéseknek!</a:t>
            </a:r>
          </a:p>
        </p:txBody>
      </p:sp>
    </p:spTree>
    <p:extLst>
      <p:ext uri="{BB962C8B-B14F-4D97-AF65-F5344CB8AC3E}">
        <p14:creationId xmlns:p14="http://schemas.microsoft.com/office/powerpoint/2010/main" val="13646187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783521F6-F57F-452B-9FC1-9EF2398FE4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Miről szól a tanulmány?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DAE34E8F-0760-43D6-9D98-224FB325D9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/>
              <a:t>A kiscsoportos jelenségek vizsgálata a szociálpszichológiában nagyon visszaszorult. </a:t>
            </a:r>
          </a:p>
          <a:p>
            <a:r>
              <a:rPr lang="en-US" dirty="0"/>
              <a:t>Moreland, Hogg, </a:t>
            </a:r>
            <a:r>
              <a:rPr lang="hu-HU" dirty="0"/>
              <a:t>és</a:t>
            </a:r>
            <a:r>
              <a:rPr lang="en-US" dirty="0"/>
              <a:t> </a:t>
            </a:r>
            <a:r>
              <a:rPr lang="en-US" dirty="0" err="1"/>
              <a:t>Hains</a:t>
            </a:r>
            <a:r>
              <a:rPr lang="en-US" dirty="0"/>
              <a:t> </a:t>
            </a:r>
            <a:r>
              <a:rPr lang="hu-HU" dirty="0"/>
              <a:t>ezt már az 1975 és 1993 között megjelent közlemények tekintetében detektálták.</a:t>
            </a:r>
          </a:p>
          <a:p>
            <a:r>
              <a:rPr lang="hu-HU" dirty="0"/>
              <a:t>Ugyan a 80-as és 90-es évekre nézve találtak némi növekedést, de az főleg a társas megismerés csoportreleváns aspektusát érintette.</a:t>
            </a:r>
          </a:p>
          <a:p>
            <a:r>
              <a:rPr lang="hu-HU" dirty="0"/>
              <a:t>A vizsgálatot a szerzők megismételték, és arra jutottak, hogy a tendencia folytatódik. </a:t>
            </a:r>
          </a:p>
          <a:p>
            <a:r>
              <a:rPr lang="hu-HU" dirty="0"/>
              <a:t>Megtárgyalják, mit jelent ez a szociálpszichológia egészére nézve. </a:t>
            </a:r>
          </a:p>
        </p:txBody>
      </p:sp>
    </p:spTree>
    <p:extLst>
      <p:ext uri="{BB962C8B-B14F-4D97-AF65-F5344CB8AC3E}">
        <p14:creationId xmlns:p14="http://schemas.microsoft.com/office/powerpoint/2010/main" val="32526610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B0DE74FF-68ED-461C-B622-D0D0C6D694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kiscsoportos kutatások esszenciális jegye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4289F9BF-0FA0-4A27-81F5-0BA68E5071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 err="1"/>
              <a:t>Allport</a:t>
            </a:r>
            <a:r>
              <a:rPr lang="hu-HU" dirty="0"/>
              <a:t> sokat idézett 1954-es meghatározása szerint a szociálpszichológia azzal foglalkozik, hogy hogyan befolyásolja a gondolatokat és a viselkedést mások tényleges vagy implikált jelenléte. </a:t>
            </a:r>
          </a:p>
          <a:p>
            <a:r>
              <a:rPr lang="hu-HU" dirty="0"/>
              <a:t>A kiscsoportban zajló jelenségek kutatása tökéletesen ráillik erre a meghatározásra.</a:t>
            </a:r>
            <a:r>
              <a:rPr lang="en-US" dirty="0"/>
              <a:t> </a:t>
            </a:r>
            <a:endParaRPr lang="hu-HU" dirty="0"/>
          </a:p>
          <a:p>
            <a:r>
              <a:rPr lang="hu-HU" dirty="0" err="1"/>
              <a:t>Baumeister</a:t>
            </a:r>
            <a:r>
              <a:rPr lang="hu-HU" dirty="0"/>
              <a:t> és </a:t>
            </a:r>
            <a:r>
              <a:rPr lang="hu-HU" dirty="0" err="1"/>
              <a:t>Vohs</a:t>
            </a:r>
            <a:r>
              <a:rPr lang="hu-HU" dirty="0"/>
              <a:t> 2006-os megállapítása szerint a tényleges társas viselkedés vizsgálata fájóan hiányzik a vezető szociálpszichológiai lapok hasábjairól. </a:t>
            </a:r>
          </a:p>
        </p:txBody>
      </p:sp>
    </p:spTree>
    <p:extLst>
      <p:ext uri="{BB962C8B-B14F-4D97-AF65-F5344CB8AC3E}">
        <p14:creationId xmlns:p14="http://schemas.microsoft.com/office/powerpoint/2010/main" val="25002230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2F668A2D-82E2-4779-8932-5B8ECD46B4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Miért nélkülözhetetlenek a kiscsoportos kutatások?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6B705042-177C-4EDA-8A72-DEE5E6E916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Vegyük például a társas kirekesztést, aminek népszerű vizsgálóeszköze lett a Williams által kitalált </a:t>
            </a:r>
            <a:r>
              <a:rPr lang="hu-HU" dirty="0" err="1"/>
              <a:t>komputerizált</a:t>
            </a:r>
            <a:r>
              <a:rPr lang="hu-HU" dirty="0"/>
              <a:t> </a:t>
            </a:r>
            <a:r>
              <a:rPr lang="hu-HU" dirty="0" err="1"/>
              <a:t>labdapasszolós</a:t>
            </a:r>
            <a:r>
              <a:rPr lang="hu-HU" dirty="0"/>
              <a:t> játék (</a:t>
            </a:r>
            <a:r>
              <a:rPr lang="hu-HU" dirty="0" err="1"/>
              <a:t>Cyber</a:t>
            </a:r>
            <a:r>
              <a:rPr lang="hu-HU" dirty="0"/>
              <a:t> Ball), amiből a vizsgálati személyt a virtuális partnerek kihagyják, nem passzolnak nekik labdát.</a:t>
            </a:r>
          </a:p>
          <a:p>
            <a:r>
              <a:rPr lang="hu-HU" dirty="0"/>
              <a:t>Megtudjuk a vizsgálatokból, hogy milyen következményei vannak a kirekesztésnek, de arról, hogy kit, mikor, hogyan rekesztenek ki a csoportok, semmit nem tudunk meg. </a:t>
            </a:r>
          </a:p>
          <a:p>
            <a:r>
              <a:rPr lang="hu-HU" dirty="0"/>
              <a:t>Ez a példa nagyon jól illusztrálja, hogyan lehet egy társas jelenséget individuális szintre redukálni. </a:t>
            </a:r>
          </a:p>
        </p:txBody>
      </p:sp>
    </p:spTree>
    <p:extLst>
      <p:ext uri="{BB962C8B-B14F-4D97-AF65-F5344CB8AC3E}">
        <p14:creationId xmlns:p14="http://schemas.microsoft.com/office/powerpoint/2010/main" val="29594242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4E0B507-F861-4DB0-80CE-37550A6464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/>
              <a:t>Kár, hogy a szociálpszichológiából máshova kerültek ki a kiscsoportos kutatások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0FCD3260-3D12-4E7D-8250-E6150B4133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A szociálpszichológia fejlődésével nagyon fontossá válna, hogy komplex megközelítések </a:t>
            </a:r>
            <a:r>
              <a:rPr lang="hu-HU" dirty="0" err="1"/>
              <a:t>szülessenek</a:t>
            </a:r>
            <a:r>
              <a:rPr lang="hu-HU" dirty="0"/>
              <a:t> a bonyolult társas környezetben való viselkedésre</a:t>
            </a:r>
          </a:p>
          <a:p>
            <a:r>
              <a:rPr lang="hu-HU" dirty="0"/>
              <a:t>Ezért is fájó annyira, hogy a kiscsoportok vizsgálata szinte teljes egészében kikerült a szociálpszichológia érdeklődési fókuszából, és a téma átkerült, pl. a szervezetpszichológiába </a:t>
            </a:r>
            <a:r>
              <a:rPr lang="en-US" dirty="0"/>
              <a:t>(Levine &amp; Moreland, 1990; </a:t>
            </a:r>
            <a:r>
              <a:rPr lang="en-US" dirty="0" err="1"/>
              <a:t>Sanna</a:t>
            </a:r>
            <a:r>
              <a:rPr lang="en-US" dirty="0"/>
              <a:t> &amp; Parks, 1997)</a:t>
            </a:r>
            <a:r>
              <a:rPr lang="hu-H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045771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F2A867DA-4507-4618-B082-49817515F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Milyen kérdések tartoznak a kiscsoportos kutatások tárgyába?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B14D9FE2-B056-4B42-BAE8-E98A7BD22C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Levine and Moreland (1990, 1998, 2006) </a:t>
            </a:r>
            <a:r>
              <a:rPr lang="hu-HU" dirty="0"/>
              <a:t>öt klasszikus nagy témát nevezett meg</a:t>
            </a:r>
          </a:p>
          <a:p>
            <a:pPr lvl="1"/>
            <a:r>
              <a:rPr lang="hu-HU" dirty="0"/>
              <a:t>csoportösszetétel</a:t>
            </a:r>
            <a:r>
              <a:rPr lang="en-US" dirty="0"/>
              <a:t>;</a:t>
            </a:r>
            <a:endParaRPr lang="hu-HU" dirty="0"/>
          </a:p>
          <a:p>
            <a:pPr lvl="1"/>
            <a:r>
              <a:rPr lang="hu-HU" dirty="0"/>
              <a:t>csoportstruktúra</a:t>
            </a:r>
            <a:r>
              <a:rPr lang="en-US" dirty="0"/>
              <a:t>; </a:t>
            </a:r>
            <a:endParaRPr lang="hu-HU" dirty="0"/>
          </a:p>
          <a:p>
            <a:pPr lvl="1"/>
            <a:r>
              <a:rPr lang="hu-HU" dirty="0"/>
              <a:t>csoportteljesítmény</a:t>
            </a:r>
            <a:r>
              <a:rPr lang="en-US" dirty="0"/>
              <a:t>; </a:t>
            </a:r>
            <a:endParaRPr lang="hu-HU" dirty="0"/>
          </a:p>
          <a:p>
            <a:pPr lvl="1"/>
            <a:r>
              <a:rPr lang="hu-HU" dirty="0"/>
              <a:t>csoporton belüli konfliktusok</a:t>
            </a:r>
            <a:r>
              <a:rPr lang="en-US" dirty="0"/>
              <a:t>;</a:t>
            </a:r>
            <a:endParaRPr lang="hu-HU" dirty="0"/>
          </a:p>
          <a:p>
            <a:pPr lvl="1"/>
            <a:r>
              <a:rPr lang="hu-HU" dirty="0"/>
              <a:t>a csoportműködések ökológiája </a:t>
            </a:r>
            <a:r>
              <a:rPr lang="en-US" dirty="0"/>
              <a:t>. </a:t>
            </a:r>
            <a:endParaRPr lang="hu-HU" dirty="0"/>
          </a:p>
          <a:p>
            <a:endParaRPr lang="hu-HU" dirty="0"/>
          </a:p>
          <a:p>
            <a:r>
              <a:rPr lang="hu-HU" dirty="0"/>
              <a:t>Ezt az ötöt kiegészítették egy hatodikkal, a csoportközi konfliktusok témájával, mely nem egy klasszikus kiscsoportos téma, bár a csoportfolyamatokat is nyilván árnyalja a nagy társadalmi csoportokat illető előítéletek háttere.</a:t>
            </a:r>
          </a:p>
        </p:txBody>
      </p:sp>
    </p:spTree>
    <p:extLst>
      <p:ext uri="{BB962C8B-B14F-4D97-AF65-F5344CB8AC3E}">
        <p14:creationId xmlns:p14="http://schemas.microsoft.com/office/powerpoint/2010/main" val="1979995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BD017EA4-5E37-4203-8D5D-A1E7F2A037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Csoportösszetétel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BAC10719-E316-4A99-B672-D336AE3A45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Legfőképpen azzal foglalkozik ez a tematika, hogy a különböző hátterű és nagy társadalmi csoport-hovatartozású személyek csoport-</a:t>
            </a:r>
            <a:r>
              <a:rPr lang="hu-HU" dirty="0" err="1"/>
              <a:t>beli</a:t>
            </a:r>
            <a:r>
              <a:rPr lang="hu-HU" dirty="0"/>
              <a:t> összetétele milyen hatással van a csoportfolyamatokra.</a:t>
            </a:r>
          </a:p>
          <a:p>
            <a:r>
              <a:rPr lang="hu-HU" dirty="0"/>
              <a:t>Nagyon sokféle különbözőségről lehet szó: demográfiai vonatkozások, bőrszín, nem, tudás, képesség, vélemény, személyiség. </a:t>
            </a:r>
          </a:p>
          <a:p>
            <a:r>
              <a:rPr lang="hu-HU" dirty="0"/>
              <a:t>Az egyik nagyon fontos idetartozó kérdés, hogy hogyan befolyásolja a </a:t>
            </a:r>
            <a:r>
              <a:rPr lang="hu-HU" dirty="0" err="1"/>
              <a:t>cs</a:t>
            </a:r>
            <a:r>
              <a:rPr lang="en-US" dirty="0"/>
              <a:t>o</a:t>
            </a:r>
            <a:r>
              <a:rPr lang="hu-HU" dirty="0" err="1"/>
              <a:t>portjelenségeket</a:t>
            </a:r>
            <a:r>
              <a:rPr lang="hu-HU" dirty="0"/>
              <a:t>, hogy heterogén vagy homogén csoportról van szó. </a:t>
            </a:r>
          </a:p>
        </p:txBody>
      </p:sp>
    </p:spTree>
    <p:extLst>
      <p:ext uri="{BB962C8B-B14F-4D97-AF65-F5344CB8AC3E}">
        <p14:creationId xmlns:p14="http://schemas.microsoft.com/office/powerpoint/2010/main" val="11512166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70B51B5D-51F5-49BC-8A72-F4F8E8D0BE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Csoportstruktúra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068BFB70-E7C8-454A-943C-0068BE6C0D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/>
              <a:t>A csoportstruktúra a csoporton belüli kapcsolatokat belülről megszabó, irányító keret. A normák, a szerepek, a barátságok és a kommunikációs hálók tartoznak ide. </a:t>
            </a:r>
          </a:p>
          <a:p>
            <a:r>
              <a:rPr lang="hu-HU" dirty="0" err="1"/>
              <a:t>Bales</a:t>
            </a:r>
            <a:r>
              <a:rPr lang="hu-HU" dirty="0"/>
              <a:t> (1950) gondolati kerete (Az interakciós folyamat-elemzés, </a:t>
            </a:r>
            <a:r>
              <a:rPr lang="hu-HU" dirty="0" err="1"/>
              <a:t>Interaction</a:t>
            </a:r>
            <a:r>
              <a:rPr lang="hu-HU" dirty="0"/>
              <a:t> </a:t>
            </a:r>
            <a:r>
              <a:rPr lang="hu-HU" dirty="0" err="1"/>
              <a:t>Process</a:t>
            </a:r>
            <a:r>
              <a:rPr lang="hu-HU" dirty="0"/>
              <a:t> </a:t>
            </a:r>
            <a:r>
              <a:rPr lang="hu-HU" dirty="0" err="1"/>
              <a:t>Analysis</a:t>
            </a:r>
            <a:r>
              <a:rPr lang="hu-HU" dirty="0"/>
              <a:t>, IPA) meghatározó volt a csoportstruktúráról való gondolkodás tekintetében. </a:t>
            </a:r>
            <a:r>
              <a:rPr lang="hu-HU" dirty="0" err="1"/>
              <a:t>Bales</a:t>
            </a:r>
            <a:r>
              <a:rPr lang="hu-HU" dirty="0"/>
              <a:t> feladat-aktivitásokat (és ennek megfelelő szerepeket), és társas-érzelmi aktivitásokat (és ennek megfelelő szerepeket) különített el.  (A személyre orientált és a feladatra orientált vezető megkülönböztetése is tőle jön).</a:t>
            </a:r>
          </a:p>
        </p:txBody>
      </p:sp>
    </p:spTree>
    <p:extLst>
      <p:ext uri="{BB962C8B-B14F-4D97-AF65-F5344CB8AC3E}">
        <p14:creationId xmlns:p14="http://schemas.microsoft.com/office/powerpoint/2010/main" val="13806997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FCFC2837-0EAE-4169-B503-0A3863D5B3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Csoportteljesítmény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84987E42-2924-4CC6-97FA-843D4043D0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 </a:t>
            </a:r>
            <a:r>
              <a:rPr lang="hu-HU" dirty="0"/>
              <a:t>Nagyon sok vizsgálat irányult a csoportdöntésekre, ahol egy vezető téma, hogy a preferenciák eloszlásától hogyan függ a csoportdöntés. </a:t>
            </a:r>
          </a:p>
          <a:p>
            <a:r>
              <a:rPr lang="hu-HU" dirty="0"/>
              <a:t>A csoportdöntés sokszor </a:t>
            </a:r>
            <a:r>
              <a:rPr lang="hu-HU" dirty="0" err="1"/>
              <a:t>szuboptimális</a:t>
            </a:r>
            <a:r>
              <a:rPr lang="hu-HU" dirty="0"/>
              <a:t>, lásd </a:t>
            </a:r>
            <a:r>
              <a:rPr lang="hu-HU" dirty="0" err="1"/>
              <a:t>Janis</a:t>
            </a:r>
            <a:r>
              <a:rPr lang="hu-HU" dirty="0"/>
              <a:t> „</a:t>
            </a:r>
            <a:r>
              <a:rPr lang="hu-HU" dirty="0" err="1"/>
              <a:t>csoportgondol</a:t>
            </a:r>
            <a:r>
              <a:rPr lang="hu-HU" dirty="0"/>
              <a:t>” jelenségét, vagy azt, hogy a legtöbbször a </a:t>
            </a:r>
            <a:r>
              <a:rPr lang="hu-HU" dirty="0" err="1"/>
              <a:t>brainstorming</a:t>
            </a:r>
            <a:r>
              <a:rPr lang="hu-HU" dirty="0"/>
              <a:t> sem váltja be a hozzá fűzött reményeket (</a:t>
            </a:r>
            <a:r>
              <a:rPr lang="hu-HU" dirty="0" err="1"/>
              <a:t>Paulus</a:t>
            </a:r>
            <a:r>
              <a:rPr lang="hu-HU" dirty="0"/>
              <a:t>).</a:t>
            </a:r>
          </a:p>
          <a:p>
            <a:r>
              <a:rPr lang="hu-HU" dirty="0"/>
              <a:t>A vezetés, vezetési stílusok, helyzethez képest sikeres stílusok kérdése (</a:t>
            </a:r>
            <a:r>
              <a:rPr lang="hu-HU" dirty="0" err="1"/>
              <a:t>Fiedler</a:t>
            </a:r>
            <a:r>
              <a:rPr lang="hu-HU" dirty="0"/>
              <a:t>). </a:t>
            </a:r>
          </a:p>
          <a:p>
            <a:r>
              <a:rPr lang="en-US" dirty="0"/>
              <a:t>Kerr </a:t>
            </a:r>
            <a:r>
              <a:rPr lang="hu-HU" dirty="0"/>
              <a:t>és</a:t>
            </a:r>
            <a:r>
              <a:rPr lang="en-US" dirty="0"/>
              <a:t> Tindale (2004) </a:t>
            </a:r>
            <a:r>
              <a:rPr lang="hu-HU" dirty="0"/>
              <a:t>összefoglalóját a csoportteljesítményről és csoportos döntéshozatalról a cikk szerzői melegen ajánlják. </a:t>
            </a:r>
          </a:p>
          <a:p>
            <a:r>
              <a:rPr lang="hu-HU" dirty="0"/>
              <a:t>A társas dilemmák kutatásának fő kérdése, hogy a csoport hogy tud úrrá lenni az önzőségen. </a:t>
            </a:r>
            <a:r>
              <a:rPr lang="en-US" dirty="0"/>
              <a:t> Weber, Kopelman, </a:t>
            </a:r>
            <a:r>
              <a:rPr lang="hu-HU" dirty="0"/>
              <a:t>és </a:t>
            </a:r>
            <a:r>
              <a:rPr lang="en-US" dirty="0"/>
              <a:t>Messick (2004)</a:t>
            </a:r>
            <a:r>
              <a:rPr lang="hu-HU" dirty="0"/>
              <a:t> összefoglalóját ajánlják.</a:t>
            </a:r>
          </a:p>
          <a:p>
            <a:r>
              <a:rPr lang="hu-HU" dirty="0"/>
              <a:t>A többségi és kisebbségi hatás kutatások is ehhez a területhez tartoznak. </a:t>
            </a:r>
          </a:p>
        </p:txBody>
      </p:sp>
    </p:spTree>
    <p:extLst>
      <p:ext uri="{BB962C8B-B14F-4D97-AF65-F5344CB8AC3E}">
        <p14:creationId xmlns:p14="http://schemas.microsoft.com/office/powerpoint/2010/main" val="21166588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440</TotalTime>
  <Words>1002</Words>
  <Application>Microsoft Office PowerPoint</Application>
  <PresentationFormat>Szélesvásznú</PresentationFormat>
  <Paragraphs>68</Paragraphs>
  <Slides>14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3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Office-téma</vt:lpstr>
      <vt:lpstr>Small-Group Research in Social Psychology: Topics and Trends over Time </vt:lpstr>
      <vt:lpstr>Miről szól a tanulmány?</vt:lpstr>
      <vt:lpstr>A kiscsoportos kutatások esszenciális jegye</vt:lpstr>
      <vt:lpstr>Miért nélkülözhetetlenek a kiscsoportos kutatások?</vt:lpstr>
      <vt:lpstr>Kár, hogy a szociálpszichológiából máshova kerültek ki a kiscsoportos kutatások</vt:lpstr>
      <vt:lpstr>Milyen kérdések tartoznak a kiscsoportos kutatások tárgyába?</vt:lpstr>
      <vt:lpstr>Csoportösszetétel</vt:lpstr>
      <vt:lpstr>Csoportstruktúra</vt:lpstr>
      <vt:lpstr>Csoportteljesítmény</vt:lpstr>
      <vt:lpstr>A csoportok ökológiája</vt:lpstr>
      <vt:lpstr>Csoportközi viszonyok</vt:lpstr>
      <vt:lpstr>A csoportkutatások nagyon rövid története</vt:lpstr>
      <vt:lpstr>A Moreland és mtsai (1994) kutatást a tanulmány szerzői 2006-ban megismételték</vt:lpstr>
      <vt:lpstr>Milyen következményei vannak a csoportkutatásoktól való elfordulásnak a tudományunkra nézve?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creator>lehelke0202@sulid.hu</dc:creator>
  <cp:lastModifiedBy>lehelke0202@sulid.hu</cp:lastModifiedBy>
  <cp:revision>15</cp:revision>
  <dcterms:created xsi:type="dcterms:W3CDTF">2020-05-15T11:45:58Z</dcterms:created>
  <dcterms:modified xsi:type="dcterms:W3CDTF">2020-05-18T14:15:29Z</dcterms:modified>
</cp:coreProperties>
</file>