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  <p:sldId id="303" r:id="rId3"/>
    <p:sldId id="304" r:id="rId4"/>
    <p:sldId id="261" r:id="rId5"/>
    <p:sldId id="262" r:id="rId6"/>
    <p:sldId id="299" r:id="rId7"/>
    <p:sldId id="263" r:id="rId8"/>
    <p:sldId id="265" r:id="rId9"/>
    <p:sldId id="300" r:id="rId10"/>
    <p:sldId id="301" r:id="rId11"/>
    <p:sldId id="272" r:id="rId12"/>
    <p:sldId id="274" r:id="rId13"/>
    <p:sldId id="282" r:id="rId14"/>
    <p:sldId id="286" r:id="rId1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58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6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3056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956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942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78427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54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64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65489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37881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567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3164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4507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D108A-FD83-4EDA-A498-35E216A7F77A}" type="datetimeFigureOut">
              <a:rPr lang="hu-HU" smtClean="0"/>
              <a:t>2020. 02. 17.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2442B-6781-42C8-818B-CEB41C0EF43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142032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6000" dirty="0" smtClean="0"/>
              <a:t>A családi szocializáció</a:t>
            </a:r>
            <a:endParaRPr lang="hu-HU" sz="6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99090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47683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48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 kultúra szocializációra gyakorolt sokrétű hatásainak integrálására </a:t>
            </a:r>
            <a:r>
              <a:rPr lang="hu-H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törekvő elmélet: </a:t>
            </a:r>
            <a:br>
              <a:rPr lang="hu-HU" sz="48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hu-H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 függetlenséget v. kölcsönös függést hangsúlyozó családmodell (</a:t>
            </a:r>
            <a:r>
              <a:rPr lang="hu-HU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Kaǧitçibaşi</a:t>
            </a:r>
            <a:r>
              <a:rPr lang="hu-H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1990, 1996, 2007)</a:t>
            </a:r>
            <a:br>
              <a:rPr lang="hu-H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u-HU" sz="44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hu-HU" sz="4400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Kaǧitçibaşi</a:t>
            </a:r>
            <a:r>
              <a:rPr lang="hu-HU" sz="44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1996</a:t>
            </a:r>
            <a:endParaRPr lang="hu-HU" sz="4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71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925792"/>
          </a:xfrm>
          <a:solidFill>
            <a:schemeClr val="bg1"/>
          </a:solidFill>
        </p:spPr>
        <p:txBody>
          <a:bodyPr anchor="ctr">
            <a:normAutofit fontScale="90000"/>
          </a:bodyPr>
          <a:lstStyle/>
          <a:p>
            <a:r>
              <a:rPr lang="hu-HU" sz="32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Az általános családmodell </a:t>
            </a:r>
            <a:r>
              <a:rPr lang="hu-HU" sz="32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elemei </a:t>
            </a:r>
            <a:r>
              <a:rPr lang="hu-HU" sz="3200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Kaǧitçibaşi</a:t>
            </a:r>
            <a:r>
              <a:rPr lang="hu-HU" sz="32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1996</a:t>
            </a:r>
            <a:endParaRPr lang="hu-HU" sz="3200" b="1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1026695" y="1516343"/>
            <a:ext cx="9012655" cy="4844116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pPr>
              <a:buFont typeface="Arial" charset="0"/>
              <a:buChar char="–"/>
              <a:defRPr/>
            </a:pPr>
            <a:r>
              <a:rPr lang="hu-HU" sz="24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Kontextus: 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kultúra és életfeltételek</a:t>
            </a:r>
          </a:p>
          <a:p>
            <a:pPr>
              <a:buFont typeface="Arial" charset="0"/>
              <a:buChar char="–"/>
              <a:defRPr/>
            </a:pPr>
            <a:r>
              <a:rPr lang="hu-HU" sz="24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Családszerkezet: 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 társadalmi-gazdasági fejlettséggel változó strukturális-demográfiai változók (pl. kiterjedt v. nukleáris család) </a:t>
            </a:r>
          </a:p>
          <a:p>
            <a:pPr>
              <a:buFont typeface="Arial" charset="0"/>
              <a:buChar char="–"/>
              <a:defRPr/>
            </a:pPr>
            <a:r>
              <a:rPr lang="hu-HU" sz="24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Családrendszer: 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2000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szocializációs </a:t>
            </a:r>
            <a:r>
              <a:rPr lang="hu-HU" sz="2000" b="1" i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értékek </a:t>
            </a:r>
            <a:r>
              <a:rPr lang="hu-HU" sz="2000" b="1" i="1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pl</a:t>
            </a:r>
            <a:r>
              <a:rPr lang="hu-HU" sz="20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az egyén v. a csoport </a:t>
            </a:r>
            <a:r>
              <a:rPr lang="hu-HU" sz="20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hangsúlya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2000" b="1" i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családi </a:t>
            </a:r>
            <a:r>
              <a:rPr lang="hu-HU" sz="2000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interakció:</a:t>
            </a: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u-HU" sz="20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pl. </a:t>
            </a:r>
            <a:r>
              <a:rPr lang="hu-HU" sz="16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szülői-nevelői orientáció, nevelési stílus</a:t>
            </a:r>
            <a:endParaRPr lang="hu-HU" sz="1600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01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ím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50900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hu-HU" altLang="hu-HU" sz="3000" b="1" dirty="0">
                <a:latin typeface="Arial Black" panose="020B0A04020102020204" pitchFamily="34" charset="0"/>
              </a:rPr>
              <a:t>A kölcsönös függőség modellje </a:t>
            </a:r>
          </a:p>
        </p:txBody>
      </p:sp>
      <p:sp>
        <p:nvSpPr>
          <p:cNvPr id="5123" name="Tartalom helye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8229600" cy="5183187"/>
          </a:xfrm>
          <a:solidFill>
            <a:schemeClr val="bg1">
              <a:alpha val="75000"/>
            </a:schemeClr>
          </a:solidFill>
        </p:spPr>
        <p:txBody>
          <a:bodyPr>
            <a:normAutofit lnSpcReduction="10000"/>
          </a:bodyPr>
          <a:lstStyle/>
          <a:p>
            <a:r>
              <a:rPr lang="hu-HU" alt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Kontextus: </a:t>
            </a:r>
          </a:p>
          <a:p>
            <a:pPr lvl="1"/>
            <a:r>
              <a:rPr lang="hu-HU" alt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alacsony 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életszínvonal és a mezőgazdasági életstílus </a:t>
            </a:r>
            <a:endParaRPr lang="hu-HU" altLang="hu-H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hu-HU" altLang="hu-H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Családszerkezet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hu-HU" altLang="hu-H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hu-HU" alt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Kiterjesztett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: kölcsönös függés a </a:t>
            </a:r>
            <a:r>
              <a:rPr lang="hu-HU" alt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rokonsággal, a 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generációk kölcsönös függése érzelmi és anyagi szempontból is (pl. nincs </a:t>
            </a:r>
            <a:r>
              <a:rPr lang="hu-HU" altLang="hu-HU" sz="2000" dirty="0" err="1">
                <a:latin typeface="Arial" panose="020B0604020202020204" pitchFamily="34" charset="0"/>
                <a:cs typeface="Arial" panose="020B0604020202020204" pitchFamily="34" charset="0"/>
              </a:rPr>
              <a:t>nyugdíjrsz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., TB</a:t>
            </a:r>
            <a:r>
              <a:rPr lang="hu-HU" alt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); 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a javak a szülők felé áramlanak, főleg apai ágon → fiúgyermek preferálása (a fiú megbízhatóbb „nyugdíjforrás”) </a:t>
            </a:r>
            <a:endParaRPr lang="hu-HU" altLang="hu-H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altLang="hu-H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Családrendszer: értékek és interakciók</a:t>
            </a:r>
          </a:p>
          <a:p>
            <a:pPr lvl="1"/>
            <a:r>
              <a:rPr lang="hu-HU" altLang="hu-H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hu-HU" altLang="hu-HU" sz="2000" b="1" dirty="0">
                <a:latin typeface="Arial" panose="020B0604020202020204" pitchFamily="34" charset="0"/>
                <a:cs typeface="Arial" panose="020B0604020202020204" pitchFamily="34" charset="0"/>
              </a:rPr>
              <a:t>gyermekek </a:t>
            </a:r>
            <a:r>
              <a:rPr lang="hu-HU" altLang="hu-H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értéke</a:t>
            </a:r>
            <a:r>
              <a:rPr lang="hu-HU" alt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” a 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gyermekek hasznossági (gazdasági: anyagi hozzájárulás a családi </a:t>
            </a:r>
            <a:r>
              <a:rPr lang="hu-HU" alt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élethez</a:t>
            </a: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családhoz-csoporthoz való hűség </a:t>
            </a: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(idős) szülők támogatása </a:t>
            </a: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engedelmességre-függésre irányultság, konformitás, kontroll</a:t>
            </a:r>
          </a:p>
          <a:p>
            <a:pPr lvl="2"/>
            <a:endParaRPr lang="hu-HU" altLang="hu-H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altLang="hu-H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altLang="hu-H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altLang="hu-H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altLang="hu-H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41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ím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50900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hu-HU" altLang="hu-HU" sz="3000" b="1" dirty="0">
                <a:latin typeface="Arial Black" panose="020B0A04020102020204" pitchFamily="34" charset="0"/>
              </a:rPr>
              <a:t>A függetlenség modellje </a:t>
            </a:r>
          </a:p>
        </p:txBody>
      </p:sp>
      <p:sp>
        <p:nvSpPr>
          <p:cNvPr id="5123" name="Tartalom helye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10379242" cy="5111750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hu-HU" altLang="hu-H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Kontextus:</a:t>
            </a:r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(magas életszínvonal, városi-technológiai társadalom) </a:t>
            </a:r>
          </a:p>
          <a:p>
            <a:endParaRPr lang="hu-HU" altLang="hu-H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Családszerkezet:</a:t>
            </a:r>
          </a:p>
          <a:p>
            <a:pPr lvl="1"/>
            <a:r>
              <a:rPr lang="hu-HU" altLang="hu-H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Elkülönülés</a:t>
            </a:r>
            <a:r>
              <a:rPr lang="hu-HU" altLang="hu-HU" sz="20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2"/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a többi családtól </a:t>
            </a:r>
          </a:p>
          <a:p>
            <a:pPr lvl="2"/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a család tagjaitól </a:t>
            </a:r>
          </a:p>
          <a:p>
            <a:pPr marL="0" indent="0">
              <a:buNone/>
            </a:pPr>
            <a:r>
              <a:rPr lang="hu-HU" altLang="hu-H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Családrendszer: értékek és interakciók:</a:t>
            </a: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nők magasabb családon belüli státusa </a:t>
            </a: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fiúgyermek iránti alacsonyabb preferencia </a:t>
            </a:r>
            <a:endParaRPr lang="hu-HU" altLang="hu-H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engedékeny nevelői stílus, kisebb a szülői kontroll, fontos az autonómia, önállóság</a:t>
            </a:r>
          </a:p>
          <a:p>
            <a:pPr marL="0" indent="0">
              <a:buNone/>
            </a:pPr>
            <a:endParaRPr lang="hu-HU" altLang="hu-H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9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ím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379242" cy="850900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hu-HU" altLang="hu-HU" sz="3000" b="1" dirty="0">
                <a:latin typeface="Arial Black" panose="020B0A04020102020204" pitchFamily="34" charset="0"/>
              </a:rPr>
              <a:t>Hogyan változik a család? </a:t>
            </a:r>
          </a:p>
        </p:txBody>
      </p:sp>
      <p:sp>
        <p:nvSpPr>
          <p:cNvPr id="5123" name="Tartalom helye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10924674" cy="5111750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A modernizációs elmélet előrejelzése: </a:t>
            </a:r>
          </a:p>
          <a:p>
            <a:pPr lvl="1"/>
            <a:r>
              <a:rPr lang="hu-HU" altLang="hu-HU" sz="2000" dirty="0">
                <a:latin typeface="Arial" panose="020B0604020202020204" pitchFamily="34" charset="0"/>
                <a:cs typeface="Arial" panose="020B0604020202020204" pitchFamily="34" charset="0"/>
              </a:rPr>
              <a:t>konvergencia a nyugati modell felé </a:t>
            </a:r>
          </a:p>
          <a:p>
            <a:pPr lvl="1"/>
            <a:endParaRPr lang="hu-HU" alt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400" dirty="0">
                <a:latin typeface="Arial" panose="020B0604020202020204" pitchFamily="34" charset="0"/>
                <a:cs typeface="Arial" panose="020B0604020202020204" pitchFamily="34" charset="0"/>
              </a:rPr>
              <a:t>Ez az elgondolás </a:t>
            </a:r>
            <a:r>
              <a:rPr lang="hu-HU" alt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figyelmen kívül hagyja a </a:t>
            </a:r>
            <a:r>
              <a:rPr lang="hu-HU" alt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kultúrát</a:t>
            </a:r>
          </a:p>
          <a:p>
            <a:endParaRPr lang="hu-HU" altLang="hu-H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alt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altLang="hu-HU" sz="2400" b="1" dirty="0">
                <a:latin typeface="Arial Black" panose="020B0A04020102020204" pitchFamily="34" charset="0"/>
              </a:rPr>
              <a:t>A kölcsönös érzelmi függőség modellje: kölcsönösség a bőségesebb körülmények </a:t>
            </a:r>
            <a:r>
              <a:rPr lang="hu-HU" altLang="hu-HU" sz="2400" b="1" dirty="0" smtClean="0">
                <a:latin typeface="Arial Black" panose="020B0A04020102020204" pitchFamily="34" charset="0"/>
              </a:rPr>
              <a:t>között (főleg modern ázsiai kultúrákban)</a:t>
            </a:r>
            <a:endParaRPr lang="hu-HU" altLang="hu-H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hu-HU" alt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54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smtClean="0">
                <a:latin typeface="Arial" pitchFamily="34" charset="0"/>
                <a:cs typeface="Arial" pitchFamily="34" charset="0"/>
              </a:rPr>
              <a:t>Értékek és nézetek továbbadása, átvétele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572126"/>
            <a:ext cx="10515600" cy="4908885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  <a:defRPr/>
            </a:pPr>
            <a:r>
              <a:rPr lang="hu-HU" sz="2600" b="1" dirty="0">
                <a:latin typeface="Arial" pitchFamily="34" charset="0"/>
                <a:cs typeface="Arial" pitchFamily="34" charset="0"/>
              </a:rPr>
              <a:t>Szocializáció: 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26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hu-HU" sz="2600" dirty="0">
                <a:latin typeface="Arial" pitchFamily="34" charset="0"/>
                <a:cs typeface="Arial" pitchFamily="34" charset="0"/>
              </a:rPr>
              <a:t>társadalomhoz való adaptálódás folyamata, a társadalom elvárásainak való megfelelés, amely kétirányú folyamat: az egyén is befolyással bír a társadalmára (Westen, 1999</a:t>
            </a:r>
            <a:r>
              <a:rPr lang="hu-HU" sz="2600" dirty="0" smtClean="0">
                <a:latin typeface="Arial" pitchFamily="34" charset="0"/>
                <a:cs typeface="Arial" pitchFamily="34" charset="0"/>
              </a:rPr>
              <a:t>). </a:t>
            </a:r>
            <a:r>
              <a:rPr lang="hu-HU" sz="2600" dirty="0">
                <a:latin typeface="Arial" pitchFamily="34" charset="0"/>
                <a:cs typeface="Arial" pitchFamily="34" charset="0"/>
              </a:rPr>
              <a:t>nem egyirányú (</a:t>
            </a:r>
            <a:r>
              <a:rPr lang="hu-HU" sz="2600" dirty="0" err="1">
                <a:latin typeface="Arial" pitchFamily="34" charset="0"/>
                <a:cs typeface="Arial" pitchFamily="34" charset="0"/>
              </a:rPr>
              <a:t>Matsumoto</a:t>
            </a:r>
            <a:r>
              <a:rPr lang="hu-HU" sz="2600" dirty="0">
                <a:latin typeface="Arial" pitchFamily="34" charset="0"/>
                <a:cs typeface="Arial" pitchFamily="34" charset="0"/>
              </a:rPr>
              <a:t> és </a:t>
            </a:r>
            <a:r>
              <a:rPr lang="hu-HU" sz="2600" dirty="0" err="1">
                <a:latin typeface="Arial" pitchFamily="34" charset="0"/>
                <a:cs typeface="Arial" pitchFamily="34" charset="0"/>
              </a:rPr>
              <a:t>Juang</a:t>
            </a:r>
            <a:r>
              <a:rPr lang="hu-HU" sz="2600" dirty="0">
                <a:latin typeface="Arial" pitchFamily="34" charset="0"/>
                <a:cs typeface="Arial" pitchFamily="34" charset="0"/>
              </a:rPr>
              <a:t>, 2004</a:t>
            </a:r>
            <a:r>
              <a:rPr lang="hu-HU" sz="2600" dirty="0" smtClean="0">
                <a:latin typeface="Arial" pitchFamily="34" charset="0"/>
                <a:cs typeface="Arial" pitchFamily="34" charset="0"/>
              </a:rPr>
              <a:t>) a </a:t>
            </a:r>
            <a:r>
              <a:rPr lang="hu-HU" sz="2600" dirty="0">
                <a:latin typeface="Arial" pitchFamily="34" charset="0"/>
                <a:cs typeface="Arial" pitchFamily="34" charset="0"/>
              </a:rPr>
              <a:t>gondozó, szülő is sokat tanulhat e folyamat során </a:t>
            </a:r>
          </a:p>
          <a:p>
            <a:pPr lvl="1">
              <a:buFont typeface="Arial" charset="0"/>
              <a:buChar char="–"/>
              <a:defRPr/>
            </a:pPr>
            <a:endParaRPr lang="hu-HU" sz="2600" dirty="0" smtClean="0">
              <a:latin typeface="Arial" pitchFamily="34" charset="0"/>
              <a:cs typeface="Arial" pitchFamily="34" charset="0"/>
            </a:endParaRPr>
          </a:p>
          <a:p>
            <a:endParaRPr lang="hu-HU" sz="2600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549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szocializáció színterei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hu-HU" sz="2600" b="1" dirty="0">
                <a:latin typeface="Arial" pitchFamily="34" charset="0"/>
                <a:cs typeface="Arial" pitchFamily="34" charset="0"/>
              </a:rPr>
              <a:t>A normák, értékek, viselkedések stb. elsajátítása és továbbadása különböző ágensek révén történik: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2600" dirty="0">
                <a:latin typeface="Arial" pitchFamily="34" charset="0"/>
                <a:cs typeface="Arial" pitchFamily="34" charset="0"/>
              </a:rPr>
              <a:t>család, kortársak, iskola, vallás, média, szabályok stb.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652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925792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r>
              <a:rPr lang="hu-HU" sz="3200" b="1" dirty="0">
                <a:latin typeface="Arial" panose="020B0604020202020204" pitchFamily="34" charset="0"/>
                <a:cs typeface="Arial" panose="020B0604020202020204" pitchFamily="34" charset="0"/>
              </a:rPr>
              <a:t>A szocializáció </a:t>
            </a:r>
            <a:r>
              <a:rPr lang="hu-H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szintjei</a:t>
            </a:r>
            <a:endParaRPr lang="hu-H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2152650" y="1516343"/>
            <a:ext cx="7886700" cy="4844116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pPr>
              <a:buFont typeface="Arial" charset="0"/>
              <a:buChar char="•"/>
              <a:defRPr/>
            </a:pPr>
            <a:r>
              <a:rPr lang="hu-HU" sz="2400" b="1" dirty="0">
                <a:latin typeface="Arial" pitchFamily="34" charset="0"/>
                <a:cs typeface="Arial" pitchFamily="34" charset="0"/>
              </a:rPr>
              <a:t>A szocializáció nehezen elválasztható a </a:t>
            </a:r>
            <a:r>
              <a:rPr lang="hu-HU" sz="2400" b="1" dirty="0" err="1">
                <a:latin typeface="Arial" pitchFamily="34" charset="0"/>
                <a:cs typeface="Arial" pitchFamily="34" charset="0"/>
              </a:rPr>
              <a:t>kulturától</a:t>
            </a:r>
            <a:r>
              <a:rPr lang="hu-HU" sz="2400" b="1" dirty="0">
                <a:latin typeface="Arial" pitchFamily="34" charset="0"/>
                <a:cs typeface="Arial" pitchFamily="34" charset="0"/>
              </a:rPr>
              <a:t>: 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1650" dirty="0">
                <a:latin typeface="Arial" pitchFamily="34" charset="0"/>
                <a:cs typeface="Arial" pitchFamily="34" charset="0"/>
              </a:rPr>
              <a:t>az egyéni fejlődésnek </a:t>
            </a:r>
            <a:r>
              <a:rPr lang="hu-HU" sz="1650" dirty="0" smtClean="0">
                <a:latin typeface="Arial" pitchFamily="34" charset="0"/>
                <a:cs typeface="Arial" pitchFamily="34" charset="0"/>
              </a:rPr>
              <a:t>a legtágabb értelemben vett hátteret </a:t>
            </a:r>
            <a:r>
              <a:rPr lang="hu-HU" sz="1650" dirty="0">
                <a:latin typeface="Arial" pitchFamily="34" charset="0"/>
                <a:cs typeface="Arial" pitchFamily="34" charset="0"/>
              </a:rPr>
              <a:t>a kultúra </a:t>
            </a:r>
            <a:r>
              <a:rPr lang="hu-HU" sz="1650" dirty="0" smtClean="0">
                <a:latin typeface="Arial" pitchFamily="34" charset="0"/>
                <a:cs typeface="Arial" pitchFamily="34" charset="0"/>
              </a:rPr>
              <a:t>adja</a:t>
            </a:r>
          </a:p>
          <a:p>
            <a:pPr lvl="1">
              <a:buFont typeface="Arial" charset="0"/>
              <a:buChar char="–"/>
              <a:defRPr/>
            </a:pPr>
            <a:r>
              <a:rPr lang="hu-HU" sz="1650" dirty="0" err="1" smtClean="0">
                <a:latin typeface="Arial" pitchFamily="34" charset="0"/>
                <a:cs typeface="Arial" pitchFamily="34" charset="0"/>
              </a:rPr>
              <a:t>Bronfenbrenner</a:t>
            </a:r>
            <a:r>
              <a:rPr lang="hu-HU" sz="165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u-HU" sz="1650" dirty="0">
                <a:latin typeface="Arial" pitchFamily="34" charset="0"/>
                <a:cs typeface="Arial" pitchFamily="34" charset="0"/>
              </a:rPr>
              <a:t>(1979):</a:t>
            </a: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8098" y="3155327"/>
            <a:ext cx="4153590" cy="3205133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5829717" y="4712172"/>
            <a:ext cx="5120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b="1" dirty="0">
                <a:solidFill>
                  <a:schemeClr val="bg1"/>
                </a:solidFill>
              </a:rPr>
              <a:t>GY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5601117" y="4399603"/>
            <a:ext cx="98865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600" b="1" dirty="0">
                <a:solidFill>
                  <a:schemeClr val="bg1"/>
                </a:solidFill>
              </a:rPr>
              <a:t>mikro-sz.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601117" y="3886979"/>
            <a:ext cx="98865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600" b="1" dirty="0" err="1">
                <a:solidFill>
                  <a:schemeClr val="bg1"/>
                </a:solidFill>
              </a:rPr>
              <a:t>exo-sz</a:t>
            </a:r>
            <a:r>
              <a:rPr lang="hu-HU" sz="16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5522563" y="3182599"/>
            <a:ext cx="114466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600" b="1" dirty="0">
                <a:solidFill>
                  <a:schemeClr val="bg1"/>
                </a:solidFill>
              </a:rPr>
              <a:t>makro-sz.</a:t>
            </a:r>
          </a:p>
        </p:txBody>
      </p:sp>
      <p:sp>
        <p:nvSpPr>
          <p:cNvPr id="9" name="Szövegdoboz 8"/>
          <p:cNvSpPr txBox="1"/>
          <p:nvPr/>
        </p:nvSpPr>
        <p:spPr>
          <a:xfrm>
            <a:off x="4865024" y="5710628"/>
            <a:ext cx="24597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történelmi, kulturális értékek</a:t>
            </a:r>
          </a:p>
        </p:txBody>
      </p:sp>
      <p:sp>
        <p:nvSpPr>
          <p:cNvPr id="10" name="Szövegdoboz 9"/>
          <p:cNvSpPr txBox="1"/>
          <p:nvPr/>
        </p:nvSpPr>
        <p:spPr>
          <a:xfrm>
            <a:off x="5416964" y="5028532"/>
            <a:ext cx="136245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család, isk., társak, közösség</a:t>
            </a:r>
          </a:p>
        </p:txBody>
      </p:sp>
      <p:sp>
        <p:nvSpPr>
          <p:cNvPr id="11" name="Szövegdoboz 10"/>
          <p:cNvSpPr txBox="1"/>
          <p:nvPr/>
        </p:nvSpPr>
        <p:spPr>
          <a:xfrm>
            <a:off x="4546440" y="4159913"/>
            <a:ext cx="14767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tágabb család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4245060" y="5067386"/>
            <a:ext cx="14767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média</a:t>
            </a:r>
          </a:p>
        </p:txBody>
      </p:sp>
      <p:sp>
        <p:nvSpPr>
          <p:cNvPr id="13" name="Szövegdoboz 12"/>
          <p:cNvSpPr txBox="1"/>
          <p:nvPr/>
        </p:nvSpPr>
        <p:spPr>
          <a:xfrm>
            <a:off x="6113179" y="4161232"/>
            <a:ext cx="14767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szomszédok</a:t>
            </a:r>
          </a:p>
        </p:txBody>
      </p:sp>
      <p:sp>
        <p:nvSpPr>
          <p:cNvPr id="14" name="Szövegdoboz 13"/>
          <p:cNvSpPr txBox="1"/>
          <p:nvPr/>
        </p:nvSpPr>
        <p:spPr>
          <a:xfrm>
            <a:off x="6487529" y="5005464"/>
            <a:ext cx="14767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jólét</a:t>
            </a:r>
          </a:p>
        </p:txBody>
      </p:sp>
      <p:sp>
        <p:nvSpPr>
          <p:cNvPr id="15" name="Szövegdoboz 14"/>
          <p:cNvSpPr txBox="1"/>
          <p:nvPr/>
        </p:nvSpPr>
        <p:spPr>
          <a:xfrm>
            <a:off x="6487529" y="4671994"/>
            <a:ext cx="14767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>
                <a:solidFill>
                  <a:schemeClr val="bg1"/>
                </a:solidFill>
              </a:rPr>
              <a:t>barátok barátai</a:t>
            </a:r>
          </a:p>
        </p:txBody>
      </p:sp>
      <p:sp>
        <p:nvSpPr>
          <p:cNvPr id="16" name="Szövegdoboz 15"/>
          <p:cNvSpPr txBox="1"/>
          <p:nvPr/>
        </p:nvSpPr>
        <p:spPr>
          <a:xfrm>
            <a:off x="4303666" y="4518551"/>
            <a:ext cx="137974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400" dirty="0"/>
              <a:t>helyi </a:t>
            </a:r>
            <a:r>
              <a:rPr lang="hu-HU" sz="1400" dirty="0">
                <a:solidFill>
                  <a:schemeClr val="bg1"/>
                </a:solidFill>
              </a:rPr>
              <a:t>szervezetek</a:t>
            </a:r>
          </a:p>
        </p:txBody>
      </p:sp>
    </p:spTree>
    <p:extLst>
      <p:ext uri="{BB962C8B-B14F-4D97-AF65-F5344CB8AC3E}">
        <p14:creationId xmlns:p14="http://schemas.microsoft.com/office/powerpoint/2010/main" val="18220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925792"/>
          </a:xfrm>
          <a:solidFill>
            <a:schemeClr val="bg1"/>
          </a:solidFill>
        </p:spPr>
        <p:txBody>
          <a:bodyPr anchor="ctr">
            <a:normAutofit fontScale="90000"/>
          </a:bodyPr>
          <a:lstStyle/>
          <a:p>
            <a:r>
              <a:rPr lang="hu-H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Kulturális hasonlóságok a gyermeknevelés gyakorlatában</a:t>
            </a:r>
            <a:endParaRPr lang="hu-H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2152650" y="1516343"/>
            <a:ext cx="7886700" cy="4844116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pPr>
              <a:buFont typeface="Arial" charset="0"/>
              <a:buChar char="•"/>
              <a:defRPr/>
            </a:pPr>
            <a:r>
              <a:rPr lang="hu-HU" sz="2400" b="1" dirty="0">
                <a:latin typeface="Arial" pitchFamily="34" charset="0"/>
                <a:cs typeface="Arial" pitchFamily="34" charset="0"/>
              </a:rPr>
              <a:t>Kulturális hasonlóságok a gyermeknevelési szokásokban:</a:t>
            </a:r>
          </a:p>
          <a:p>
            <a:pPr lvl="1">
              <a:buFont typeface="Arial" charset="0"/>
              <a:buChar char="–"/>
              <a:defRPr/>
            </a:pP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egyéb tevékenység végzését elősegítő </a:t>
            </a: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„gyermekhordozási”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gyakorlat (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Konner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1972)</a:t>
            </a:r>
          </a:p>
          <a:p>
            <a:pPr lvl="1">
              <a:buFont typeface="Arial" charset="0"/>
              <a:buChar char="–"/>
              <a:defRPr/>
            </a:pP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elválasztás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gyakorlata (gyorsaságban van kulturális különbség)</a:t>
            </a:r>
          </a:p>
          <a:p>
            <a:pPr lvl="1">
              <a:buFont typeface="Arial" charset="0"/>
              <a:buChar char="–"/>
              <a:defRPr/>
            </a:pP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„</a:t>
            </a:r>
            <a:r>
              <a:rPr lang="hu-HU" b="1" i="1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motherese</a:t>
            </a: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nyelvhasználat, „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baby-talk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” (szinte nemzetközi „világnyelv</a:t>
            </a: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hu-HU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85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 smtClean="0">
                <a:latin typeface="Arial" panose="020B0604020202020204" pitchFamily="34" charset="0"/>
                <a:cs typeface="Arial" panose="020B0604020202020204" pitchFamily="34" charset="0"/>
              </a:rPr>
              <a:t>Kulturális különbözőségek a gyermeknevelés gyakorlatában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charset="0"/>
              <a:buChar char="–"/>
              <a:defRPr/>
            </a:pP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hagyományosabb 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kultúrákban a (házi)munkába való besegítés, modernebbekben az intellektuális stimuláció szorgalmazása 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elvártabgb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(kenyai-amerikai összehasonlítás </a:t>
            </a:r>
            <a:r>
              <a:rPr lang="hu-HU" dirty="0" err="1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Levine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1996</a:t>
            </a: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buFont typeface="Arial" charset="0"/>
              <a:buChar char="–"/>
              <a:defRPr/>
            </a:pPr>
            <a:endParaRPr lang="hu-HU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charset="0"/>
              <a:buChar char="–"/>
              <a:defRPr/>
            </a:pP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altatási szokások: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egyedül v. egy légtérben? (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Morelli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és 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mtsai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1992</a:t>
            </a: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) Ezt egyrészt az anyagiak, de a függetlenségi igényre való nevelés tekintetében vett különbségek is befolyásolják</a:t>
            </a:r>
            <a:endParaRPr lang="hu-H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08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925792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r>
              <a:rPr lang="hu-H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További különbségek</a:t>
            </a:r>
            <a:endParaRPr lang="hu-H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1042737" y="1516343"/>
            <a:ext cx="9785684" cy="4844116"/>
          </a:xfrm>
          <a:solidFill>
            <a:schemeClr val="bg1">
              <a:alpha val="80000"/>
            </a:schemeClr>
          </a:solidFill>
        </p:spPr>
        <p:txBody>
          <a:bodyPr>
            <a:noAutofit/>
          </a:bodyPr>
          <a:lstStyle/>
          <a:p>
            <a:pPr lvl="1">
              <a:buFont typeface="Arial" charset="0"/>
              <a:buChar char="–"/>
              <a:defRPr/>
            </a:pPr>
            <a:r>
              <a:rPr lang="hu-HU" b="1" i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gyermekkel </a:t>
            </a: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közös </a:t>
            </a:r>
            <a:r>
              <a:rPr lang="hu-HU" b="1" i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játéktevékenység</a:t>
            </a: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. mexikói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francia, olasz </a:t>
            </a: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apák 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kifejezetten sok időt töltenek ezzel, német </a:t>
            </a:r>
            <a:r>
              <a:rPr lang="hu-HU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apák 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kevesebbet v. inkább az anyára bízzák (Best és 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Ruther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1994)</a:t>
            </a:r>
          </a:p>
          <a:p>
            <a:pPr lvl="1">
              <a:buFont typeface="Arial" charset="0"/>
              <a:buChar char="–"/>
              <a:defRPr/>
            </a:pPr>
            <a:endParaRPr lang="hu-HU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charset="0"/>
              <a:buChar char="–"/>
              <a:defRPr/>
            </a:pPr>
            <a:r>
              <a:rPr lang="hu-HU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gyermeknevelés, normák átadásának és az engedelmességre való ösztönzésnek a módja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Conroy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és </a:t>
            </a:r>
            <a:r>
              <a:rPr lang="hu-HU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mtsai</a:t>
            </a:r>
            <a:r>
              <a:rPr lang="hu-HU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1980): </a:t>
            </a:r>
          </a:p>
          <a:p>
            <a:pPr lvl="2">
              <a:buFont typeface="Arial" charset="0"/>
              <a:buChar char="–"/>
              <a:defRPr/>
            </a:pPr>
            <a:r>
              <a:rPr lang="hu-HU" sz="24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Pl</a:t>
            </a:r>
            <a:r>
              <a:rPr lang="hu-HU" sz="24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. érzelmekre </a:t>
            </a:r>
            <a:r>
              <a:rPr lang="hu-HU" sz="24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való fókuszálás („ez meg ez elkeserít, feldühít…”) (Japán)</a:t>
            </a:r>
          </a:p>
          <a:p>
            <a:pPr lvl="2">
              <a:buFont typeface="Arial" charset="0"/>
              <a:buChar char="–"/>
              <a:defRPr/>
            </a:pPr>
            <a:r>
              <a:rPr lang="hu-HU" sz="24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Pl. következményekre </a:t>
            </a:r>
            <a:r>
              <a:rPr lang="hu-HU" sz="24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való fókusz („ha nem, akkor</a:t>
            </a:r>
            <a:r>
              <a:rPr lang="hu-HU" sz="24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…” (US)</a:t>
            </a:r>
            <a:endParaRPr lang="hu-HU" sz="2400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35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2737" y="365127"/>
            <a:ext cx="8996613" cy="925792"/>
          </a:xfrm>
          <a:solidFill>
            <a:schemeClr val="bg1"/>
          </a:solidFill>
        </p:spPr>
        <p:txBody>
          <a:bodyPr anchor="ctr">
            <a:normAutofit fontScale="90000"/>
          </a:bodyPr>
          <a:lstStyle/>
          <a:p>
            <a:r>
              <a:rPr lang="hu-HU" sz="32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nevelési gyakorlatok </a:t>
            </a:r>
            <a:r>
              <a:rPr lang="hu-HU" sz="3200" b="1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célja a </a:t>
            </a:r>
            <a:r>
              <a:rPr lang="hu-HU" sz="32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gyermek </a:t>
            </a:r>
            <a:r>
              <a:rPr lang="hu-HU" sz="32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túlélési esélyeinek fokozása, </a:t>
            </a:r>
            <a:r>
              <a:rPr lang="hu-HU" sz="3200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az adott kulturális kontextusban</a:t>
            </a:r>
            <a:br>
              <a:rPr lang="hu-HU" sz="3200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hu-HU" sz="3200" b="1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2152650" y="1516343"/>
            <a:ext cx="7886700" cy="4844116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pPr marL="457200" lvl="1" indent="0">
              <a:buNone/>
              <a:defRPr/>
            </a:pPr>
            <a:endParaRPr lang="hu-HU" altLang="hu-HU" sz="2000" b="1" i="1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  <a:defRPr/>
            </a:pPr>
            <a:r>
              <a:rPr lang="hu-HU" altLang="hu-HU" sz="20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hagyományos </a:t>
            </a:r>
            <a:r>
              <a:rPr lang="hu-HU" altLang="hu-H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mezőgazdasági társadalmak:</a:t>
            </a:r>
            <a:r>
              <a:rPr lang="hu-HU" altLang="hu-HU" sz="2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altLang="hu-HU" sz="20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biztosítani </a:t>
            </a:r>
            <a:r>
              <a:rPr lang="hu-HU" altLang="hu-HU" sz="2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hu-HU" altLang="hu-HU" sz="20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túlélést</a:t>
            </a:r>
          </a:p>
          <a:p>
            <a:pPr marL="457200" lvl="1" indent="0">
              <a:buNone/>
              <a:defRPr/>
            </a:pPr>
            <a:r>
              <a:rPr lang="hu-HU" altLang="hu-HU" sz="2000" b="1" i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hu-HU" altLang="hu-HU" sz="2000" b="1" i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kvantitatív” szülői stratégia</a:t>
            </a:r>
            <a:r>
              <a:rPr lang="hu-HU" altLang="hu-HU" sz="2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hu-HU" altLang="hu-HU" sz="2000" dirty="0" smtClean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hu-HU" altLang="hu-HU" sz="20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r>
              <a:rPr lang="hu-HU" altLang="hu-HU" sz="20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városiasodott </a:t>
            </a:r>
            <a:r>
              <a:rPr lang="hu-HU" altLang="hu-H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ipari </a:t>
            </a:r>
            <a:r>
              <a:rPr lang="hu-HU" altLang="hu-HU" sz="20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társadalmak:</a:t>
            </a:r>
            <a:r>
              <a:rPr lang="hu-HU" altLang="hu-HU" sz="2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gyermek különböző készségeket és kulturális értékeket sajátítson el, növelve ezzel versenyképességét felnőtt korában </a:t>
            </a:r>
          </a:p>
          <a:p>
            <a:pPr marL="457200" lvl="1" indent="0">
              <a:buNone/>
              <a:defRPr/>
            </a:pPr>
            <a:r>
              <a:rPr lang="hu-HU" altLang="hu-HU" sz="20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altLang="hu-HU" sz="2000" b="1" i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hu-HU" altLang="hu-HU" sz="2000" b="1" i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kvalitatív” szülői </a:t>
            </a:r>
            <a:r>
              <a:rPr lang="hu-HU" altLang="hu-HU" sz="2000" b="1" i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hozzáállás</a:t>
            </a:r>
          </a:p>
          <a:p>
            <a:pPr marL="457200" lvl="1" indent="0">
              <a:buNone/>
              <a:defRPr/>
            </a:pPr>
            <a:endParaRPr lang="hu-HU" altLang="hu-HU" sz="2000" b="1" i="1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hu-HU" altLang="hu-HU" sz="2000" b="1" i="1" dirty="0" smtClean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r>
              <a:rPr lang="hu-HU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hu-HU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  <a:defRPr/>
            </a:pPr>
            <a:endParaRPr lang="hu-HU" alt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7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gondozót befolyásolja a gyerek temperamentuma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–"/>
              <a:defRPr/>
            </a:pPr>
            <a:r>
              <a:rPr lang="hu-H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hu-HU" sz="2400" b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gyermeknevelés, szocializáció nem egyirányú folyamat:</a:t>
            </a:r>
            <a:endParaRPr lang="hu-HU" sz="2400" dirty="0">
              <a:solidFill>
                <a:schemeClr val="tx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charset="0"/>
              <a:buChar char="–"/>
              <a:defRPr/>
            </a:pP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számít pl. a </a:t>
            </a:r>
            <a:r>
              <a:rPr lang="hu-HU" sz="2000" b="1" i="1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gyermek temperamentuma</a:t>
            </a: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is, mely a szülők és gondozók reakcióit befolyásolja (</a:t>
            </a:r>
            <a:r>
              <a:rPr lang="hu-HU" sz="2000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Berry</a:t>
            </a: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és </a:t>
            </a:r>
            <a:r>
              <a:rPr lang="hu-HU" sz="2000" dirty="0" err="1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mtsai</a:t>
            </a:r>
            <a:r>
              <a:rPr lang="hu-HU" sz="2000" dirty="0">
                <a:solidFill>
                  <a:schemeClr val="tx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2002)</a:t>
            </a:r>
          </a:p>
          <a:p>
            <a:endParaRPr lang="hu-H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0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</TotalTime>
  <Words>660</Words>
  <Application>Microsoft Office PowerPoint</Application>
  <PresentationFormat>Szélesvásznú</PresentationFormat>
  <Paragraphs>96</Paragraphs>
  <Slides>14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Office Theme</vt:lpstr>
      <vt:lpstr>A családi szocializáció</vt:lpstr>
      <vt:lpstr>Értékek és nézetek továbbadása, átvétele</vt:lpstr>
      <vt:lpstr>A szocializáció színterei</vt:lpstr>
      <vt:lpstr>A szocializáció szintjei</vt:lpstr>
      <vt:lpstr>Kulturális hasonlóságok a gyermeknevelés gyakorlatában</vt:lpstr>
      <vt:lpstr>Kulturális különbözőségek a gyermeknevelés gyakorlatában</vt:lpstr>
      <vt:lpstr>További különbségek</vt:lpstr>
      <vt:lpstr>nevelési gyakorlatok célja a gyermek túlélési esélyeinek fokozása, az adott kulturális kontextusban </vt:lpstr>
      <vt:lpstr>A gondozót befolyásolja a gyerek temperamentuma</vt:lpstr>
      <vt:lpstr>A kultúra szocializációra gyakorolt sokrétű hatásainak integrálására törekvő elmélet:  a függetlenséget v. kölcsönös függést hangsúlyozó családmodell (Kaǧitçibaşi, 1990, 1996, 2007) </vt:lpstr>
      <vt:lpstr>Az általános családmodell elemei Kaǧitçibaşi, 1996</vt:lpstr>
      <vt:lpstr>A kölcsönös függőség modellje </vt:lpstr>
      <vt:lpstr>A függetlenség modellje </vt:lpstr>
      <vt:lpstr>Hogyan változik a család?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M. Kovács Judit</dc:creator>
  <cp:lastModifiedBy>Kovács Judit</cp:lastModifiedBy>
  <cp:revision>10</cp:revision>
  <dcterms:created xsi:type="dcterms:W3CDTF">2019-02-18T11:08:35Z</dcterms:created>
  <dcterms:modified xsi:type="dcterms:W3CDTF">2020-02-17T12:55:38Z</dcterms:modified>
</cp:coreProperties>
</file>