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5" r:id="rId5"/>
    <p:sldId id="262" r:id="rId6"/>
    <p:sldId id="261" r:id="rId7"/>
    <p:sldId id="264" r:id="rId8"/>
    <p:sldId id="266" r:id="rId9"/>
    <p:sldId id="257" r:id="rId10"/>
    <p:sldId id="259" r:id="rId11"/>
    <p:sldId id="267" r:id="rId12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églalap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Téglalap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Téglalap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Téglalap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Téglalap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Lekerekített téglalap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Lekerekített téglalap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Téglalap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Téglalap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6" name="Dátum hely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8" name="Élőláb hely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églalap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Téglalap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Téglalap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Téglalap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Téglalap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Lekerekített téglalap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Lekerekített téglalap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Téglalap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Téglalap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Téglalap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Téglalap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Téglalap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Téglalap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5B03284-EDB2-4A47-8E3C-9760FAB61A43}" type="datetimeFigureOut">
              <a:rPr lang="hu-HU" smtClean="0"/>
              <a:pPr/>
              <a:t>2019. 03. 11.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47E5A1D-FD64-463B-B2B3-82D27848B6C8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Az iskola és a </a:t>
            </a:r>
            <a:r>
              <a:rPr lang="hu-HU" dirty="0" err="1" smtClean="0"/>
              <a:t>a</a:t>
            </a:r>
            <a:r>
              <a:rPr lang="hu-HU" dirty="0" smtClean="0"/>
              <a:t> kortársak szerepe a szocializációban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iskola, mint a kortárskapcsolatok ápolásának helyszíne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u-HU" dirty="0" smtClean="0"/>
              <a:t>Az iskola (kivéve a </a:t>
            </a:r>
            <a:r>
              <a:rPr lang="hu-HU" dirty="0" err="1" smtClean="0"/>
              <a:t>sss</a:t>
            </a:r>
            <a:r>
              <a:rPr lang="hu-HU" dirty="0" smtClean="0"/>
              <a:t>) </a:t>
            </a:r>
            <a:r>
              <a:rPr lang="hu-HU" dirty="0" err="1" smtClean="0"/>
              <a:t>a</a:t>
            </a:r>
            <a:r>
              <a:rPr lang="hu-HU" dirty="0" smtClean="0"/>
              <a:t> nemi szerep-sztereotípiákat is nyomatékosítja. </a:t>
            </a:r>
          </a:p>
          <a:p>
            <a:r>
              <a:rPr lang="hu-HU" dirty="0" smtClean="0"/>
              <a:t>A társas készségek elsajátítása a kortárskapcsolatok segítségével (pl. együttműködés konfliktuskezelés). A kooperatív készségek fejlesztése jó hatással van az iskolai teljesítményre is.</a:t>
            </a:r>
          </a:p>
          <a:p>
            <a:r>
              <a:rPr lang="hu-HU" dirty="0" smtClean="0"/>
              <a:t>A gyerekek nem virtuális társkapcsolatai szinte leszűkülnek iskolaidőre.</a:t>
            </a:r>
          </a:p>
          <a:p>
            <a:r>
              <a:rPr lang="hu-HU" dirty="0" smtClean="0"/>
              <a:t>A sokszínű közeg a sokszínű társadalmat képviseli.</a:t>
            </a:r>
          </a:p>
          <a:p>
            <a:r>
              <a:rPr lang="hu-HU" dirty="0" smtClean="0"/>
              <a:t>A kortársak a társas összehasonlítás eszközei, a kulturális normákat (pl. divat) is közvetítik.</a:t>
            </a:r>
          </a:p>
          <a:p>
            <a:r>
              <a:rPr lang="hu-HU" dirty="0" smtClean="0"/>
              <a:t>Az iskolai célokkal szemben érvényesülő társas hatások.</a:t>
            </a:r>
          </a:p>
          <a:p>
            <a:r>
              <a:rPr lang="hu-HU" dirty="0" smtClean="0"/>
              <a:t>Veszélyes jelenség: </a:t>
            </a:r>
            <a:r>
              <a:rPr lang="hu-HU" dirty="0" err="1" smtClean="0"/>
              <a:t>bullying</a:t>
            </a:r>
            <a:r>
              <a:rPr lang="hu-HU" dirty="0" smtClean="0"/>
              <a:t> 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iskolai és családi szocializáció kapcsolata a </a:t>
            </a:r>
            <a:r>
              <a:rPr lang="hu-HU" smtClean="0"/>
              <a:t>tanulás szempontjából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u-HU" dirty="0" smtClean="0"/>
              <a:t>A szülői bevonódás az iskolai teljesítménybe javítja-e a teljesítményt? (Kisebbeknél javít, nagyobbaknál ront, a kontroll fokozása különösképpen, </a:t>
            </a:r>
            <a:r>
              <a:rPr lang="hu-HU" dirty="0" err="1" smtClean="0"/>
              <a:t>Karbach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2013)</a:t>
            </a:r>
          </a:p>
          <a:p>
            <a:r>
              <a:rPr lang="hu-HU" dirty="0" err="1" smtClean="0"/>
              <a:t>Qu</a:t>
            </a:r>
            <a:r>
              <a:rPr lang="hu-HU" dirty="0" smtClean="0"/>
              <a:t> és </a:t>
            </a:r>
            <a:r>
              <a:rPr lang="hu-HU" dirty="0" err="1" smtClean="0"/>
              <a:t>Pomerantz</a:t>
            </a:r>
            <a:r>
              <a:rPr lang="hu-HU" dirty="0" smtClean="0"/>
              <a:t> (2015):</a:t>
            </a:r>
          </a:p>
          <a:p>
            <a:r>
              <a:rPr lang="hu-HU" dirty="0" smtClean="0"/>
              <a:t>Az iskolától való elfordulás mögött a szülőkkel szembeni lázadás is ott van.</a:t>
            </a:r>
          </a:p>
          <a:p>
            <a:r>
              <a:rPr lang="hu-HU" dirty="0" smtClean="0"/>
              <a:t>Az amerikai serdülők gyakran nem tudnak a képességeiknek megfelelően teljesíteni. Az iskolát egyre jelentéktelenebbnek gondolják, és nem foglalkoznak annyit tanulással. A kínaiaknál ez nincs így. A szülők iránti felelősség és kötelességérzés csökkenése van a háttérben, nem a szülőknek az iskolai ügyekben való eltérő involváltsága, és nem az autonóm (</a:t>
            </a:r>
            <a:r>
              <a:rPr lang="hu-HU" dirty="0" err="1" smtClean="0"/>
              <a:t>intrinsic</a:t>
            </a:r>
            <a:r>
              <a:rPr lang="hu-HU" dirty="0" smtClean="0"/>
              <a:t>) elsajátítási motiváció különbözősége.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iskola, mint az esélyegyenlőség forrása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 smtClean="0"/>
              <a:t>A közoktatásban a „felvilágosodás programja” teljesedett ki: az értelem útján igazolható igazságokhoz való hozzáférés.</a:t>
            </a:r>
          </a:p>
          <a:p>
            <a:r>
              <a:rPr lang="hu-HU" dirty="0" smtClean="0"/>
              <a:t>(Nagy Frigyes, Mária Terézia, Napóleon)</a:t>
            </a:r>
          </a:p>
          <a:p>
            <a:r>
              <a:rPr lang="hu-HU" dirty="0" smtClean="0"/>
              <a:t>A modern nemzetállamiság felfogása szerint az állam a közigazgatáson keresztül vállal felelősséget minden egyes polgáráért. Ennek a felelősségvállalásnak része a közoktatás.</a:t>
            </a:r>
          </a:p>
          <a:p>
            <a:r>
              <a:rPr lang="hu-HU" dirty="0" smtClean="0"/>
              <a:t>Az oktatásban való részvétel lehetősége utat nyit a felemelkedésre; új, a családi környezetből nem látható perspektívák nyílhatnak.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iskola „konzervatív” funkciója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tananyag, a tankönyv mindig konzerválja is az adott kultúra értékeit.</a:t>
            </a:r>
          </a:p>
          <a:p>
            <a:r>
              <a:rPr lang="hu-HU" dirty="0" smtClean="0"/>
              <a:t>A tananyagban kínált tartalmaknak társadalmi tudat-formáló funkciója is van.</a:t>
            </a:r>
          </a:p>
          <a:p>
            <a:r>
              <a:rPr lang="hu-HU" dirty="0" smtClean="0"/>
              <a:t>Mivel alakítja a társadalmi-politikai identitást, a mindenkori hatalom alakítja az iskolában elérhető tartalmakat.</a:t>
            </a:r>
          </a:p>
          <a:p>
            <a:r>
              <a:rPr lang="hu-HU" dirty="0" smtClean="0"/>
              <a:t>A tankönyv-limit kérdése a magyar közoktatás körüli mai társadalmi vitában.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iskola, mint a társadalom tükre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iskolarendszer magán hordozza a társadalomban érvényes felfogásokat:</a:t>
            </a:r>
          </a:p>
          <a:p>
            <a:r>
              <a:rPr lang="hu-HU" dirty="0" smtClean="0"/>
              <a:t>Központosítás, bürokrácia, a kemény terhelés hiábavalósága, kreativitás-blokk.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Konzerválja-e az iskola a társadalmi különbségeket?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„</a:t>
            </a:r>
            <a:r>
              <a:rPr lang="hu-HU" dirty="0" err="1" smtClean="0"/>
              <a:t>tárolóhely</a:t>
            </a:r>
            <a:r>
              <a:rPr lang="hu-HU" dirty="0" smtClean="0"/>
              <a:t>” versus a karrier első lépcsőfoka</a:t>
            </a:r>
            <a:endParaRPr lang="hu-HU" dirty="0"/>
          </a:p>
          <a:p>
            <a:r>
              <a:rPr lang="hu-HU" dirty="0" smtClean="0"/>
              <a:t>A különböző rétegek jellemző iskolaválasztásai</a:t>
            </a:r>
          </a:p>
          <a:p>
            <a:r>
              <a:rPr lang="hu-HU" dirty="0" smtClean="0"/>
              <a:t>Az iskola, mint a későbbi kapcsolati tőke kialakításának terepe</a:t>
            </a:r>
          </a:p>
          <a:p>
            <a:r>
              <a:rPr lang="hu-HU" dirty="0" smtClean="0"/>
              <a:t>Osztályon belüli dinamika a társadalmi különbségek mentén </a:t>
            </a:r>
            <a:r>
              <a:rPr lang="hu-HU" dirty="0" smtClean="0"/>
              <a:t>(</a:t>
            </a:r>
            <a:r>
              <a:rPr lang="hu-HU" smtClean="0"/>
              <a:t>Aronson</a:t>
            </a:r>
            <a:r>
              <a:rPr lang="hu-HU" dirty="0" smtClean="0"/>
              <a:t>: Mozaik-módszer)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iskola, mint tudás forrása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Ma nehezen meghatározható, hogy milyen tudás hol hasznosítható.</a:t>
            </a:r>
          </a:p>
          <a:p>
            <a:r>
              <a:rPr lang="hu-HU" dirty="0" smtClean="0"/>
              <a:t>Hangsúly a kompetenciák fejlesztésén.</a:t>
            </a:r>
          </a:p>
          <a:p>
            <a:r>
              <a:rPr lang="hu-HU" dirty="0" smtClean="0"/>
              <a:t>Az absztrakt és kritikus gondolkodásra való képesség pl.</a:t>
            </a:r>
          </a:p>
          <a:p>
            <a:r>
              <a:rPr lang="hu-HU" dirty="0" smtClean="0"/>
              <a:t>Készségek nem léteznek önmagukban.</a:t>
            </a:r>
          </a:p>
          <a:p>
            <a:r>
              <a:rPr lang="hu-HU" dirty="0" smtClean="0"/>
              <a:t>A frontális oktatás és az aktív ismeretelsajátítás paradigmáinak szembeállítása.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Kulturális különbségek a tanuláshoz és iskolához való hozzáállásban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 smtClean="0"/>
              <a:t>A kelet-ázsiai kultúrában a tanulás sokkal fontosabb érték a gyerekek számára (</a:t>
            </a:r>
            <a:r>
              <a:rPr lang="hu-HU" dirty="0" err="1" smtClean="0"/>
              <a:t>Purdie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1996).</a:t>
            </a:r>
          </a:p>
          <a:p>
            <a:r>
              <a:rPr lang="hu-HU" dirty="0" err="1" smtClean="0"/>
              <a:t>Li</a:t>
            </a:r>
            <a:r>
              <a:rPr lang="hu-HU" dirty="0" smtClean="0"/>
              <a:t> (2004) 4-6 éves óvodásokat vizsgált: Az </a:t>
            </a:r>
            <a:r>
              <a:rPr lang="hu-HU" dirty="0" err="1" smtClean="0"/>
              <a:t>USÁ-ban</a:t>
            </a:r>
            <a:r>
              <a:rPr lang="hu-HU" dirty="0" smtClean="0"/>
              <a:t> a gyerekek a tanulásra, mint feladatra gondoltak, Kínában pedig úgy, hogy „a tanulástól jobb ember lesz belőlük”.</a:t>
            </a:r>
          </a:p>
          <a:p>
            <a:r>
              <a:rPr lang="hu-HU" dirty="0" smtClean="0"/>
              <a:t>Az individualista kultúrákban a tanárok az elemző, kritikus gondolkodást bátorítják. Ezzel szemben a kollektivista kultúrákban a diákok respektálják a tanár magas státuszát, és el szeretnék tőle sajátítani mindazt, amit lehet.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 smtClean="0"/>
              <a:t>Pratt</a:t>
            </a:r>
            <a:r>
              <a:rPr lang="hu-HU" dirty="0" smtClean="0"/>
              <a:t> és </a:t>
            </a:r>
            <a:r>
              <a:rPr lang="hu-HU" dirty="0" err="1" smtClean="0"/>
              <a:t>Wong</a:t>
            </a:r>
            <a:r>
              <a:rPr lang="hu-HU" dirty="0" smtClean="0"/>
              <a:t> (1999) vizsgálata a „kérdezés helyéről”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Hong </a:t>
            </a:r>
            <a:r>
              <a:rPr lang="hu-HU" dirty="0" err="1" smtClean="0"/>
              <a:t>Kongban</a:t>
            </a:r>
            <a:r>
              <a:rPr lang="hu-HU" dirty="0" smtClean="0"/>
              <a:t> készítettek interjúkat kínai tanulókkal. </a:t>
            </a:r>
          </a:p>
          <a:p>
            <a:pPr lvl="1"/>
            <a:r>
              <a:rPr lang="hu-HU" dirty="0" smtClean="0"/>
              <a:t>1. memorizálás</a:t>
            </a:r>
          </a:p>
          <a:p>
            <a:pPr lvl="1"/>
            <a:r>
              <a:rPr lang="hu-HU" dirty="0" smtClean="0"/>
              <a:t>2. megértés és alkalmazás</a:t>
            </a:r>
          </a:p>
          <a:p>
            <a:pPr lvl="1"/>
            <a:r>
              <a:rPr lang="hu-HU" dirty="0" smtClean="0"/>
              <a:t>3. kérdezés és módosítás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iskola, mint alternatív identitások forrása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 tanárok, mint szerep-modellek jelenléte támogatja az identitás-választást.</a:t>
            </a:r>
          </a:p>
          <a:p>
            <a:r>
              <a:rPr lang="hu-HU" dirty="0" smtClean="0"/>
              <a:t>A kortárscsoportok is alternatív identitásokat kínálnak.</a:t>
            </a:r>
          </a:p>
          <a:p>
            <a:r>
              <a:rPr lang="hu-HU" dirty="0" smtClean="0"/>
              <a:t>A tanítási órákon kívüli iskolai foglalkozások és az iskolán kívüli foglalkozások szerepe az alternatív identitások kínálásában.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ánus">
  <a:themeElements>
    <a:clrScheme name="Urbánus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ánu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ánus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197</TotalTime>
  <Words>633</Words>
  <Application>Microsoft Office PowerPoint</Application>
  <PresentationFormat>Diavetítés a képernyőre (4:3 oldalarány)</PresentationFormat>
  <Paragraphs>51</Paragraphs>
  <Slides>11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5" baseType="lpstr">
      <vt:lpstr>Georgia</vt:lpstr>
      <vt:lpstr>Trebuchet MS</vt:lpstr>
      <vt:lpstr>Wingdings 2</vt:lpstr>
      <vt:lpstr>Urbánus</vt:lpstr>
      <vt:lpstr>Az iskola és a a kortársak szerepe a szocializációban</vt:lpstr>
      <vt:lpstr>Az iskola, mint az esélyegyenlőség forrása</vt:lpstr>
      <vt:lpstr>Az iskola „konzervatív” funkciója</vt:lpstr>
      <vt:lpstr>Az iskola, mint a társadalom tükre</vt:lpstr>
      <vt:lpstr>Konzerválja-e az iskola a társadalmi különbségeket?</vt:lpstr>
      <vt:lpstr>Az iskola, mint tudás forrása</vt:lpstr>
      <vt:lpstr>Kulturális különbségek a tanuláshoz és iskolához való hozzáállásban</vt:lpstr>
      <vt:lpstr>Pratt és Wong (1999) vizsgálata a „kérdezés helyéről”</vt:lpstr>
      <vt:lpstr>Az iskola, mint alternatív identitások forrása</vt:lpstr>
      <vt:lpstr>Az iskola, mint a kortárskapcsolatok ápolásának helyszíne</vt:lpstr>
      <vt:lpstr>Az iskolai és családi szocializáció kapcsolata a tanulás szempontjából</vt:lpstr>
    </vt:vector>
  </TitlesOfParts>
  <Company>Egyetem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iskola és a a kortársak szerepe a szocializációban</dc:title>
  <dc:creator>M. Kovács Judit</dc:creator>
  <cp:lastModifiedBy>M. Kovács Judit</cp:lastModifiedBy>
  <cp:revision>13</cp:revision>
  <dcterms:created xsi:type="dcterms:W3CDTF">2016-03-02T09:47:43Z</dcterms:created>
  <dcterms:modified xsi:type="dcterms:W3CDTF">2019-03-11T13:03:25Z</dcterms:modified>
</cp:coreProperties>
</file>