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307" r:id="rId4"/>
    <p:sldId id="259" r:id="rId5"/>
    <p:sldId id="261" r:id="rId6"/>
    <p:sldId id="263" r:id="rId7"/>
    <p:sldId id="262" r:id="rId8"/>
    <p:sldId id="264" r:id="rId9"/>
    <p:sldId id="265" r:id="rId10"/>
    <p:sldId id="268" r:id="rId11"/>
    <p:sldId id="280" r:id="rId12"/>
    <p:sldId id="275" r:id="rId13"/>
    <p:sldId id="276" r:id="rId14"/>
    <p:sldId id="277" r:id="rId15"/>
    <p:sldId id="278" r:id="rId16"/>
    <p:sldId id="282" r:id="rId17"/>
    <p:sldId id="283" r:id="rId18"/>
    <p:sldId id="285" r:id="rId19"/>
    <p:sldId id="287" r:id="rId20"/>
    <p:sldId id="288" r:id="rId21"/>
    <p:sldId id="290" r:id="rId22"/>
    <p:sldId id="291" r:id="rId23"/>
    <p:sldId id="292" r:id="rId24"/>
    <p:sldId id="293" r:id="rId25"/>
    <p:sldId id="294" r:id="rId26"/>
    <p:sldId id="296" r:id="rId27"/>
    <p:sldId id="297" r:id="rId28"/>
    <p:sldId id="298" r:id="rId29"/>
    <p:sldId id="299" r:id="rId30"/>
    <p:sldId id="300" r:id="rId31"/>
    <p:sldId id="301" r:id="rId32"/>
    <p:sldId id="302" r:id="rId33"/>
    <p:sldId id="303" r:id="rId34"/>
    <p:sldId id="304" r:id="rId35"/>
    <p:sldId id="305" r:id="rId36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0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47" y="1122363"/>
            <a:ext cx="7773308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347" y="3602038"/>
            <a:ext cx="777330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 smtClean="0"/>
              <a:t>Alcím mintájának szerkesztése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72039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5" y="4289373"/>
            <a:ext cx="7775673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355" y="621322"/>
            <a:ext cx="7775673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5108728"/>
            <a:ext cx="7774499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1823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609601"/>
            <a:ext cx="776532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4204820"/>
            <a:ext cx="776532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12400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5" y="4204821"/>
            <a:ext cx="776532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0" name="TextBox 9"/>
          <p:cNvSpPr txBox="1"/>
          <p:nvPr/>
        </p:nvSpPr>
        <p:spPr>
          <a:xfrm>
            <a:off x="505245" y="641749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46721" y="307337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36462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5" y="2126943"/>
            <a:ext cx="7766495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650556"/>
            <a:ext cx="776532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864166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45" y="609601"/>
            <a:ext cx="7765322" cy="1325563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46" y="2088320"/>
            <a:ext cx="2474217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46" y="2911624"/>
            <a:ext cx="2474217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3658" y="2088320"/>
            <a:ext cx="2473919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3659" y="2911624"/>
            <a:ext cx="247486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088320"/>
            <a:ext cx="246840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2260" y="2911624"/>
            <a:ext cx="2468408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657543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46" y="609601"/>
            <a:ext cx="7765322" cy="1325563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47" y="3989147"/>
            <a:ext cx="247421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19015" y="2092235"/>
            <a:ext cx="2205038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47" y="4565409"/>
            <a:ext cx="2474216" cy="122579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26" y="3989147"/>
            <a:ext cx="247423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092235"/>
            <a:ext cx="2197894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565408"/>
            <a:ext cx="2475252" cy="122579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0067" y="3989147"/>
            <a:ext cx="246742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14603" y="2092235"/>
            <a:ext cx="219908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973" y="4565410"/>
            <a:ext cx="2470694" cy="122579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209397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791390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0"/>
            <a:ext cx="1906993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346" y="609600"/>
            <a:ext cx="5744029" cy="5181601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2035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43355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1933" y="657227"/>
            <a:ext cx="7300134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1933" y="3602039"/>
            <a:ext cx="7300134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0096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6321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346" y="2088320"/>
            <a:ext cx="3829503" cy="3702881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0052" y="2088320"/>
            <a:ext cx="3820616" cy="3702881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67039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5563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5427" y="2088320"/>
            <a:ext cx="3600326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346" y="2912232"/>
            <a:ext cx="3830406" cy="287896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9230" y="2088320"/>
            <a:ext cx="3591437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12232"/>
            <a:ext cx="3821518" cy="287896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51262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62873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49083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921" y="609600"/>
            <a:ext cx="2949178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8548" y="609600"/>
            <a:ext cx="4642119" cy="5181600"/>
          </a:xfrm>
        </p:spPr>
        <p:txBody>
          <a:bodyPr anchor="ctr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7921" y="2971801"/>
            <a:ext cx="2949178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41315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921" y="609600"/>
            <a:ext cx="416760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49932" y="758881"/>
            <a:ext cx="2966938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971800"/>
            <a:ext cx="4171242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44177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46" y="2096064"/>
            <a:ext cx="776532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2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C7934-000B-4788-8545-B7D2E668363D}" type="datetimeFigureOut">
              <a:rPr lang="hu-HU" smtClean="0"/>
              <a:pPr/>
              <a:t>2019. 03. 18.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46" y="5883276"/>
            <a:ext cx="50046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651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8A26B9-64AC-464E-8914-BD1515A7212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807436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/>
              <a:t>A média és az internet  szerepe a szocializációban</a:t>
            </a:r>
            <a:endParaRPr lang="hu-HU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Médiahasználat a szocializáció szemszögéből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1935922"/>
            <a:ext cx="8568952" cy="4661430"/>
          </a:xfrm>
        </p:spPr>
        <p:txBody>
          <a:bodyPr>
            <a:noAutofit/>
          </a:bodyPr>
          <a:lstStyle/>
          <a:p>
            <a:r>
              <a:rPr lang="hu-HU" sz="2800" dirty="0" smtClean="0"/>
              <a:t>A szocializációnak 7 forrása van: család, barátok, iskola, közösség, média, jogi-állami rendszer, a kulturális hiedelemrendszer.</a:t>
            </a:r>
          </a:p>
          <a:p>
            <a:r>
              <a:rPr lang="hu-HU" sz="2800" dirty="0" smtClean="0"/>
              <a:t>Három szocializációs célt kell teljesíteni: </a:t>
            </a:r>
          </a:p>
          <a:p>
            <a:pPr marL="889254" lvl="1" indent="-514350">
              <a:buAutoNum type="arabicPeriod"/>
            </a:pPr>
            <a:r>
              <a:rPr lang="hu-HU" sz="2800" dirty="0" smtClean="0"/>
              <a:t>impulzus-kontroll megtanulása, lelkiismeretesség;</a:t>
            </a:r>
          </a:p>
          <a:p>
            <a:pPr marL="889254" lvl="1" indent="-514350">
              <a:buAutoNum type="arabicPeriod"/>
            </a:pPr>
            <a:r>
              <a:rPr lang="hu-HU" sz="2800" dirty="0" smtClean="0"/>
              <a:t>Felkészülés a szerepekre, foglalkozási, nemi, szülői, stb. szerepekre;</a:t>
            </a:r>
          </a:p>
          <a:p>
            <a:pPr marL="889254" lvl="1" indent="-514350">
              <a:buAutoNum type="arabicPeriod"/>
            </a:pPr>
            <a:r>
              <a:rPr lang="hu-HU" sz="2800" dirty="0" smtClean="0"/>
              <a:t>Jelentések megtanulása: mi fontos, mi értékes, stb.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szélesre és a szűkre szabott szocializáció fogalma (</a:t>
            </a:r>
            <a:r>
              <a:rPr lang="hu-HU" dirty="0" err="1"/>
              <a:t>Arnett</a:t>
            </a:r>
            <a:r>
              <a:rPr lang="hu-HU" dirty="0"/>
              <a:t>, 1992, 1995) </a:t>
            </a:r>
            <a:br>
              <a:rPr lang="hu-HU" dirty="0"/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85346" y="2096064"/>
            <a:ext cx="7765322" cy="4357272"/>
          </a:xfrm>
        </p:spPr>
        <p:txBody>
          <a:bodyPr>
            <a:normAutofit/>
          </a:bodyPr>
          <a:lstStyle/>
          <a:p>
            <a:r>
              <a:rPr lang="hu-HU" dirty="0" smtClean="0"/>
              <a:t>Azokban a kultúrákban, melyeknek az individualizmus és a függetlenség  fontos, ezekre a célokra is ilyen módon tekintenek. Az ilyen kultúrákban a szocializáció szélesre szabott. </a:t>
            </a:r>
            <a:r>
              <a:rPr lang="hu-HU" dirty="0" err="1" smtClean="0"/>
              <a:t>Promótálja</a:t>
            </a:r>
            <a:r>
              <a:rPr lang="hu-HU" dirty="0" smtClean="0"/>
              <a:t> a nagyfokú változatosságot ami a tagok társas és pszichológiai fejlődését illeti. </a:t>
            </a:r>
            <a:r>
              <a:rPr lang="hu-HU" dirty="0"/>
              <a:t>A szélesre szabott szocializáció nagyfokú személyes szabadságot ad, de ez sokak számára megnehezíti megtalálni a saját útjukat</a:t>
            </a:r>
            <a:r>
              <a:rPr lang="hu-HU" dirty="0" smtClean="0"/>
              <a:t>.</a:t>
            </a:r>
            <a:r>
              <a:rPr lang="hu-HU" dirty="0"/>
              <a:t> A média a szélesre szabott szocializációs környezetben kevéssé kontrollált és cenzúrázott. </a:t>
            </a:r>
          </a:p>
          <a:p>
            <a:r>
              <a:rPr lang="hu-HU" dirty="0" smtClean="0"/>
              <a:t>Az engedelmességet és alkalmazkodást hangsúlyozó kultúrákban a szocializáció szűkre szabott. </a:t>
            </a:r>
          </a:p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A dinamikus szemléletet illusztráló másik példa: Szexuális szocializáció a médián keresztül (Wright, 2009)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11560" y="2636912"/>
            <a:ext cx="7765322" cy="3983168"/>
          </a:xfrm>
        </p:spPr>
        <p:txBody>
          <a:bodyPr>
            <a:normAutofit/>
          </a:bodyPr>
          <a:lstStyle/>
          <a:p>
            <a:r>
              <a:rPr lang="hu-HU" dirty="0" smtClean="0"/>
              <a:t>A médiának fontos szerepe van a szexuális szocializációban.</a:t>
            </a:r>
          </a:p>
          <a:p>
            <a:r>
              <a:rPr lang="hu-HU" dirty="0" smtClean="0"/>
              <a:t>A televízión kívül más csatornák is fontosak, és egyre fontosabbak.</a:t>
            </a:r>
          </a:p>
          <a:p>
            <a:r>
              <a:rPr lang="hu-HU" dirty="0"/>
              <a:t>A serdülők maguk is fontos forrásnak tartják a médiát a szexualitással kapcsolatos információk </a:t>
            </a:r>
            <a:r>
              <a:rPr lang="hu-HU" dirty="0" smtClean="0"/>
              <a:t>vonatkozásában</a:t>
            </a:r>
          </a:p>
          <a:p>
            <a:r>
              <a:rPr lang="hu-HU" dirty="0"/>
              <a:t>Ez egy olyan terület, amellyel kapcsolatban nincs sok tapasztalatuk, és a médiából szerezhető információk „gazdagságához” nehezen lehet mérni a személyes megfigyelések tartalmát</a:t>
            </a:r>
          </a:p>
          <a:p>
            <a:endParaRPr lang="hu-H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kitettség mértéke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u-HU" dirty="0" smtClean="0"/>
              <a:t>2005: a serdülők kedvenc műsoraiban </a:t>
            </a:r>
            <a:r>
              <a:rPr lang="hu-HU" b="1" dirty="0" smtClean="0"/>
              <a:t>óránként 6,7-szer </a:t>
            </a:r>
            <a:r>
              <a:rPr lang="hu-HU" dirty="0" smtClean="0"/>
              <a:t>jelenik meg, míg a műsorok összességét tekintve 5-ször. </a:t>
            </a:r>
          </a:p>
          <a:p>
            <a:r>
              <a:rPr lang="hu-HU" dirty="0" smtClean="0"/>
              <a:t>A legnézettebb műsorok </a:t>
            </a:r>
            <a:r>
              <a:rPr lang="hu-HU" b="1" dirty="0" smtClean="0"/>
              <a:t>kevesebb kockázatot és felelősséget </a:t>
            </a:r>
            <a:r>
              <a:rPr lang="hu-HU" dirty="0" smtClean="0"/>
              <a:t>mutatnak, mint a műsorok általában</a:t>
            </a:r>
          </a:p>
          <a:p>
            <a:r>
              <a:rPr lang="hu-HU" dirty="0" smtClean="0"/>
              <a:t>2001-től 2005-ig az olyan szex-jelenetek aránya, melyekben a szereplők amúgy </a:t>
            </a:r>
            <a:r>
              <a:rPr lang="hu-HU" b="1" dirty="0" smtClean="0"/>
              <a:t>nem tartoztak egymáshoz</a:t>
            </a:r>
            <a:r>
              <a:rPr lang="hu-HU" dirty="0" smtClean="0"/>
              <a:t>, 33%-ról 50%-ra nőtt</a:t>
            </a:r>
          </a:p>
          <a:p>
            <a:r>
              <a:rPr lang="hu-HU" dirty="0" smtClean="0"/>
              <a:t>Nőtt a </a:t>
            </a:r>
            <a:r>
              <a:rPr lang="hu-HU" b="1" dirty="0" smtClean="0"/>
              <a:t>nem heteroszexuális </a:t>
            </a:r>
            <a:r>
              <a:rPr lang="hu-HU" dirty="0" smtClean="0"/>
              <a:t>felek kapcsolatát bemutató jelenetek aránya is (14,5%-ról 17,4%-ra)</a:t>
            </a:r>
          </a:p>
          <a:p>
            <a:r>
              <a:rPr lang="hu-HU" dirty="0" smtClean="0"/>
              <a:t>A nem heteroszexuális személyek gyakran szexuálisan túlfűtöttként , illetve nevetséges figuraként jelennek meg.</a:t>
            </a:r>
          </a:p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A tartalom-specifikus hatásokat elemző vizsgálatok több információval szolgálnak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különböző típusú műsorok, illetve közlések, nagyon más információkat kínálnak.</a:t>
            </a:r>
          </a:p>
          <a:p>
            <a:r>
              <a:rPr lang="hu-HU" dirty="0" smtClean="0"/>
              <a:t>Vannak általában jellemző dolgok: </a:t>
            </a:r>
          </a:p>
          <a:p>
            <a:pPr lvl="1"/>
            <a:r>
              <a:rPr lang="hu-HU" dirty="0" smtClean="0"/>
              <a:t> például a házasság előtti szex mindenhol normálisnak van bemutatva (normatív), és </a:t>
            </a:r>
          </a:p>
          <a:p>
            <a:pPr lvl="1"/>
            <a:r>
              <a:rPr lang="hu-HU" dirty="0" smtClean="0"/>
              <a:t>az emberi szexualitás mindenhol elég </a:t>
            </a:r>
            <a:r>
              <a:rPr lang="hu-HU" dirty="0" err="1" smtClean="0"/>
              <a:t>sztereotipikusan</a:t>
            </a:r>
            <a:r>
              <a:rPr lang="hu-HU" dirty="0" smtClean="0"/>
              <a:t> jelenik meg (pl. a kezdeményezést illetően, vagy hogy a nőknek szépnek, vonzónak kell lenni)</a:t>
            </a:r>
          </a:p>
          <a:p>
            <a:r>
              <a:rPr lang="hu-HU" dirty="0" smtClean="0"/>
              <a:t>Vannak azonban műsor, illetve </a:t>
            </a:r>
            <a:r>
              <a:rPr lang="hu-HU" dirty="0" err="1" smtClean="0"/>
              <a:t>médiaspecifikus</a:t>
            </a:r>
            <a:r>
              <a:rPr lang="hu-HU" dirty="0" smtClean="0"/>
              <a:t> tartalmak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Pl. mit tanul egy serdülő , ha…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40000" lnSpcReduction="20000"/>
          </a:bodyPr>
          <a:lstStyle/>
          <a:p>
            <a:r>
              <a:rPr lang="hu-HU" sz="5000" dirty="0" smtClean="0"/>
              <a:t>Lány, és</a:t>
            </a:r>
          </a:p>
          <a:p>
            <a:pPr lvl="1"/>
            <a:r>
              <a:rPr lang="hu-HU" sz="5000" dirty="0" smtClean="0"/>
              <a:t>TV-drámákat, illetve vígjátékokat néz: </a:t>
            </a:r>
          </a:p>
          <a:p>
            <a:pPr lvl="2"/>
            <a:r>
              <a:rPr lang="hu-HU" sz="4800" dirty="0" smtClean="0"/>
              <a:t>a szex kockázat és felelősségmentes dolog; a szex kikapcsolódás, rekreáció</a:t>
            </a:r>
          </a:p>
          <a:p>
            <a:pPr lvl="1"/>
            <a:r>
              <a:rPr lang="hu-HU" sz="5000" dirty="0" err="1" smtClean="0"/>
              <a:t>Teenagereknek</a:t>
            </a:r>
            <a:r>
              <a:rPr lang="hu-HU" sz="5000" dirty="0" smtClean="0"/>
              <a:t>, ill. nőknek szóló magazinokat olvas:</a:t>
            </a:r>
          </a:p>
          <a:p>
            <a:pPr lvl="2"/>
            <a:r>
              <a:rPr lang="hu-HU" sz="4800" dirty="0" smtClean="0"/>
              <a:t> sokat tud meg a nemi úton terjedő betegségekről, a fogamzásgátlásról és a nem tervezett terhességről; a szex és a szerelem együtt az igazi</a:t>
            </a:r>
          </a:p>
          <a:p>
            <a:r>
              <a:rPr lang="hu-HU" sz="5000" dirty="0" smtClean="0"/>
              <a:t>Fiú, és</a:t>
            </a:r>
          </a:p>
          <a:p>
            <a:pPr lvl="1"/>
            <a:r>
              <a:rPr lang="hu-HU" sz="5000" dirty="0" smtClean="0"/>
              <a:t>Férfi-magazinokat olvas: </a:t>
            </a:r>
          </a:p>
          <a:p>
            <a:pPr lvl="2"/>
            <a:r>
              <a:rPr lang="hu-HU" sz="4800" dirty="0" smtClean="0"/>
              <a:t>a szexben nincs túl sok felelősség</a:t>
            </a:r>
          </a:p>
          <a:p>
            <a:pPr lvl="1"/>
            <a:r>
              <a:rPr lang="hu-HU" sz="5000" dirty="0" err="1" smtClean="0"/>
              <a:t>Talk-show-kat</a:t>
            </a:r>
            <a:r>
              <a:rPr lang="hu-HU" sz="5000" dirty="0" smtClean="0"/>
              <a:t> néz: </a:t>
            </a:r>
          </a:p>
          <a:p>
            <a:pPr lvl="2"/>
            <a:r>
              <a:rPr lang="hu-HU" sz="4800" dirty="0" smtClean="0"/>
              <a:t>kockázat és felelősség</a:t>
            </a:r>
          </a:p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Mit tanul különböző témákról műfajfüggően?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51520" y="2132856"/>
            <a:ext cx="8485402" cy="3695136"/>
          </a:xfrm>
        </p:spPr>
        <p:txBody>
          <a:bodyPr>
            <a:normAutofit fontScale="25000" lnSpcReduction="20000"/>
          </a:bodyPr>
          <a:lstStyle/>
          <a:p>
            <a:r>
              <a:rPr lang="hu-HU" sz="8600" dirty="0" smtClean="0"/>
              <a:t>A </a:t>
            </a:r>
            <a:r>
              <a:rPr lang="hu-HU" sz="8600" dirty="0" err="1" smtClean="0"/>
              <a:t>homoszexualitásról</a:t>
            </a:r>
            <a:endParaRPr lang="hu-HU" sz="8600" dirty="0" smtClean="0"/>
          </a:p>
          <a:p>
            <a:pPr lvl="1"/>
            <a:r>
              <a:rPr lang="hu-HU" sz="8600" dirty="0" smtClean="0"/>
              <a:t>A </a:t>
            </a:r>
            <a:r>
              <a:rPr lang="hu-HU" sz="8600" dirty="0" err="1" smtClean="0"/>
              <a:t>sitcom</a:t>
            </a:r>
            <a:r>
              <a:rPr lang="hu-HU" sz="8600" dirty="0" smtClean="0"/>
              <a:t> </a:t>
            </a:r>
            <a:r>
              <a:rPr lang="hu-HU" sz="8600" dirty="0" err="1" smtClean="0"/>
              <a:t>sorzatnézők</a:t>
            </a:r>
            <a:r>
              <a:rPr lang="hu-HU" sz="8600" dirty="0" smtClean="0"/>
              <a:t> azt látják, hogy </a:t>
            </a:r>
          </a:p>
          <a:p>
            <a:pPr lvl="2"/>
            <a:r>
              <a:rPr lang="hu-HU" sz="8600" dirty="0" smtClean="0"/>
              <a:t>a homoszexuálisok </a:t>
            </a:r>
            <a:r>
              <a:rPr lang="hu-HU" sz="8600" dirty="0" err="1" smtClean="0"/>
              <a:t>excentrikusok</a:t>
            </a:r>
            <a:r>
              <a:rPr lang="hu-HU" sz="8600" dirty="0" smtClean="0"/>
              <a:t>, de veszélytelenek, inkább mókás figurák.</a:t>
            </a:r>
          </a:p>
          <a:p>
            <a:pPr lvl="1"/>
            <a:r>
              <a:rPr lang="hu-HU" sz="8600" dirty="0" smtClean="0"/>
              <a:t>Mozifilmeket kedvelők pedig azt látják, hogy </a:t>
            </a:r>
          </a:p>
          <a:p>
            <a:pPr lvl="2"/>
            <a:r>
              <a:rPr lang="hu-HU" sz="8600" dirty="0" smtClean="0"/>
              <a:t>a homoszexualitás és a deviancia kéz a kézben jár.</a:t>
            </a:r>
          </a:p>
          <a:p>
            <a:r>
              <a:rPr lang="hu-HU" sz="8600" dirty="0" smtClean="0"/>
              <a:t>Házasságon belüli szex</a:t>
            </a:r>
          </a:p>
          <a:p>
            <a:pPr lvl="1"/>
            <a:r>
              <a:rPr lang="hu-HU" sz="8600" dirty="0" smtClean="0"/>
              <a:t>A szappanopera rajongók azt látják, hogy </a:t>
            </a:r>
          </a:p>
          <a:p>
            <a:pPr lvl="2"/>
            <a:r>
              <a:rPr lang="hu-HU" sz="8600" dirty="0" smtClean="0"/>
              <a:t>a szex még boldogabb is a házasságban, míg </a:t>
            </a:r>
          </a:p>
          <a:p>
            <a:pPr lvl="1"/>
            <a:r>
              <a:rPr lang="hu-HU" sz="8600" dirty="0" smtClean="0"/>
              <a:t>a filmekből inkább az derül ki, hogy </a:t>
            </a:r>
          </a:p>
          <a:p>
            <a:pPr lvl="2"/>
            <a:r>
              <a:rPr lang="hu-HU" sz="8600" dirty="0" smtClean="0"/>
              <a:t>a szex a házasságban monotonná és unalmassá válik</a:t>
            </a:r>
            <a:r>
              <a:rPr lang="hu-HU" sz="4800" dirty="0" smtClean="0"/>
              <a:t>.</a:t>
            </a:r>
          </a:p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A Média hatása a társadalmi attitűdökre: a nőkkel szembeni erőszak elfogadása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Wright, P. J., &amp; </a:t>
            </a:r>
            <a:r>
              <a:rPr lang="hu-HU" dirty="0" err="1" smtClean="0"/>
              <a:t>Tokunaga</a:t>
            </a:r>
            <a:r>
              <a:rPr lang="hu-HU" dirty="0" smtClean="0"/>
              <a:t>, R. S. (2015). </a:t>
            </a:r>
            <a:r>
              <a:rPr lang="hu-HU" dirty="0" err="1" smtClean="0"/>
              <a:t>Men’s</a:t>
            </a:r>
            <a:r>
              <a:rPr lang="hu-HU" dirty="0" smtClean="0"/>
              <a:t> </a:t>
            </a:r>
            <a:r>
              <a:rPr lang="hu-HU" dirty="0" err="1" smtClean="0"/>
              <a:t>Objectifying</a:t>
            </a:r>
            <a:r>
              <a:rPr lang="hu-HU" dirty="0" smtClean="0"/>
              <a:t> Media </a:t>
            </a:r>
            <a:r>
              <a:rPr lang="hu-HU" dirty="0" err="1" smtClean="0"/>
              <a:t>Consumption</a:t>
            </a:r>
            <a:r>
              <a:rPr lang="hu-HU" dirty="0" smtClean="0"/>
              <a:t>, </a:t>
            </a:r>
            <a:r>
              <a:rPr lang="hu-HU" dirty="0" err="1" smtClean="0"/>
              <a:t>Objectification</a:t>
            </a:r>
            <a:r>
              <a:rPr lang="hu-HU" dirty="0" smtClean="0"/>
              <a:t> of </a:t>
            </a:r>
            <a:r>
              <a:rPr lang="hu-HU" dirty="0" err="1" smtClean="0"/>
              <a:t>Women</a:t>
            </a:r>
            <a:r>
              <a:rPr lang="hu-HU" dirty="0" smtClean="0"/>
              <a:t>, and </a:t>
            </a:r>
            <a:r>
              <a:rPr lang="hu-HU" dirty="0" err="1" smtClean="0"/>
              <a:t>Attitudes</a:t>
            </a:r>
            <a:r>
              <a:rPr lang="hu-HU" dirty="0" smtClean="0"/>
              <a:t> </a:t>
            </a:r>
            <a:r>
              <a:rPr lang="hu-HU" dirty="0" err="1" smtClean="0"/>
              <a:t>Supportive</a:t>
            </a:r>
            <a:r>
              <a:rPr lang="hu-HU" dirty="0" smtClean="0"/>
              <a:t> of </a:t>
            </a:r>
            <a:r>
              <a:rPr lang="hu-HU" dirty="0" err="1" smtClean="0"/>
              <a:t>Violence</a:t>
            </a:r>
            <a:r>
              <a:rPr lang="hu-HU" dirty="0" smtClean="0"/>
              <a:t> </a:t>
            </a:r>
            <a:r>
              <a:rPr lang="hu-HU" dirty="0" err="1" smtClean="0"/>
              <a:t>Against</a:t>
            </a:r>
            <a:r>
              <a:rPr lang="hu-HU" dirty="0" smtClean="0"/>
              <a:t> </a:t>
            </a:r>
            <a:r>
              <a:rPr lang="hu-HU" dirty="0" err="1" smtClean="0"/>
              <a:t>Women</a:t>
            </a:r>
            <a:r>
              <a:rPr lang="hu-HU" dirty="0" smtClean="0"/>
              <a:t>. </a:t>
            </a:r>
            <a:r>
              <a:rPr lang="hu-HU" i="1" dirty="0" err="1" smtClean="0"/>
              <a:t>Archives</a:t>
            </a:r>
            <a:r>
              <a:rPr lang="hu-HU" i="1" dirty="0" smtClean="0"/>
              <a:t> of </a:t>
            </a:r>
            <a:r>
              <a:rPr lang="hu-HU" i="1" dirty="0" err="1" smtClean="0"/>
              <a:t>sexual</a:t>
            </a:r>
            <a:r>
              <a:rPr lang="hu-HU" i="1" dirty="0" smtClean="0"/>
              <a:t> </a:t>
            </a:r>
            <a:r>
              <a:rPr lang="hu-HU" i="1" dirty="0" err="1" smtClean="0"/>
              <a:t>behavior</a:t>
            </a:r>
            <a:r>
              <a:rPr lang="hu-HU" dirty="0" smtClean="0"/>
              <a:t>, 1-10.</a:t>
            </a:r>
          </a:p>
          <a:p>
            <a:r>
              <a:rPr lang="hu-HU" dirty="0" smtClean="0"/>
              <a:t>Minél többet fogyasztja </a:t>
            </a:r>
            <a:r>
              <a:rPr lang="hu-HU" dirty="0"/>
              <a:t>valaki (férfiak)  </a:t>
            </a:r>
            <a:r>
              <a:rPr lang="hu-HU" dirty="0" smtClean="0"/>
              <a:t>a releváns  médiatartalmakat, annál inkább </a:t>
            </a:r>
            <a:r>
              <a:rPr lang="hu-HU" dirty="0" err="1" smtClean="0"/>
              <a:t>objektifikáló</a:t>
            </a:r>
            <a:r>
              <a:rPr lang="hu-HU" dirty="0" smtClean="0"/>
              <a:t> attitűdje van a nőkkel kapcsolatban és annál inkább elfogadja a nőkkel szembeni erőszakot. Az </a:t>
            </a:r>
            <a:r>
              <a:rPr lang="hu-HU" dirty="0" err="1" smtClean="0"/>
              <a:t>objektifikáció</a:t>
            </a:r>
            <a:r>
              <a:rPr lang="hu-HU" dirty="0" smtClean="0"/>
              <a:t> közvetíti a médiakitettség és az erőszak elfogadása közti kapcsolatot.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72186" y="2095500"/>
            <a:ext cx="639169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Az internet társadalmi hatása és az internet szerepe szocializációs szemszögből</a:t>
            </a:r>
            <a:endParaRPr lang="hu-HU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A média sajátos pozíciója a szocializációs környezetben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hu-HU" dirty="0" smtClean="0"/>
              <a:t>A legtöbb ágensnek az az érdeke, hogy az általa közvetített attitűdöket, értékeket elfogadják és megőrizzék. (</a:t>
            </a:r>
            <a:r>
              <a:rPr lang="hu-HU" dirty="0" err="1" smtClean="0"/>
              <a:t>Wrong</a:t>
            </a:r>
            <a:r>
              <a:rPr lang="hu-HU" dirty="0" smtClean="0"/>
              <a:t>, 1994). </a:t>
            </a:r>
          </a:p>
          <a:p>
            <a:r>
              <a:rPr lang="hu-HU" dirty="0" smtClean="0"/>
              <a:t>Ezzel szemben a média a piacról él, és azokat a tartalmakat kínálja, amelyekre van igény. A média minden egyes potenciális résbe igyekszik betörni, ezért nagyon változatos. </a:t>
            </a:r>
          </a:p>
          <a:p>
            <a:r>
              <a:rPr lang="hu-HU" dirty="0" smtClean="0"/>
              <a:t>A médiahatás valamilyen szinten a „szülők feje fölött  történik”. A kortárscsoportok hatásához hasonlítható.</a:t>
            </a:r>
          </a:p>
          <a:p>
            <a:r>
              <a:rPr lang="hu-HU" dirty="0" smtClean="0"/>
              <a:t>Mindazonáltal van konzervatív médiatartalom is, és van némi médiaszabályozás is.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2800" dirty="0" smtClean="0"/>
              <a:t>Az internettel kapcsolatos legfontosabb pszichológiai kérdések</a:t>
            </a:r>
            <a:endParaRPr lang="hu-HU" sz="28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u-HU" dirty="0" smtClean="0"/>
              <a:t>Az internet ötvözi kommunikációs elődjei tulajdonságait: egyrészt interaktív, másrészt egy tömegkommunikációs eszköz. Anonimitás. Non-verbális jelek hiánya</a:t>
            </a:r>
          </a:p>
          <a:p>
            <a:r>
              <a:rPr lang="hu-HU" dirty="0" smtClean="0"/>
              <a:t>Nagyban átalakította az életünket: nagyon sok célra használjuk a legnagyobb természetességgel.</a:t>
            </a:r>
          </a:p>
          <a:p>
            <a:r>
              <a:rPr lang="hu-HU" dirty="0" smtClean="0"/>
              <a:t>Azonban az előjelét és a nagyságát vitatják e hatásnak.  Sokan vélik, hogy elszegényesíti a kapcsolatokat, gyengíti a közösségi kötelékeket. Ez egy eléggé gyakran hangoztatott nézet.</a:t>
            </a:r>
          </a:p>
          <a:p>
            <a:r>
              <a:rPr lang="hu-HU" dirty="0" smtClean="0"/>
              <a:t>Mások a társas kapcsolatok kialakításának minőségében is új lehetőségét látják benne.  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Hogyan hat az interakciókra? A munkahelyi kommunikációra való hatás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u-HU" dirty="0" smtClean="0"/>
              <a:t>Az internetes kommunikációnak vannak speciális hatásai, de ezek kontextus-függőek (</a:t>
            </a:r>
            <a:r>
              <a:rPr lang="hu-HU" dirty="0" err="1" smtClean="0"/>
              <a:t>McKenna</a:t>
            </a:r>
            <a:r>
              <a:rPr lang="hu-HU" dirty="0" smtClean="0"/>
              <a:t> és </a:t>
            </a:r>
            <a:r>
              <a:rPr lang="hu-HU" dirty="0" err="1" smtClean="0"/>
              <a:t>Bargh</a:t>
            </a:r>
            <a:r>
              <a:rPr lang="hu-HU" dirty="0" smtClean="0"/>
              <a:t>, 2000)</a:t>
            </a:r>
          </a:p>
          <a:p>
            <a:r>
              <a:rPr lang="hu-HU" dirty="0" smtClean="0"/>
              <a:t>Munkahely: </a:t>
            </a:r>
          </a:p>
          <a:p>
            <a:pPr lvl="1"/>
            <a:r>
              <a:rPr lang="hu-HU" dirty="0" smtClean="0"/>
              <a:t>Nem teszi agresszívabbá a munkahelyi kommunikációt (Walther és </a:t>
            </a:r>
            <a:r>
              <a:rPr lang="hu-HU" dirty="0" err="1" smtClean="0"/>
              <a:t>mtsai</a:t>
            </a:r>
            <a:r>
              <a:rPr lang="hu-HU" dirty="0" smtClean="0"/>
              <a:t>, 1994; </a:t>
            </a:r>
            <a:r>
              <a:rPr lang="hu-HU" dirty="0" err="1" smtClean="0"/>
              <a:t>Postmes</a:t>
            </a:r>
            <a:r>
              <a:rPr lang="hu-HU" dirty="0" smtClean="0"/>
              <a:t> &amp; </a:t>
            </a:r>
            <a:r>
              <a:rPr lang="hu-HU" dirty="0" err="1" smtClean="0"/>
              <a:t>Spears</a:t>
            </a:r>
            <a:r>
              <a:rPr lang="hu-HU" dirty="0" smtClean="0"/>
              <a:t>, 1998).</a:t>
            </a:r>
          </a:p>
          <a:p>
            <a:pPr lvl="1"/>
            <a:r>
              <a:rPr lang="hu-HU" dirty="0" err="1" smtClean="0"/>
              <a:t>Spears</a:t>
            </a:r>
            <a:r>
              <a:rPr lang="hu-HU" dirty="0" smtClean="0"/>
              <a:t> és </a:t>
            </a:r>
            <a:r>
              <a:rPr lang="hu-HU" dirty="0" err="1" smtClean="0"/>
              <a:t>mtsai</a:t>
            </a:r>
            <a:r>
              <a:rPr lang="hu-HU" dirty="0" smtClean="0"/>
              <a:t>, 2002: erősíti a közösséget.</a:t>
            </a:r>
          </a:p>
          <a:p>
            <a:pPr lvl="1"/>
            <a:r>
              <a:rPr lang="hu-HU" dirty="0" smtClean="0"/>
              <a:t>Jones (2002): hasznos az iskolatársak közötti kapcsolatok erősítésében.</a:t>
            </a:r>
          </a:p>
          <a:p>
            <a:pPr lvl="1"/>
            <a:r>
              <a:rPr lang="hu-HU" dirty="0" smtClean="0"/>
              <a:t>Üzleti tárgyalások: a késedelmek értelmezése problémás lehet (Thompson és </a:t>
            </a:r>
            <a:r>
              <a:rPr lang="hu-HU" dirty="0" err="1" smtClean="0"/>
              <a:t>Nadler</a:t>
            </a:r>
            <a:r>
              <a:rPr lang="hu-HU" dirty="0" smtClean="0"/>
              <a:t>, 2002).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Személyes, közeli kapcsolatok:</a:t>
            </a:r>
            <a:br>
              <a:rPr lang="hu-HU" dirty="0" smtClean="0"/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12648" y="1600200"/>
            <a:ext cx="8153400" cy="5257800"/>
          </a:xfrm>
        </p:spPr>
        <p:txBody>
          <a:bodyPr>
            <a:normAutofit/>
          </a:bodyPr>
          <a:lstStyle/>
          <a:p>
            <a:r>
              <a:rPr lang="hu-HU" dirty="0" smtClean="0"/>
              <a:t>Két vizsgálat elég nagy médianyilvánosságot kapott: Mindkettő negatív hatásokról beszélt</a:t>
            </a:r>
          </a:p>
          <a:p>
            <a:pPr lvl="1"/>
            <a:r>
              <a:rPr lang="hu-HU" dirty="0" err="1" smtClean="0"/>
              <a:t>Kraut</a:t>
            </a:r>
            <a:r>
              <a:rPr lang="hu-HU" dirty="0" smtClean="0"/>
              <a:t> és </a:t>
            </a:r>
            <a:r>
              <a:rPr lang="hu-HU" dirty="0" err="1" smtClean="0"/>
              <a:t>mtsai</a:t>
            </a:r>
            <a:r>
              <a:rPr lang="hu-HU" dirty="0" smtClean="0"/>
              <a:t>, 1998; </a:t>
            </a:r>
          </a:p>
          <a:p>
            <a:pPr lvl="1"/>
            <a:r>
              <a:rPr lang="hu-HU" dirty="0" err="1" smtClean="0"/>
              <a:t>Nie</a:t>
            </a:r>
            <a:r>
              <a:rPr lang="hu-HU" dirty="0" smtClean="0"/>
              <a:t> és </a:t>
            </a:r>
            <a:r>
              <a:rPr lang="hu-HU" dirty="0" err="1" smtClean="0"/>
              <a:t>Erbring</a:t>
            </a:r>
            <a:r>
              <a:rPr lang="hu-HU" dirty="0" smtClean="0"/>
              <a:t>, 2000;</a:t>
            </a:r>
          </a:p>
          <a:p>
            <a:r>
              <a:rPr lang="hu-HU" dirty="0" smtClean="0"/>
              <a:t>Később kiderült, hogy az első esetben (mikor olyanok kaptak internet lehetőséget, akiknek korábban nem volt, a depresszióra való hatása egyáltalán nem volt tartós; a második esetben pedig a vizsgált populáció igen kis hányadát érintették a negatív következmények.</a:t>
            </a:r>
          </a:p>
          <a:p>
            <a:r>
              <a:rPr lang="hu-HU" dirty="0" err="1" smtClean="0"/>
              <a:t>DiMaggio</a:t>
            </a:r>
            <a:r>
              <a:rPr lang="hu-HU" dirty="0" smtClean="0"/>
              <a:t> és </a:t>
            </a:r>
            <a:r>
              <a:rPr lang="hu-HU" dirty="0" err="1" smtClean="0"/>
              <a:t>mtsai</a:t>
            </a:r>
            <a:r>
              <a:rPr lang="hu-HU" dirty="0" smtClean="0"/>
              <a:t> (2001) valójában aki többet internetezik, többször találkozik a barátaival is.</a:t>
            </a:r>
          </a:p>
          <a:p>
            <a:r>
              <a:rPr lang="hu-HU" dirty="0" err="1" smtClean="0"/>
              <a:t>Wellman</a:t>
            </a:r>
            <a:r>
              <a:rPr lang="hu-HU" dirty="0" smtClean="0"/>
              <a:t> és </a:t>
            </a:r>
            <a:r>
              <a:rPr lang="hu-HU" dirty="0" err="1" smtClean="0"/>
              <a:t>mtsai</a:t>
            </a:r>
            <a:r>
              <a:rPr lang="hu-HU" dirty="0" smtClean="0"/>
              <a:t>, 2001: az internet a TV-től veszi el az időt.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Kapcsolatalakítás az interneten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u-HU" dirty="0" smtClean="0"/>
              <a:t>A kutatások szerint minőségükben nem másak az interneten kialakított kapcsolatok. Az intimitás fokozódásával megismerkednek, és a hosszú távú kilátásokat az internetes előzmény nem befolyásolja. </a:t>
            </a:r>
          </a:p>
          <a:p>
            <a:r>
              <a:rPr lang="hu-HU" dirty="0" err="1" smtClean="0"/>
              <a:t>McKenna</a:t>
            </a:r>
            <a:r>
              <a:rPr lang="hu-HU" dirty="0" smtClean="0"/>
              <a:t> és </a:t>
            </a:r>
            <a:r>
              <a:rPr lang="hu-HU" dirty="0" err="1" smtClean="0"/>
              <a:t>mtsai</a:t>
            </a:r>
            <a:r>
              <a:rPr lang="hu-HU" dirty="0" smtClean="0"/>
              <a:t> (2002) egy kísérletet végeztek : fiúk és lányok ismerkedtek meg, vagy </a:t>
            </a:r>
            <a:r>
              <a:rPr lang="hu-HU" dirty="0" err="1" smtClean="0"/>
              <a:t>face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</a:t>
            </a:r>
            <a:r>
              <a:rPr lang="hu-HU" dirty="0" err="1" smtClean="0"/>
              <a:t>face</a:t>
            </a:r>
            <a:r>
              <a:rPr lang="hu-HU" dirty="0" smtClean="0"/>
              <a:t>, </a:t>
            </a:r>
            <a:r>
              <a:rPr lang="hu-HU" dirty="0" err="1" smtClean="0"/>
              <a:t>vagy</a:t>
            </a:r>
            <a:r>
              <a:rPr lang="hu-HU" dirty="0" smtClean="0"/>
              <a:t> interneten. Ez utóbbi esetben jobban kedvelték egymást, még akkor is, ha ugyanarról a személyről volt szó (amit persze nem tudtak).</a:t>
            </a:r>
          </a:p>
          <a:p>
            <a:pPr lvl="1"/>
            <a:r>
              <a:rPr lang="hu-HU" dirty="0" smtClean="0"/>
              <a:t>Úgy érezték, interneten jobban ki tudják igazi énjüket fejezni</a:t>
            </a:r>
          </a:p>
          <a:p>
            <a:pPr lvl="1"/>
            <a:r>
              <a:rPr lang="hu-HU" dirty="0" smtClean="0"/>
              <a:t>Ilyen helyzetben könnyebben </a:t>
            </a:r>
            <a:r>
              <a:rPr lang="hu-HU" dirty="0" err="1" smtClean="0"/>
              <a:t>projektálják</a:t>
            </a:r>
            <a:r>
              <a:rPr lang="hu-HU" dirty="0" smtClean="0"/>
              <a:t> a másikba egy ideális partner tulajdonságait az emberek.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Csoporttagság és társas támasz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hu-HU" dirty="0" err="1" smtClean="0"/>
              <a:t>Stigmatizált</a:t>
            </a:r>
            <a:r>
              <a:rPr lang="hu-HU" dirty="0" smtClean="0"/>
              <a:t> identitások: az internet nagyon biztonságos forrás. Sokszor például a nem szokványos nemi identitású személyeket segíti a </a:t>
            </a:r>
            <a:r>
              <a:rPr lang="hu-HU" dirty="0" err="1" smtClean="0"/>
              <a:t>coming</a:t>
            </a:r>
            <a:r>
              <a:rPr lang="hu-HU" dirty="0" smtClean="0"/>
              <a:t> outban.</a:t>
            </a:r>
          </a:p>
          <a:p>
            <a:r>
              <a:rPr lang="hu-HU" dirty="0" smtClean="0"/>
              <a:t>Különböző betegségekben szenvedőknek is erős támaszt jelentenek az internetes támogatói csoportok.</a:t>
            </a:r>
          </a:p>
          <a:p>
            <a:r>
              <a:rPr lang="hu-HU" dirty="0" smtClean="0"/>
              <a:t>Rasszizmus és előítélet-implikációk: A kisebbségi csoportok tagjai magasabb áron veszik </a:t>
            </a:r>
            <a:r>
              <a:rPr lang="hu-HU" dirty="0" err="1" smtClean="0"/>
              <a:t>face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</a:t>
            </a:r>
            <a:r>
              <a:rPr lang="hu-HU" dirty="0" err="1" smtClean="0"/>
              <a:t>face</a:t>
            </a:r>
            <a:r>
              <a:rPr lang="hu-HU" dirty="0" smtClean="0"/>
              <a:t> az autójukat, és ez a különbség eltűnik, ha online vásárolnak (Scott </a:t>
            </a:r>
            <a:r>
              <a:rPr lang="hu-HU" dirty="0" err="1" smtClean="0"/>
              <a:t>Morton</a:t>
            </a:r>
            <a:r>
              <a:rPr lang="hu-HU" dirty="0" smtClean="0"/>
              <a:t> és </a:t>
            </a:r>
            <a:r>
              <a:rPr lang="hu-HU" dirty="0" err="1" smtClean="0"/>
              <a:t>mtsai</a:t>
            </a:r>
            <a:r>
              <a:rPr lang="hu-HU" dirty="0" smtClean="0"/>
              <a:t>, 2003)</a:t>
            </a:r>
          </a:p>
          <a:p>
            <a:r>
              <a:rPr lang="hu-HU" dirty="0" smtClean="0"/>
              <a:t>Az internet rasszista csoportoknak is teret ad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Közösségi kapcsolatok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Katz és </a:t>
            </a:r>
            <a:r>
              <a:rPr lang="hu-HU" dirty="0" err="1" smtClean="0"/>
              <a:t>mtsai</a:t>
            </a:r>
            <a:r>
              <a:rPr lang="hu-HU" dirty="0" smtClean="0"/>
              <a:t> (2001) szerint például </a:t>
            </a:r>
          </a:p>
          <a:p>
            <a:pPr lvl="1"/>
            <a:r>
              <a:rPr lang="hu-HU" dirty="0" smtClean="0"/>
              <a:t>a legnagyobb internetes csoportaktivitást mutató emberek az offline kapcsolataik ápolására is a legnagyobb hangsúlyt helyezik.</a:t>
            </a:r>
          </a:p>
          <a:p>
            <a:r>
              <a:rPr lang="hu-HU" dirty="0" err="1" smtClean="0"/>
              <a:t>Wellman</a:t>
            </a:r>
            <a:r>
              <a:rPr lang="hu-HU" dirty="0" smtClean="0"/>
              <a:t> és </a:t>
            </a:r>
            <a:r>
              <a:rPr lang="hu-HU" dirty="0" err="1" smtClean="0"/>
              <a:t>mtsai</a:t>
            </a:r>
            <a:r>
              <a:rPr lang="hu-HU" dirty="0" smtClean="0"/>
              <a:t> (2001):</a:t>
            </a:r>
          </a:p>
          <a:p>
            <a:pPr lvl="1"/>
            <a:r>
              <a:rPr lang="hu-HU" dirty="0" smtClean="0"/>
              <a:t>az </a:t>
            </a:r>
            <a:r>
              <a:rPr lang="hu-HU" dirty="0" err="1" smtClean="0"/>
              <a:t>önkénteskedés</a:t>
            </a:r>
            <a:r>
              <a:rPr lang="hu-HU" dirty="0" smtClean="0"/>
              <a:t> is pozitívan korrelál az internethasználat mértékével.</a:t>
            </a:r>
          </a:p>
          <a:p>
            <a:r>
              <a:rPr lang="hu-HU" dirty="0" smtClean="0"/>
              <a:t>Az internet nem rombolja tehát a jószomszédi és közösségi kapcsolatokat.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Konklúzió: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u-HU" dirty="0" smtClean="0"/>
              <a:t>Az emberek nem a technológia áldozatai, hanem a technológia aktív használói és formálói.</a:t>
            </a:r>
          </a:p>
          <a:p>
            <a:r>
              <a:rPr lang="hu-HU" dirty="0" smtClean="0"/>
              <a:t>Az internet előnyös oldalát domborítottuk ki főleg.</a:t>
            </a:r>
          </a:p>
          <a:p>
            <a:r>
              <a:rPr lang="hu-HU" dirty="0" smtClean="0"/>
              <a:t>A kapcsolatok formálódásában egy különleges új minőség a mindazoktól a befolyásoktól mentes kapcsolatalakulás, mely pontosan a kialakulóban lévő kapcsolatokat annyira befolyásolja (pl. a külső).</a:t>
            </a:r>
          </a:p>
          <a:p>
            <a:r>
              <a:rPr lang="hu-HU" dirty="0" smtClean="0"/>
              <a:t>Számos példát hoztunk arra, hogy bizonyos helyzetekben még előnyösebb is az internetes, mint az élő kommunikáció.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Az internet káros hatásai függnek a használó személyiségétől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Erica McIntyre, </a:t>
            </a:r>
            <a:r>
              <a:rPr lang="es-ES" dirty="0"/>
              <a:t>Karl K.K. Wiener, </a:t>
            </a:r>
            <a:r>
              <a:rPr lang="hu-HU" dirty="0" smtClean="0"/>
              <a:t>&amp; </a:t>
            </a:r>
            <a:r>
              <a:rPr lang="es-ES" dirty="0" smtClean="0"/>
              <a:t>Anthony </a:t>
            </a:r>
            <a:r>
              <a:rPr lang="es-ES" dirty="0"/>
              <a:t>J. </a:t>
            </a:r>
            <a:r>
              <a:rPr lang="es-ES" dirty="0" smtClean="0"/>
              <a:t>Saliba</a:t>
            </a:r>
            <a:r>
              <a:rPr lang="en-US" dirty="0" smtClean="0"/>
              <a:t>(2015)</a:t>
            </a:r>
            <a:r>
              <a:rPr lang="hu-HU" dirty="0" smtClean="0"/>
              <a:t>. </a:t>
            </a:r>
            <a:r>
              <a:rPr lang="en-US" dirty="0" smtClean="0"/>
              <a:t>Compulsive Internet use and relations between social connectedness</a:t>
            </a:r>
            <a:r>
              <a:rPr lang="hu-HU" dirty="0" smtClean="0"/>
              <a:t> and </a:t>
            </a:r>
            <a:r>
              <a:rPr lang="hu-HU" dirty="0" err="1" smtClean="0"/>
              <a:t>introversion</a:t>
            </a:r>
            <a:endParaRPr lang="hu-HU" dirty="0" smtClean="0"/>
          </a:p>
          <a:p>
            <a:endParaRPr lang="hu-HU" dirty="0" smtClean="0"/>
          </a:p>
          <a:p>
            <a:r>
              <a:rPr lang="en-US" i="1" dirty="0"/>
              <a:t>Computers in Human Behavior </a:t>
            </a:r>
            <a:r>
              <a:rPr lang="en-US" i="1" dirty="0" smtClean="0"/>
              <a:t>48</a:t>
            </a:r>
            <a:r>
              <a:rPr lang="hu-HU" dirty="0" smtClean="0"/>
              <a:t>,</a:t>
            </a:r>
            <a:r>
              <a:rPr lang="en-US" dirty="0" smtClean="0"/>
              <a:t> 569–574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 tanulmány kérdései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Az internethasználat árthat-e?</a:t>
            </a:r>
          </a:p>
          <a:p>
            <a:r>
              <a:rPr lang="hu-HU" dirty="0" smtClean="0"/>
              <a:t>Vezethet-e a társas kapcsolatok elszegényesedéséhez?</a:t>
            </a:r>
          </a:p>
          <a:p>
            <a:r>
              <a:rPr lang="hu-HU" dirty="0" smtClean="0"/>
              <a:t>Milyen egyéni változóknak lehet abban szerepe, hogy, hogy kinél hogyan hat? 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Ellentmondások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Az internet nem a társas kapcsolatoktól, hanem a TV-től és az újságtól veszi el az időt (</a:t>
            </a:r>
            <a:r>
              <a:rPr lang="hu-HU" dirty="0" err="1" smtClean="0"/>
              <a:t>Nie</a:t>
            </a:r>
            <a:r>
              <a:rPr lang="hu-HU" dirty="0" smtClean="0"/>
              <a:t> és </a:t>
            </a:r>
            <a:r>
              <a:rPr lang="hu-HU" dirty="0" err="1" smtClean="0"/>
              <a:t>Erbring</a:t>
            </a:r>
            <a:r>
              <a:rPr lang="hu-HU" dirty="0" smtClean="0"/>
              <a:t>, 2000).</a:t>
            </a:r>
          </a:p>
          <a:p>
            <a:r>
              <a:rPr lang="hu-HU" dirty="0" smtClean="0"/>
              <a:t>Az internet segíti a szégyellősek kommunikációját, segíti a személyes információk elmondását és a barátságok kialakulását ( pl. </a:t>
            </a:r>
            <a:r>
              <a:rPr lang="hu-HU" dirty="0" err="1" smtClean="0"/>
              <a:t>Ebeling-Witte</a:t>
            </a:r>
            <a:r>
              <a:rPr lang="hu-HU" dirty="0" smtClean="0"/>
              <a:t>, Frank, &amp; </a:t>
            </a:r>
            <a:r>
              <a:rPr lang="hu-HU" dirty="0" err="1" smtClean="0"/>
              <a:t>Lester</a:t>
            </a:r>
            <a:r>
              <a:rPr lang="hu-HU" dirty="0" smtClean="0"/>
              <a:t>, 2007)</a:t>
            </a:r>
          </a:p>
          <a:p>
            <a:r>
              <a:rPr lang="hu-HU" dirty="0" smtClean="0"/>
              <a:t>Az introvertált személyek között több a problémás internethasználó (van der </a:t>
            </a:r>
            <a:r>
              <a:rPr lang="hu-HU" dirty="0" err="1" smtClean="0"/>
              <a:t>Aa</a:t>
            </a:r>
            <a:r>
              <a:rPr lang="hu-HU" dirty="0" smtClean="0"/>
              <a:t> et </a:t>
            </a:r>
            <a:r>
              <a:rPr lang="hu-HU" dirty="0" err="1" smtClean="0"/>
              <a:t>al</a:t>
            </a:r>
            <a:r>
              <a:rPr lang="hu-HU" dirty="0" smtClean="0"/>
              <a:t>., 2009)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 média sajátos viselkedésalakító szerepe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Az obszervációs (~társas, ~</a:t>
            </a:r>
            <a:r>
              <a:rPr lang="hu-HU" dirty="0" err="1" smtClean="0"/>
              <a:t>vikariáló</a:t>
            </a:r>
            <a:r>
              <a:rPr lang="hu-HU" dirty="0" smtClean="0"/>
              <a:t>) tanulás jelensége</a:t>
            </a:r>
          </a:p>
          <a:p>
            <a:r>
              <a:rPr lang="hu-HU" dirty="0" smtClean="0"/>
              <a:t>A normaszerű, átlagos történetek nem olyan érdekesek, figyelemfelkeltőek, mint a különös sztorik</a:t>
            </a:r>
          </a:p>
          <a:p>
            <a:r>
              <a:rPr lang="hu-HU" dirty="0" smtClean="0"/>
              <a:t>A valóság és a média-valóság történéseinek gyakoriságai eltérnek</a:t>
            </a:r>
          </a:p>
          <a:p>
            <a:r>
              <a:rPr lang="hu-HU" dirty="0" smtClean="0"/>
              <a:t>Ez az emberi szocializáció elé nagy kihívást állít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6440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153400" cy="1400200"/>
          </a:xfrm>
        </p:spPr>
        <p:txBody>
          <a:bodyPr>
            <a:normAutofit fontScale="90000"/>
          </a:bodyPr>
          <a:lstStyle/>
          <a:p>
            <a:r>
              <a:rPr lang="hu-HU" sz="2700" dirty="0" smtClean="0"/>
              <a:t>A tanulmány a problémás (</a:t>
            </a:r>
            <a:r>
              <a:rPr lang="hu-HU" sz="2700" dirty="0" err="1" smtClean="0"/>
              <a:t>kompulzív</a:t>
            </a:r>
            <a:r>
              <a:rPr lang="hu-HU" sz="2700" dirty="0" smtClean="0"/>
              <a:t>) internethasználat, az </a:t>
            </a:r>
            <a:r>
              <a:rPr lang="hu-HU" sz="2700" dirty="0" err="1" smtClean="0"/>
              <a:t>introverzió</a:t>
            </a:r>
            <a:r>
              <a:rPr lang="hu-HU" sz="2700" dirty="0" smtClean="0"/>
              <a:t> és a társas beágyazottság kapcsolatát vizsgálja</a:t>
            </a:r>
            <a:r>
              <a:rPr lang="hu-HU" dirty="0" smtClean="0"/>
              <a:t/>
            </a:r>
            <a:br>
              <a:rPr lang="hu-HU" dirty="0" smtClean="0"/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</a:t>
            </a:r>
            <a:r>
              <a:rPr lang="hu-HU" dirty="0" err="1" smtClean="0"/>
              <a:t>kompulzív</a:t>
            </a:r>
            <a:r>
              <a:rPr lang="hu-HU" dirty="0" smtClean="0"/>
              <a:t> internethasználat jegyei:</a:t>
            </a:r>
          </a:p>
          <a:p>
            <a:pPr lvl="1"/>
            <a:r>
              <a:rPr lang="hu-HU" dirty="0" smtClean="0"/>
              <a:t>kontrollvesztés </a:t>
            </a:r>
          </a:p>
          <a:p>
            <a:pPr lvl="1"/>
            <a:r>
              <a:rPr lang="hu-HU" dirty="0" err="1" smtClean="0"/>
              <a:t>megszállottszág</a:t>
            </a:r>
            <a:r>
              <a:rPr lang="en-US" dirty="0" smtClean="0"/>
              <a:t>, </a:t>
            </a:r>
            <a:endParaRPr lang="hu-HU" dirty="0" smtClean="0"/>
          </a:p>
          <a:p>
            <a:pPr lvl="1"/>
            <a:r>
              <a:rPr lang="hu-HU" dirty="0" smtClean="0"/>
              <a:t>visszahúzódás</a:t>
            </a:r>
            <a:r>
              <a:rPr lang="en-US" dirty="0" smtClean="0"/>
              <a:t>, </a:t>
            </a:r>
            <a:endParaRPr lang="hu-HU" dirty="0" smtClean="0"/>
          </a:p>
          <a:p>
            <a:pPr lvl="1"/>
            <a:r>
              <a:rPr lang="hu-HU" dirty="0" smtClean="0"/>
              <a:t>Megváltozott hangulat</a:t>
            </a:r>
            <a:r>
              <a:rPr lang="en-US" dirty="0" smtClean="0"/>
              <a:t> </a:t>
            </a:r>
            <a:endParaRPr lang="hu-HU" dirty="0" smtClean="0"/>
          </a:p>
          <a:p>
            <a:pPr lvl="1"/>
            <a:r>
              <a:rPr lang="hu-HU" dirty="0" smtClean="0"/>
              <a:t>konfliktus</a:t>
            </a:r>
            <a:r>
              <a:rPr lang="en-US" dirty="0" smtClean="0"/>
              <a:t> </a:t>
            </a:r>
            <a:r>
              <a:rPr lang="en-US" dirty="0"/>
              <a:t>(inter and intra personal). </a:t>
            </a:r>
            <a:r>
              <a:rPr lang="en-US" dirty="0" smtClean="0"/>
              <a:t>These</a:t>
            </a:r>
            <a:endParaRPr lang="hu-HU" dirty="0" smtClean="0"/>
          </a:p>
          <a:p>
            <a:r>
              <a:rPr lang="en-US" dirty="0" smtClean="0"/>
              <a:t>CIU</a:t>
            </a:r>
            <a:r>
              <a:rPr lang="hu-HU" dirty="0" smtClean="0"/>
              <a:t>-</a:t>
            </a:r>
            <a:r>
              <a:rPr lang="en-US" dirty="0" smtClean="0"/>
              <a:t>S</a:t>
            </a:r>
            <a:r>
              <a:rPr lang="hu-HU" dirty="0" err="1" smtClean="0"/>
              <a:t>kála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Meerkerk</a:t>
            </a:r>
            <a:r>
              <a:rPr lang="en-US" dirty="0"/>
              <a:t> et al., 2009</a:t>
            </a:r>
            <a:r>
              <a:rPr lang="en-US" dirty="0" smtClean="0"/>
              <a:t>)</a:t>
            </a:r>
            <a:r>
              <a:rPr lang="hu-HU" dirty="0" smtClean="0"/>
              <a:t>: egy 14 </a:t>
            </a:r>
            <a:r>
              <a:rPr lang="hu-HU" dirty="0" err="1" smtClean="0"/>
              <a:t>itemes</a:t>
            </a:r>
            <a:r>
              <a:rPr lang="hu-HU" dirty="0" smtClean="0"/>
              <a:t> skála, 0-4-ig válaszolnak arra, hogy a tünet milyen erősséggel van jelen. 28 fölött diagnosztikus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Társas kapcsolati beágyazottság 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mérése: </a:t>
            </a:r>
            <a:r>
              <a:rPr lang="hu-HU" dirty="0" err="1"/>
              <a:t>Interpersonal</a:t>
            </a:r>
            <a:r>
              <a:rPr lang="hu-HU" dirty="0"/>
              <a:t> </a:t>
            </a:r>
            <a:r>
              <a:rPr lang="hu-HU" dirty="0" err="1"/>
              <a:t>Support</a:t>
            </a:r>
            <a:r>
              <a:rPr lang="hu-HU" dirty="0"/>
              <a:t> </a:t>
            </a:r>
            <a:r>
              <a:rPr lang="hu-HU" dirty="0" err="1"/>
              <a:t>Evaluation</a:t>
            </a:r>
            <a:r>
              <a:rPr lang="hu-HU" dirty="0"/>
              <a:t> </a:t>
            </a:r>
            <a:r>
              <a:rPr lang="hu-HU" dirty="0" smtClean="0"/>
              <a:t>List, Cohen és </a:t>
            </a:r>
            <a:r>
              <a:rPr lang="hu-HU" dirty="0" err="1" smtClean="0"/>
              <a:t>mtsai</a:t>
            </a:r>
            <a:r>
              <a:rPr lang="hu-HU" dirty="0" smtClean="0"/>
              <a:t>, 1985)</a:t>
            </a:r>
          </a:p>
          <a:p>
            <a:pPr lvl="1"/>
            <a:r>
              <a:rPr lang="hu-HU" dirty="0" smtClean="0"/>
              <a:t>Tud-e beszélni másokkal, ha szükségét látja</a:t>
            </a:r>
          </a:p>
          <a:p>
            <a:pPr lvl="1"/>
            <a:r>
              <a:rPr lang="hu-HU" dirty="0" smtClean="0"/>
              <a:t>Vannak-e olyan személyek, akikkel közösen tud együtt tenni dolgokat</a:t>
            </a:r>
          </a:p>
          <a:p>
            <a:pPr lvl="1"/>
            <a:r>
              <a:rPr lang="hu-HU" dirty="0" smtClean="0"/>
              <a:t>Vannak-e, akik szükség esetén akár anyagi értelemben támogatják.</a:t>
            </a:r>
          </a:p>
          <a:p>
            <a:pPr lvl="1"/>
            <a:r>
              <a:rPr lang="hu-HU" dirty="0" smtClean="0"/>
              <a:t>Vannak-e, akik pozitív önértékelését visszajelzéseikkel tudják erősíteni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Hipotézisek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smtClean="0"/>
              <a:t>Az introvertált személyek inkább problémás internethasználók</a:t>
            </a:r>
          </a:p>
          <a:p>
            <a:r>
              <a:rPr lang="hu-HU" smtClean="0"/>
              <a:t>Az introverzió mediál a problémás használat és a társas kapcsolati beágyazottság között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Vizsgálat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160 ausztrál graduális és posztgraduális </a:t>
            </a:r>
            <a:r>
              <a:rPr lang="hu-HU" dirty="0" err="1" smtClean="0"/>
              <a:t>egyetmista</a:t>
            </a:r>
            <a:r>
              <a:rPr lang="hu-HU" dirty="0" smtClean="0"/>
              <a:t>, ¾</a:t>
            </a:r>
            <a:r>
              <a:rPr lang="hu-HU" dirty="0" err="1" smtClean="0"/>
              <a:t>-e</a:t>
            </a:r>
            <a:r>
              <a:rPr lang="hu-HU" dirty="0" smtClean="0"/>
              <a:t> nő, fele 18 és 26 év közti a többi személy idősebb. A válaszadók 11%-a 5 óránál is többet volt a hálón egy nap.</a:t>
            </a:r>
          </a:p>
          <a:p>
            <a:r>
              <a:rPr lang="hu-HU" dirty="0" smtClean="0"/>
              <a:t>A </a:t>
            </a:r>
            <a:r>
              <a:rPr lang="hu-HU" dirty="0" err="1" smtClean="0"/>
              <a:t>CIU-skálán</a:t>
            </a:r>
            <a:r>
              <a:rPr lang="hu-HU" dirty="0" smtClean="0"/>
              <a:t> elért pont és az életkor korrelált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Eredmények</a:t>
            </a:r>
            <a:endParaRPr lang="hu-H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00808"/>
            <a:ext cx="7661319" cy="394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zövegdoboz 4"/>
          <p:cNvSpPr txBox="1"/>
          <p:nvPr/>
        </p:nvSpPr>
        <p:spPr>
          <a:xfrm>
            <a:off x="3923928" y="242088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Fordított!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konklúzió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Az internethasználat komplex dolog, és nincs mindenkire egyforma hatással.</a:t>
            </a:r>
          </a:p>
          <a:p>
            <a:r>
              <a:rPr lang="hu-HU" dirty="0" smtClean="0"/>
              <a:t>A nagyobb </a:t>
            </a:r>
            <a:r>
              <a:rPr lang="hu-HU" dirty="0" err="1" smtClean="0"/>
              <a:t>introverzióval</a:t>
            </a:r>
            <a:r>
              <a:rPr lang="hu-HU" dirty="0" smtClean="0"/>
              <a:t> jellemezhető személyek veszélyeztetettebbek abból a szempontból, hogy kialakul-e náluk problémás internethasználat hatására a társaktól való elszigetelődés.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média mindenkire hat, de leginkább a serdülőkre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hu-HU" sz="2800" dirty="0" smtClean="0"/>
              <a:t>A média nemcsak a serdülők szocializációjában kap jelentős szerepet, de a jelentősége náluk a legnagyobb. </a:t>
            </a:r>
          </a:p>
          <a:p>
            <a:r>
              <a:rPr lang="hu-HU" sz="2800" dirty="0" smtClean="0"/>
              <a:t>Egyrészt számos döntést kell hozniuk, másrészt a szülők szerepe gyengül, de a felnőtt szocializáció színterei (pl. munkahely) még nincsenek jelen.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A kulturális reprodukció felfogása, illetve a média dinamikus felfogása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hu-HU" sz="2800" dirty="0" smtClean="0"/>
              <a:t>Régebben kizárólag felülről lefelé hatásokról beszéltek a szocializációban, például a szülők és a tanárok hatásáról.</a:t>
            </a:r>
          </a:p>
          <a:p>
            <a:r>
              <a:rPr lang="hu-HU" sz="2800" dirty="0" smtClean="0"/>
              <a:t>A ma inkább elterjedt szemlélet szerint, különösen a média esetében, inkább egy dinamikus kommunikatív kapcsolatról van szó, melyben a szocializált személy aktív szerepet tölt be. </a:t>
            </a:r>
            <a:endParaRPr lang="hu-H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u-HU" sz="3200" smtClean="0"/>
              <a:t>A </a:t>
            </a:r>
            <a:r>
              <a:rPr lang="hu-HU" sz="3200" smtClean="0"/>
              <a:t>konzervatív </a:t>
            </a:r>
            <a:r>
              <a:rPr lang="hu-HU" sz="3200" smtClean="0"/>
              <a:t>felfogás </a:t>
            </a:r>
            <a:r>
              <a:rPr lang="hu-HU" sz="3200" smtClean="0"/>
              <a:t>szemléltetése: </a:t>
            </a:r>
            <a:r>
              <a:rPr lang="hu-HU" sz="3200" dirty="0" err="1" smtClean="0"/>
              <a:t>Notten</a:t>
            </a:r>
            <a:r>
              <a:rPr lang="hu-HU" sz="3200" dirty="0" smtClean="0"/>
              <a:t> &amp; </a:t>
            </a:r>
            <a:r>
              <a:rPr lang="hu-HU" sz="3200" dirty="0" err="1" smtClean="0"/>
              <a:t>Kraaykamp</a:t>
            </a:r>
            <a:r>
              <a:rPr lang="hu-HU" sz="3200" dirty="0" smtClean="0"/>
              <a:t> (2009): szülői nevelés a médiahasználatban</a:t>
            </a:r>
            <a:endParaRPr lang="hu-HU" sz="32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67308" y="2492896"/>
            <a:ext cx="7765322" cy="3695136"/>
          </a:xfrm>
        </p:spPr>
        <p:txBody>
          <a:bodyPr>
            <a:normAutofit fontScale="70000" lnSpcReduction="20000"/>
          </a:bodyPr>
          <a:lstStyle/>
          <a:p>
            <a:r>
              <a:rPr lang="hu-HU" sz="2800" dirty="0" smtClean="0"/>
              <a:t>2608 holland felnőtt emlékezett vissza arra, hogy hogyan voltak a dolgok gyerekkorukban.</a:t>
            </a:r>
          </a:p>
          <a:p>
            <a:r>
              <a:rPr lang="hu-HU" sz="2800" dirty="0" smtClean="0"/>
              <a:t>A szülői szociális háttér nagyon sokat jelent,</a:t>
            </a:r>
          </a:p>
          <a:p>
            <a:pPr lvl="1"/>
            <a:r>
              <a:rPr lang="hu-HU" sz="2800" dirty="0" smtClean="0"/>
              <a:t>a magasabban kvalifikált szülők több energiát fektetnek a médianevelésbe, szeretnék saját ízlésüket továbbadni. </a:t>
            </a:r>
            <a:endParaRPr lang="hu-HU" sz="2800" dirty="0"/>
          </a:p>
          <a:p>
            <a:r>
              <a:rPr lang="hu-HU" sz="2800" dirty="0"/>
              <a:t>A családszerkezet is fontosnak bizonyult. </a:t>
            </a:r>
            <a:endParaRPr lang="hu-HU" sz="2800" dirty="0" smtClean="0"/>
          </a:p>
          <a:p>
            <a:r>
              <a:rPr lang="hu-HU" sz="2800" dirty="0"/>
              <a:t>Ez a kutatás a kulturális reprodukció  gondolatával cseng egybe, és a társadalmi egyenlőtlenségek újratermelésével.</a:t>
            </a:r>
          </a:p>
          <a:p>
            <a:endParaRPr lang="hu-HU" sz="2800" dirty="0"/>
          </a:p>
          <a:p>
            <a:pPr lvl="1"/>
            <a:endParaRPr lang="hu-H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modern, dinamikus felfogás szemléltetése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err="1"/>
              <a:t>Arnett</a:t>
            </a:r>
            <a:r>
              <a:rPr lang="hu-HU" dirty="0"/>
              <a:t>, J. J. (1995). </a:t>
            </a:r>
            <a:endParaRPr lang="hu-HU" dirty="0" smtClean="0"/>
          </a:p>
          <a:p>
            <a:pPr lvl="1"/>
            <a:r>
              <a:rPr lang="hu-HU" dirty="0" err="1" smtClean="0"/>
              <a:t>Adolescents</a:t>
            </a:r>
            <a:r>
              <a:rPr lang="hu-HU" dirty="0"/>
              <a:t>' </a:t>
            </a:r>
            <a:r>
              <a:rPr lang="hu-HU" dirty="0" err="1"/>
              <a:t>uses</a:t>
            </a:r>
            <a:r>
              <a:rPr lang="hu-HU" dirty="0"/>
              <a:t> of </a:t>
            </a:r>
            <a:r>
              <a:rPr lang="hu-HU" dirty="0" err="1"/>
              <a:t>media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self-socialization</a:t>
            </a:r>
            <a:r>
              <a:rPr lang="hu-HU" dirty="0"/>
              <a:t>. </a:t>
            </a:r>
            <a:r>
              <a:rPr lang="hu-HU" i="1" dirty="0"/>
              <a:t>Journal of </a:t>
            </a:r>
            <a:r>
              <a:rPr lang="hu-HU" i="1" dirty="0" err="1"/>
              <a:t>youth</a:t>
            </a:r>
            <a:r>
              <a:rPr lang="hu-HU" i="1" dirty="0"/>
              <a:t> and </a:t>
            </a:r>
            <a:r>
              <a:rPr lang="hu-HU" i="1" dirty="0" err="1"/>
              <a:t>adolescence</a:t>
            </a:r>
            <a:r>
              <a:rPr lang="hu-HU" i="1" dirty="0"/>
              <a:t>, 24</a:t>
            </a:r>
            <a:r>
              <a:rPr lang="hu-HU" dirty="0"/>
              <a:t>(5), 519–533.</a:t>
            </a:r>
          </a:p>
          <a:p>
            <a:r>
              <a:rPr lang="hu-HU" dirty="0"/>
              <a:t>Wright, P. J. (2009</a:t>
            </a:r>
            <a:r>
              <a:rPr lang="hu-HU" dirty="0" smtClean="0"/>
              <a:t>).</a:t>
            </a:r>
          </a:p>
          <a:p>
            <a:pPr lvl="1"/>
            <a:r>
              <a:rPr lang="hu-HU" dirty="0" err="1" smtClean="0"/>
              <a:t>Sexual</a:t>
            </a:r>
            <a:r>
              <a:rPr lang="hu-HU" dirty="0" smtClean="0"/>
              <a:t> </a:t>
            </a:r>
            <a:r>
              <a:rPr lang="hu-HU" dirty="0" err="1"/>
              <a:t>Socialization</a:t>
            </a:r>
            <a:r>
              <a:rPr lang="hu-HU" dirty="0"/>
              <a:t> </a:t>
            </a:r>
            <a:r>
              <a:rPr lang="hu-HU" dirty="0" err="1"/>
              <a:t>Messages</a:t>
            </a:r>
            <a:r>
              <a:rPr lang="hu-HU" dirty="0"/>
              <a:t> </a:t>
            </a:r>
            <a:r>
              <a:rPr lang="hu-HU" dirty="0" err="1"/>
              <a:t>in</a:t>
            </a:r>
            <a:r>
              <a:rPr lang="hu-HU" dirty="0"/>
              <a:t> </a:t>
            </a:r>
            <a:r>
              <a:rPr lang="hu-HU" dirty="0" err="1"/>
              <a:t>Mainstream</a:t>
            </a:r>
            <a:r>
              <a:rPr lang="hu-HU" dirty="0"/>
              <a:t> </a:t>
            </a:r>
            <a:r>
              <a:rPr lang="hu-HU" dirty="0" err="1"/>
              <a:t>Entertainment</a:t>
            </a:r>
            <a:r>
              <a:rPr lang="hu-HU" dirty="0"/>
              <a:t> </a:t>
            </a:r>
            <a:r>
              <a:rPr lang="hu-HU" dirty="0" err="1"/>
              <a:t>Mass</a:t>
            </a:r>
            <a:r>
              <a:rPr lang="hu-HU" dirty="0"/>
              <a:t> Media: A </a:t>
            </a:r>
            <a:r>
              <a:rPr lang="hu-HU" dirty="0" err="1"/>
              <a:t>Review</a:t>
            </a:r>
            <a:r>
              <a:rPr lang="hu-HU" dirty="0"/>
              <a:t> and </a:t>
            </a:r>
            <a:r>
              <a:rPr lang="hu-HU" dirty="0" err="1"/>
              <a:t>Synthesis</a:t>
            </a:r>
            <a:r>
              <a:rPr lang="hu-HU" dirty="0"/>
              <a:t>. </a:t>
            </a:r>
            <a:r>
              <a:rPr lang="hu-HU" i="1" dirty="0" err="1"/>
              <a:t>Sexuality</a:t>
            </a:r>
            <a:r>
              <a:rPr lang="hu-HU" i="1" dirty="0"/>
              <a:t> &amp; </a:t>
            </a:r>
            <a:r>
              <a:rPr lang="hu-HU" i="1" dirty="0" err="1"/>
              <a:t>Culture</a:t>
            </a:r>
            <a:r>
              <a:rPr lang="hu-HU" i="1" dirty="0"/>
              <a:t>,13</a:t>
            </a:r>
            <a:r>
              <a:rPr lang="hu-HU" dirty="0"/>
              <a:t>(4), 181–200. </a:t>
            </a:r>
          </a:p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A serdülők médiahasználata önmaguk szocializációjára (</a:t>
            </a:r>
            <a:r>
              <a:rPr lang="hu-HU" dirty="0" err="1" smtClean="0"/>
              <a:t>Arnett</a:t>
            </a:r>
            <a:r>
              <a:rPr lang="hu-HU" dirty="0" smtClean="0"/>
              <a:t>, 1995)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sz="2800" dirty="0" smtClean="0"/>
              <a:t>Mivel kiválaszthatják az ízlésükhöz és személyiségükhöz legjobban illő tartalmakat, nagyfokú </a:t>
            </a:r>
          </a:p>
          <a:p>
            <a:pPr lvl="1"/>
            <a:r>
              <a:rPr lang="hu-HU" sz="2800" dirty="0" smtClean="0"/>
              <a:t>ön-szocializációról van szó.</a:t>
            </a:r>
          </a:p>
          <a:p>
            <a:r>
              <a:rPr lang="hu-HU" sz="2800" dirty="0" smtClean="0"/>
              <a:t>Jellemző azonban az integráció hiánya és a konfliktus a különböző tartalmak fölött. </a:t>
            </a:r>
            <a:endParaRPr lang="hu-H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 használat ötféle módja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85346" y="1700808"/>
            <a:ext cx="7765322" cy="4608512"/>
          </a:xfrm>
        </p:spPr>
        <p:txBody>
          <a:bodyPr>
            <a:normAutofit fontScale="92500" lnSpcReduction="10000"/>
          </a:bodyPr>
          <a:lstStyle/>
          <a:p>
            <a:r>
              <a:rPr lang="hu-HU" dirty="0" smtClean="0"/>
              <a:t>Szórakozás</a:t>
            </a:r>
          </a:p>
          <a:p>
            <a:r>
              <a:rPr lang="hu-HU" dirty="0" smtClean="0"/>
              <a:t>Identitásformálás</a:t>
            </a:r>
          </a:p>
          <a:p>
            <a:pPr lvl="1"/>
            <a:r>
              <a:rPr lang="hu-HU" dirty="0" smtClean="0"/>
              <a:t>Pl. a nemi szerep identitás formálása;  szakmai identitás alakítása, politikai magatartásminták tanulása </a:t>
            </a:r>
          </a:p>
          <a:p>
            <a:r>
              <a:rPr lang="hu-HU" dirty="0"/>
              <a:t>Ingerkeresés </a:t>
            </a:r>
          </a:p>
          <a:p>
            <a:pPr lvl="1"/>
            <a:r>
              <a:rPr lang="hu-HU" dirty="0"/>
              <a:t>A serdülők szeretik az erős, harsány ingereket.  </a:t>
            </a:r>
          </a:p>
          <a:p>
            <a:r>
              <a:rPr lang="hu-HU" dirty="0"/>
              <a:t>Megküzdés </a:t>
            </a:r>
            <a:endParaRPr lang="hu-HU" dirty="0" smtClean="0"/>
          </a:p>
          <a:p>
            <a:pPr lvl="1"/>
            <a:r>
              <a:rPr lang="hu-HU" dirty="0" smtClean="0"/>
              <a:t>Például a </a:t>
            </a:r>
            <a:r>
              <a:rPr lang="hu-HU" dirty="0"/>
              <a:t>dalszövegeket a saját életükre vonatkoztatják, és ez hasznukra válik az érzelmi önszabályozásukban.  </a:t>
            </a:r>
            <a:endParaRPr lang="hu-HU" dirty="0" smtClean="0"/>
          </a:p>
          <a:p>
            <a:r>
              <a:rPr lang="hu-HU" dirty="0"/>
              <a:t>Ifjúsági szubkultúrával való azonosulás</a:t>
            </a:r>
          </a:p>
          <a:p>
            <a:pPr lvl="1"/>
            <a:r>
              <a:rPr lang="hu-HU" dirty="0"/>
              <a:t>Egy mobil társadalomban  a fogyasztott médiatartalmak, médiaszereplők közös alapot nyújtanak mindenki számára. </a:t>
            </a:r>
          </a:p>
          <a:p>
            <a:endParaRPr lang="hu-HU" dirty="0"/>
          </a:p>
          <a:p>
            <a:pPr lvl="1"/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Damaszt</Template>
  <TotalTime>121</TotalTime>
  <Words>2084</Words>
  <Application>Microsoft Office PowerPoint</Application>
  <PresentationFormat>Diavetítés a képernyőre (4:3 oldalarány)</PresentationFormat>
  <Paragraphs>171</Paragraphs>
  <Slides>35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35</vt:i4>
      </vt:variant>
    </vt:vector>
  </HeadingPairs>
  <TitlesOfParts>
    <vt:vector size="39" baseType="lpstr">
      <vt:lpstr>Arial</vt:lpstr>
      <vt:lpstr>Bookman Old Style</vt:lpstr>
      <vt:lpstr>Rockwell</vt:lpstr>
      <vt:lpstr>Damask</vt:lpstr>
      <vt:lpstr>A média és az internet  szerepe a szocializációban</vt:lpstr>
      <vt:lpstr>A média sajátos pozíciója a szocializációs környezetben</vt:lpstr>
      <vt:lpstr>A média sajátos viselkedésalakító szerepe</vt:lpstr>
      <vt:lpstr>A média mindenkire hat, de leginkább a serdülőkre</vt:lpstr>
      <vt:lpstr>A kulturális reprodukció felfogása, illetve a média dinamikus felfogása</vt:lpstr>
      <vt:lpstr>A konzervatív felfogás szemléltetése: Notten &amp; Kraaykamp (2009): szülői nevelés a médiahasználatban</vt:lpstr>
      <vt:lpstr>A modern, dinamikus felfogás szemléltetése</vt:lpstr>
      <vt:lpstr>A serdülők médiahasználata önmaguk szocializációjára (Arnett, 1995)</vt:lpstr>
      <vt:lpstr>A használat ötféle módja</vt:lpstr>
      <vt:lpstr>Médiahasználat a szocializáció szemszögéből</vt:lpstr>
      <vt:lpstr>A szélesre és a szűkre szabott szocializáció fogalma (Arnett, 1992, 1995)  </vt:lpstr>
      <vt:lpstr>A dinamikus szemléletet illusztráló másik példa: Szexuális szocializáció a médián keresztül (Wright, 2009)</vt:lpstr>
      <vt:lpstr>A kitettség mértéke</vt:lpstr>
      <vt:lpstr>A tartalom-specifikus hatásokat elemző vizsgálatok több információval szolgálnak</vt:lpstr>
      <vt:lpstr>Pl. mit tanul egy serdülő , ha…</vt:lpstr>
      <vt:lpstr>Mit tanul különböző témákról műfajfüggően?</vt:lpstr>
      <vt:lpstr>A Média hatása a társadalmi attitűdökre: a nőkkel szembeni erőszak elfogadása</vt:lpstr>
      <vt:lpstr>PowerPoint bemutató</vt:lpstr>
      <vt:lpstr>Az internet társadalmi hatása és az internet szerepe szocializációs szemszögből</vt:lpstr>
      <vt:lpstr>Az internettel kapcsolatos legfontosabb pszichológiai kérdések</vt:lpstr>
      <vt:lpstr>Hogyan hat az interakciókra? A munkahelyi kommunikációra való hatás</vt:lpstr>
      <vt:lpstr>Személyes, közeli kapcsolatok: </vt:lpstr>
      <vt:lpstr>Kapcsolatalakítás az interneten</vt:lpstr>
      <vt:lpstr>Csoporttagság és társas támasz</vt:lpstr>
      <vt:lpstr>Közösségi kapcsolatok</vt:lpstr>
      <vt:lpstr>Konklúzió:</vt:lpstr>
      <vt:lpstr>Az internet káros hatásai függnek a használó személyiségétől</vt:lpstr>
      <vt:lpstr>A tanulmány kérdései</vt:lpstr>
      <vt:lpstr>Ellentmondások</vt:lpstr>
      <vt:lpstr>A tanulmány a problémás (kompulzív) internethasználat, az introverzió és a társas beágyazottság kapcsolatát vizsgálja </vt:lpstr>
      <vt:lpstr>Társas kapcsolati beágyazottság </vt:lpstr>
      <vt:lpstr>Hipotézisek</vt:lpstr>
      <vt:lpstr>Vizsgálat</vt:lpstr>
      <vt:lpstr>Eredmények</vt:lpstr>
      <vt:lpstr>konklúzió</vt:lpstr>
    </vt:vector>
  </TitlesOfParts>
  <Company>Egyetem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M. Kovács Judit</dc:creator>
  <cp:lastModifiedBy>M. Kovács Judit</cp:lastModifiedBy>
  <cp:revision>16</cp:revision>
  <dcterms:created xsi:type="dcterms:W3CDTF">2016-03-09T10:53:50Z</dcterms:created>
  <dcterms:modified xsi:type="dcterms:W3CDTF">2019-03-18T14:58:53Z</dcterms:modified>
</cp:coreProperties>
</file>