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79" r:id="rId6"/>
    <p:sldId id="280" r:id="rId7"/>
    <p:sldId id="258" r:id="rId8"/>
    <p:sldId id="260" r:id="rId9"/>
    <p:sldId id="261" r:id="rId10"/>
    <p:sldId id="270" r:id="rId11"/>
    <p:sldId id="271" r:id="rId12"/>
    <p:sldId id="265" r:id="rId13"/>
    <p:sldId id="266" r:id="rId14"/>
    <p:sldId id="273" r:id="rId15"/>
    <p:sldId id="272" r:id="rId16"/>
    <p:sldId id="274" r:id="rId17"/>
    <p:sldId id="267" r:id="rId18"/>
    <p:sldId id="268" r:id="rId19"/>
    <p:sldId id="276" r:id="rId20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6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65612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75820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86169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Alcím mintájának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525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2388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234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9517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065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130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5320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515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473165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6968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550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0732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Alcím mintájának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764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8999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1878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995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249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0132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517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33685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6822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0677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8913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189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63786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1915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80563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15135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19341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67724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97E8D-B1A0-454D-BFD5-66D6BB79100F}" type="datetimeFigureOut">
              <a:rPr lang="hu-HU" smtClean="0"/>
              <a:t>2020. 04. 15.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F94DA-B445-4BFE-A052-0163B8C55B7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52555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6769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D108A-FD83-4EDA-A498-35E216A7F77A}" type="datetimeFigureOut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2020. 04. 15.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2442B-6781-42C8-818B-CEB41C0EF43F}" type="slidenum">
              <a:rPr lang="hu-H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2790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A nemi szerep szocializáció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80167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nemi szerepekkel kapcsolatos attitűdök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nemi szerepekkel kapcsolatos attitűdökben óriási kulturális különbségek lehetnek.</a:t>
            </a:r>
          </a:p>
          <a:p>
            <a:r>
              <a:rPr lang="hu-HU" dirty="0"/>
              <a:t>Például egy friss WVS kutatás azon </a:t>
            </a:r>
            <a:r>
              <a:rPr lang="hu-HU" dirty="0" err="1"/>
              <a:t>itemjével</a:t>
            </a:r>
            <a:r>
              <a:rPr lang="hu-HU" dirty="0"/>
              <a:t>, hogy</a:t>
            </a:r>
          </a:p>
          <a:p>
            <a:pPr marL="457200" lvl="1" indent="0">
              <a:buNone/>
            </a:pPr>
            <a:r>
              <a:rPr lang="hu-HU" dirty="0"/>
              <a:t>„ha nem lenne elég munka mindenkinek, akkor csak a férfiaknak kéne fizetett munkát végezni”</a:t>
            </a:r>
          </a:p>
          <a:p>
            <a:pPr marL="457200" lvl="1" indent="0">
              <a:buNone/>
            </a:pPr>
            <a:r>
              <a:rPr lang="hu-HU" dirty="0"/>
              <a:t>Egyiptomban a válaszadók 95%-a értett egyet</a:t>
            </a:r>
          </a:p>
          <a:p>
            <a:pPr marL="457200" lvl="1" indent="0">
              <a:buNone/>
            </a:pPr>
            <a:r>
              <a:rPr lang="hu-HU" dirty="0"/>
              <a:t>Izlandon csak a 3%-a. </a:t>
            </a:r>
          </a:p>
          <a:p>
            <a:endParaRPr lang="hu-HU" dirty="0"/>
          </a:p>
          <a:p>
            <a:r>
              <a:rPr lang="hu-HU" dirty="0"/>
              <a:t>Ezek az attitűdök a történelem során is nyilvánvalóan sokat változtak.</a:t>
            </a:r>
          </a:p>
        </p:txBody>
      </p:sp>
    </p:spTree>
    <p:extLst>
      <p:ext uri="{BB962C8B-B14F-4D97-AF65-F5344CB8AC3E}">
        <p14:creationId xmlns:p14="http://schemas.microsoft.com/office/powerpoint/2010/main" val="4156955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Nemi szocializáció a családban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/>
              <a:t>anyaszerepről, apaszerepről a gyerekek igen kicsi koruktól kezdve megfigyeléseket tesznek.</a:t>
            </a:r>
          </a:p>
          <a:p>
            <a:r>
              <a:rPr lang="hu-HU" dirty="0"/>
              <a:t>A társas tanulás során a modellek viselkedését megfigyeljük, és hasonló szituációkban elővesszük (Bandura).</a:t>
            </a:r>
          </a:p>
          <a:p>
            <a:r>
              <a:rPr lang="hu-HU" dirty="0" err="1"/>
              <a:t>Spéder</a:t>
            </a:r>
            <a:r>
              <a:rPr lang="hu-HU" dirty="0"/>
              <a:t> Zsolt szociológus 2000-es években tett, az apaszerepekre irányuló vizsgálata </a:t>
            </a:r>
          </a:p>
          <a:p>
            <a:r>
              <a:rPr lang="hu-HU" dirty="0"/>
              <a:t>Az elvárások a modern felé való elmozdulás irányába mutatnak. Azonban arra a kérdésre, hogy mi is a dolga a férfinak a családban, a legkevesebben válaszoltak úgy, hogy az, hogy részt vegyen a családi élet ügyes-bajos dolgaiban.</a:t>
            </a:r>
          </a:p>
          <a:p>
            <a:r>
              <a:rPr lang="hu-HU" dirty="0"/>
              <a:t>A demográfiai változók közül a képzettség jelenti a legtöbbet.</a:t>
            </a:r>
          </a:p>
        </p:txBody>
      </p:sp>
    </p:spTree>
    <p:extLst>
      <p:ext uri="{BB962C8B-B14F-4D97-AF65-F5344CB8AC3E}">
        <p14:creationId xmlns:p14="http://schemas.microsoft.com/office/powerpoint/2010/main" val="1328675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különböző apai feladatok fontossága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3881" y="1688559"/>
            <a:ext cx="8057005" cy="516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501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35953"/>
          </a:xfrm>
        </p:spPr>
        <p:txBody>
          <a:bodyPr>
            <a:normAutofit/>
          </a:bodyPr>
          <a:lstStyle/>
          <a:p>
            <a:r>
              <a:rPr lang="hu-HU" sz="2400" dirty="0"/>
              <a:t>A segítségnyújtásra nevelés </a:t>
            </a:r>
            <a:r>
              <a:rPr lang="hu-HU" sz="2400" dirty="0" err="1"/>
              <a:t>Cordero‐Coma</a:t>
            </a:r>
            <a:r>
              <a:rPr lang="hu-HU" sz="2400" dirty="0"/>
              <a:t>, J., &amp; </a:t>
            </a:r>
            <a:r>
              <a:rPr lang="hu-HU" sz="2400" dirty="0" err="1"/>
              <a:t>Esping‐Andersen</a:t>
            </a:r>
            <a:r>
              <a:rPr lang="hu-HU" sz="2400" dirty="0"/>
              <a:t>, G. (2018). The </a:t>
            </a:r>
            <a:r>
              <a:rPr lang="hu-HU" sz="2400" dirty="0" err="1"/>
              <a:t>Intergenerational</a:t>
            </a:r>
            <a:r>
              <a:rPr lang="hu-HU" sz="2400" dirty="0"/>
              <a:t> </a:t>
            </a:r>
            <a:r>
              <a:rPr lang="hu-HU" sz="2400" dirty="0" err="1"/>
              <a:t>Transmission</a:t>
            </a:r>
            <a:r>
              <a:rPr lang="hu-HU" sz="2400" dirty="0"/>
              <a:t> of </a:t>
            </a:r>
            <a:r>
              <a:rPr lang="hu-HU" sz="2400" dirty="0" err="1"/>
              <a:t>Gender</a:t>
            </a:r>
            <a:r>
              <a:rPr lang="hu-HU" sz="2400" dirty="0"/>
              <a:t> </a:t>
            </a:r>
            <a:r>
              <a:rPr lang="hu-HU" sz="2400" dirty="0" err="1"/>
              <a:t>Roles</a:t>
            </a:r>
            <a:r>
              <a:rPr lang="hu-HU" sz="2400" dirty="0"/>
              <a:t>: </a:t>
            </a:r>
            <a:r>
              <a:rPr lang="hu-HU" sz="2400" dirty="0" err="1"/>
              <a:t>Children's</a:t>
            </a:r>
            <a:r>
              <a:rPr lang="hu-HU" sz="2400" dirty="0"/>
              <a:t> </a:t>
            </a:r>
            <a:r>
              <a:rPr lang="hu-HU" sz="2400" dirty="0" err="1"/>
              <a:t>Contribution</a:t>
            </a:r>
            <a:r>
              <a:rPr lang="hu-HU" sz="2400" dirty="0"/>
              <a:t> </a:t>
            </a:r>
            <a:r>
              <a:rPr lang="hu-HU" sz="2400" dirty="0" err="1"/>
              <a:t>to</a:t>
            </a:r>
            <a:r>
              <a:rPr lang="hu-HU" sz="2400" dirty="0"/>
              <a:t> </a:t>
            </a:r>
            <a:r>
              <a:rPr lang="hu-HU" sz="2400" dirty="0" err="1"/>
              <a:t>Housework</a:t>
            </a:r>
            <a:r>
              <a:rPr lang="hu-HU" sz="2400" dirty="0"/>
              <a:t> </a:t>
            </a:r>
            <a:r>
              <a:rPr lang="hu-HU" sz="2400" dirty="0" err="1"/>
              <a:t>in</a:t>
            </a:r>
            <a:r>
              <a:rPr lang="hu-HU" sz="2400" dirty="0"/>
              <a:t> </a:t>
            </a:r>
            <a:r>
              <a:rPr lang="hu-HU" sz="2400" dirty="0" err="1"/>
              <a:t>Germany</a:t>
            </a:r>
            <a:r>
              <a:rPr lang="hu-HU" sz="2400" dirty="0"/>
              <a:t>. </a:t>
            </a:r>
            <a:r>
              <a:rPr lang="hu-HU" sz="2400" i="1" dirty="0"/>
              <a:t>Journal of </a:t>
            </a:r>
            <a:r>
              <a:rPr lang="hu-HU" sz="2400" i="1" dirty="0" err="1"/>
              <a:t>Marriage</a:t>
            </a:r>
            <a:r>
              <a:rPr lang="hu-HU" sz="2400" i="1" dirty="0"/>
              <a:t> and </a:t>
            </a:r>
            <a:r>
              <a:rPr lang="hu-HU" sz="2400" i="1" dirty="0" err="1"/>
              <a:t>Family</a:t>
            </a:r>
            <a:endParaRPr lang="hu-HU" sz="2400" dirty="0"/>
          </a:p>
        </p:txBody>
      </p:sp>
      <p:pic>
        <p:nvPicPr>
          <p:cNvPr id="12" name="Kép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71" y="3961646"/>
            <a:ext cx="3971000" cy="2732851"/>
          </a:xfrm>
          <a:prstGeom prst="rect">
            <a:avLst/>
          </a:prstGeom>
        </p:spPr>
      </p:pic>
      <p:pic>
        <p:nvPicPr>
          <p:cNvPr id="13" name="Kép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1177" y="3961646"/>
            <a:ext cx="3564835" cy="2777794"/>
          </a:xfrm>
          <a:prstGeom prst="rect">
            <a:avLst/>
          </a:prstGeom>
        </p:spPr>
      </p:pic>
      <p:sp>
        <p:nvSpPr>
          <p:cNvPr id="14" name="Szövegdoboz 13"/>
          <p:cNvSpPr txBox="1"/>
          <p:nvPr/>
        </p:nvSpPr>
        <p:spPr>
          <a:xfrm>
            <a:off x="838200" y="2226365"/>
            <a:ext cx="99358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Longitudinális vizsgálat. Csak intakt családokat vizsgáltak. Mit láttak a gyerekek 8 éves korukban? Ahhoz képest mit segítenek 18-19 évesen, amikor már nem lehet őket „kényszeríteni+</a:t>
            </a:r>
          </a:p>
          <a:p>
            <a:r>
              <a:rPr lang="hu-HU" dirty="0"/>
              <a:t>A lányok többet segítenek. Sok fiú egyáltalán nem segít, de a megfigyelt apák közül is nagyon sok ilyen van. Az apák magatartása a fiúk magatartására van hatással.</a:t>
            </a:r>
          </a:p>
        </p:txBody>
      </p:sp>
      <p:pic>
        <p:nvPicPr>
          <p:cNvPr id="15" name="Kép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5517" y="4220259"/>
            <a:ext cx="4088283" cy="239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02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segítségnyújtást befolyásoló hatások: A fiúknál a szocializációs hatások, a lányoknál a szükséglet a döntő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Fiúknál:</a:t>
            </a:r>
          </a:p>
          <a:p>
            <a:r>
              <a:rPr lang="hu-HU" dirty="0"/>
              <a:t>Mit látott az apjától?</a:t>
            </a:r>
          </a:p>
          <a:p>
            <a:r>
              <a:rPr lang="hu-HU" dirty="0"/>
              <a:t>Milyen az édesanyja végzettsége (amivel az egalitárius nézetek korrelálnak)</a:t>
            </a:r>
          </a:p>
          <a:p>
            <a:endParaRPr lang="hu-HU" dirty="0"/>
          </a:p>
          <a:p>
            <a:r>
              <a:rPr lang="hu-HU" dirty="0"/>
              <a:t>Lányoknál:</a:t>
            </a:r>
          </a:p>
          <a:p>
            <a:r>
              <a:rPr lang="hu-HU" dirty="0"/>
              <a:t>Mekkora a rászorultsága az anyjának? (pl. van fiatalabb testvér; mindkét szülő dolgozik )</a:t>
            </a:r>
          </a:p>
        </p:txBody>
      </p:sp>
    </p:spTree>
    <p:extLst>
      <p:ext uri="{BB962C8B-B14F-4D97-AF65-F5344CB8AC3E}">
        <p14:creationId xmlns:p14="http://schemas.microsoft.com/office/powerpoint/2010/main" val="1517212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Nemi szerepek elsajátítása a médián keresztül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u-HU" dirty="0" err="1"/>
              <a:t>Kassay</a:t>
            </a:r>
            <a:r>
              <a:rPr lang="hu-HU" dirty="0"/>
              <a:t>, R. (2015). Nemi szerepek az elemi iskolások mesehős-reprezentációiban. </a:t>
            </a:r>
            <a:r>
              <a:rPr lang="hu-HU" i="1" dirty="0"/>
              <a:t>Médiakutató</a:t>
            </a:r>
            <a:r>
              <a:rPr lang="hu-HU" dirty="0"/>
              <a:t>, </a:t>
            </a:r>
            <a:r>
              <a:rPr lang="hu-HU" i="1" dirty="0"/>
              <a:t>16</a:t>
            </a:r>
            <a:r>
              <a:rPr lang="hu-HU" dirty="0"/>
              <a:t>(1), 47-63.</a:t>
            </a:r>
          </a:p>
          <a:p>
            <a:endParaRPr lang="hu-HU" dirty="0"/>
          </a:p>
          <a:p>
            <a:r>
              <a:rPr lang="hu-HU" dirty="0" err="1"/>
              <a:t>Kassay</a:t>
            </a:r>
            <a:r>
              <a:rPr lang="hu-HU" dirty="0"/>
              <a:t> Réka Kolozsváron és </a:t>
            </a:r>
            <a:r>
              <a:rPr lang="hu-HU" dirty="0" err="1"/>
              <a:t>Tordaszentlászló</a:t>
            </a:r>
            <a:r>
              <a:rPr lang="hu-HU" dirty="0"/>
              <a:t> faluban vizsgálódott, szülők és alsó tagozatos iskolások körében. </a:t>
            </a:r>
          </a:p>
          <a:p>
            <a:r>
              <a:rPr lang="hu-HU" dirty="0"/>
              <a:t>Azt vizsgálta, hogy igaz-e, hogy még ma is csak a hagyományos nemi szerepre szocializálnak a mesék. </a:t>
            </a:r>
          </a:p>
          <a:p>
            <a:r>
              <a:rPr lang="hu-HU" dirty="0"/>
              <a:t>A meséken keresztül mutatja be a nemiszerep-átalakulások folyamatát.</a:t>
            </a:r>
          </a:p>
          <a:p>
            <a:r>
              <a:rPr lang="hu-HU" dirty="0"/>
              <a:t>A kedvenc mesehősök választása leképezi a nemi szerepek átalakulását </a:t>
            </a:r>
          </a:p>
        </p:txBody>
      </p:sp>
    </p:spTree>
    <p:extLst>
      <p:ext uri="{BB962C8B-B14F-4D97-AF65-F5344CB8AC3E}">
        <p14:creationId xmlns:p14="http://schemas.microsoft.com/office/powerpoint/2010/main" val="3684578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nemi szerepek társadalmi megítélése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hu-HU" dirty="0"/>
          </a:p>
          <a:p>
            <a:r>
              <a:rPr lang="hu-HU" dirty="0"/>
              <a:t>Pongrácz Tiborné (2006) </a:t>
            </a:r>
            <a:r>
              <a:rPr lang="hu-HU" b="1" dirty="0"/>
              <a:t>Nemi szerepek társadalmi megítélése. Egy nemzetközi összehasonlító vizsgálat tapasztalatai </a:t>
            </a:r>
          </a:p>
          <a:p>
            <a:r>
              <a:rPr lang="hu-HU" b="1" dirty="0"/>
              <a:t>Magyarországra tradicionális nemi szerepek jellemzők</a:t>
            </a:r>
          </a:p>
          <a:p>
            <a:r>
              <a:rPr lang="hu-HU" b="1" dirty="0"/>
              <a:t>A kettős leterheltség modern apaszerep nélkül nem támogatja a gyerekvállalást a szerző szociológus szerint. Az egalitáriusabb kultúrákban jobbak a demográfiai mutatók, ami a születéseket illeti.</a:t>
            </a:r>
          </a:p>
        </p:txBody>
      </p:sp>
    </p:spTree>
    <p:extLst>
      <p:ext uri="{BB962C8B-B14F-4D97-AF65-F5344CB8AC3E}">
        <p14:creationId xmlns:p14="http://schemas.microsoft.com/office/powerpoint/2010/main" val="3946012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magyarok kifejezetten hagyományos nemi szerep pártiak és családcentrikusak. Példa a hagyományos attitűdökre: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4991" y="1879694"/>
            <a:ext cx="5887806" cy="497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50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Nemi szerepek és nemi sztereotípiák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 A nemi szerep a férfiak illetve nők megfelelőnek és kívánatosnak tartott viselkedéseit és attitűdjeit tartalmazza.</a:t>
            </a:r>
          </a:p>
          <a:p>
            <a:r>
              <a:rPr lang="hu-HU" dirty="0"/>
              <a:t>Alapja a sztereotípiák  </a:t>
            </a:r>
          </a:p>
          <a:p>
            <a:r>
              <a:rPr lang="hu-HU" dirty="0"/>
              <a:t>A nemekhez fűződő elvárások közt vannak kulturális különbségek, de vannak univerzális jegyek is. (Williams és Best, 1990)</a:t>
            </a:r>
          </a:p>
          <a:p>
            <a:r>
              <a:rPr lang="hu-HU" dirty="0"/>
              <a:t>Nagy vita van a körül a kérdés körül, hogy a nemi szerepek mennyire biológiailag meghatározottak és mennyire társadalmilag tanultak.</a:t>
            </a:r>
          </a:p>
        </p:txBody>
      </p:sp>
    </p:spTree>
    <p:extLst>
      <p:ext uri="{BB962C8B-B14F-4D97-AF65-F5344CB8AC3E}">
        <p14:creationId xmlns:p14="http://schemas.microsoft.com/office/powerpoint/2010/main" val="962173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ím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850900"/>
          </a:xfrm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hu-HU" altLang="hu-HU" sz="2600" b="1" dirty="0">
                <a:latin typeface="Arial Black" panose="020B0A04020102020204" pitchFamily="34" charset="0"/>
              </a:rPr>
              <a:t>Nemi szerepek és szocializáció</a:t>
            </a:r>
          </a:p>
        </p:txBody>
      </p:sp>
      <p:sp>
        <p:nvSpPr>
          <p:cNvPr id="5123" name="Tartalom helye 2"/>
          <p:cNvSpPr>
            <a:spLocks noGrp="1"/>
          </p:cNvSpPr>
          <p:nvPr>
            <p:ph idx="4294967295"/>
          </p:nvPr>
        </p:nvSpPr>
        <p:spPr>
          <a:xfrm>
            <a:off x="0" y="1341438"/>
            <a:ext cx="8229600" cy="5111750"/>
          </a:xfrm>
          <a:solidFill>
            <a:schemeClr val="bg1">
              <a:alpha val="75000"/>
            </a:schemeClr>
          </a:solidFill>
        </p:spPr>
        <p:txBody>
          <a:bodyPr>
            <a:normAutofit/>
          </a:bodyPr>
          <a:lstStyle/>
          <a:p>
            <a:r>
              <a:rPr lang="hu-HU" altLang="hu-HU" dirty="0">
                <a:latin typeface="Arial" panose="020B0604020202020204" pitchFamily="34" charset="0"/>
                <a:cs typeface="Arial" panose="020B0604020202020204" pitchFamily="34" charset="0"/>
              </a:rPr>
              <a:t>Matriarchátus-patriarchátus: a versengés, mint férfias hozzáállás matriarchális társadalomban nem lesz serdülőkorra a fiúkra inkább jellemző, mint a lányokra.</a:t>
            </a:r>
          </a:p>
          <a:p>
            <a:endParaRPr lang="hu-HU" altLang="hu-H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dirty="0"/>
              <a:t>Andersen, S., </a:t>
            </a:r>
            <a:r>
              <a:rPr lang="hu-HU" dirty="0" err="1"/>
              <a:t>Ertac</a:t>
            </a:r>
            <a:r>
              <a:rPr lang="hu-HU" dirty="0"/>
              <a:t>, </a:t>
            </a:r>
            <a:r>
              <a:rPr lang="hu-HU" dirty="0" err="1"/>
              <a:t>S</a:t>
            </a:r>
            <a:r>
              <a:rPr lang="hu-HU" dirty="0"/>
              <a:t>., </a:t>
            </a:r>
            <a:r>
              <a:rPr lang="hu-HU" dirty="0" err="1"/>
              <a:t>Gneezy</a:t>
            </a:r>
            <a:r>
              <a:rPr lang="hu-HU" dirty="0"/>
              <a:t>, U., List, J. A., &amp; </a:t>
            </a:r>
            <a:r>
              <a:rPr lang="hu-HU" dirty="0" err="1"/>
              <a:t>Maximiano</a:t>
            </a:r>
            <a:r>
              <a:rPr lang="hu-HU" dirty="0"/>
              <a:t>, S. (2013). </a:t>
            </a:r>
            <a:r>
              <a:rPr lang="hu-HU" dirty="0" err="1"/>
              <a:t>Gender</a:t>
            </a:r>
            <a:r>
              <a:rPr lang="hu-HU" dirty="0"/>
              <a:t>, </a:t>
            </a:r>
            <a:r>
              <a:rPr lang="hu-HU" dirty="0" err="1"/>
              <a:t>competitiveness</a:t>
            </a:r>
            <a:r>
              <a:rPr lang="hu-HU" dirty="0"/>
              <a:t>, and </a:t>
            </a:r>
            <a:r>
              <a:rPr lang="hu-HU" dirty="0" err="1"/>
              <a:t>socialization</a:t>
            </a:r>
            <a:r>
              <a:rPr lang="hu-HU" dirty="0"/>
              <a:t> </a:t>
            </a:r>
            <a:r>
              <a:rPr lang="hu-HU" dirty="0" err="1"/>
              <a:t>at</a:t>
            </a:r>
            <a:r>
              <a:rPr lang="hu-HU" dirty="0"/>
              <a:t> a </a:t>
            </a:r>
            <a:r>
              <a:rPr lang="hu-HU" dirty="0" err="1"/>
              <a:t>young</a:t>
            </a:r>
            <a:r>
              <a:rPr lang="hu-HU" dirty="0"/>
              <a:t> </a:t>
            </a:r>
            <a:r>
              <a:rPr lang="hu-HU" dirty="0" err="1"/>
              <a:t>age</a:t>
            </a:r>
            <a:r>
              <a:rPr lang="hu-HU" dirty="0"/>
              <a:t>: </a:t>
            </a:r>
            <a:r>
              <a:rPr lang="hu-HU" dirty="0" err="1"/>
              <a:t>Evidence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matrilineal</a:t>
            </a:r>
            <a:r>
              <a:rPr lang="hu-HU" dirty="0"/>
              <a:t> and a </a:t>
            </a:r>
            <a:r>
              <a:rPr lang="hu-HU" dirty="0" err="1"/>
              <a:t>patriarchal</a:t>
            </a:r>
            <a:r>
              <a:rPr lang="hu-HU" dirty="0"/>
              <a:t> </a:t>
            </a:r>
            <a:r>
              <a:rPr lang="hu-HU" dirty="0" err="1"/>
              <a:t>society</a:t>
            </a:r>
            <a:r>
              <a:rPr lang="hu-HU" dirty="0"/>
              <a:t>. </a:t>
            </a:r>
            <a:r>
              <a:rPr lang="hu-HU" i="1" dirty="0" err="1"/>
              <a:t>Review</a:t>
            </a:r>
            <a:r>
              <a:rPr lang="hu-HU" i="1" dirty="0"/>
              <a:t> of </a:t>
            </a:r>
            <a:r>
              <a:rPr lang="hu-HU" i="1" dirty="0" err="1"/>
              <a:t>Economics</a:t>
            </a:r>
            <a:r>
              <a:rPr lang="hu-HU" i="1" dirty="0"/>
              <a:t> and </a:t>
            </a:r>
            <a:r>
              <a:rPr lang="hu-HU" i="1" dirty="0" err="1"/>
              <a:t>Statistics</a:t>
            </a:r>
            <a:r>
              <a:rPr lang="hu-HU" dirty="0"/>
              <a:t>,</a:t>
            </a:r>
            <a:r>
              <a:rPr lang="hu-HU" i="1" dirty="0"/>
              <a:t>95</a:t>
            </a:r>
            <a:r>
              <a:rPr lang="hu-HU" dirty="0"/>
              <a:t>(4), 1438-1443.</a:t>
            </a:r>
            <a:endParaRPr lang="hu-HU" altLang="hu-H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903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4479" y="614695"/>
            <a:ext cx="80772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9152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Nemi szerep szocializáció és nemi identitás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5600" y="1825625"/>
            <a:ext cx="10998200" cy="4351338"/>
          </a:xfrm>
        </p:spPr>
        <p:txBody>
          <a:bodyPr>
            <a:noAutofit/>
          </a:bodyPr>
          <a:lstStyle/>
          <a:p>
            <a:r>
              <a:rPr lang="hu-HU" sz="3200" dirty="0"/>
              <a:t>A nemi szerep szocializáció a nemi szerep elsajátításának a folyamata.</a:t>
            </a:r>
          </a:p>
          <a:p>
            <a:r>
              <a:rPr lang="hu-HU" sz="3200" dirty="0"/>
              <a:t>A nemi szerepet meg kell különböztetni a nemi identitástól</a:t>
            </a:r>
          </a:p>
          <a:p>
            <a:r>
              <a:rPr lang="hu-HU" sz="3200" dirty="0"/>
              <a:t>Az egyik nemhez való tartozás megélése, attól függetlenül, hogy ez egy irányba mutat-e a társadalmi norma szerint elvárttal.</a:t>
            </a:r>
          </a:p>
        </p:txBody>
      </p:sp>
    </p:spTree>
    <p:extLst>
      <p:ext uri="{BB962C8B-B14F-4D97-AF65-F5344CB8AC3E}">
        <p14:creationId xmlns:p14="http://schemas.microsoft.com/office/powerpoint/2010/main" val="1066840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nemi identitás kialakulása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3 évesek: lányok, illetve fiúk közé sorolják magukat </a:t>
            </a:r>
          </a:p>
          <a:p>
            <a:r>
              <a:rPr lang="hu-HU" dirty="0"/>
              <a:t>Születésüktől kezdve sajátítják el a nemi sztereotípiákat és szerepeket.</a:t>
            </a:r>
          </a:p>
          <a:p>
            <a:r>
              <a:rPr lang="hu-HU" dirty="0"/>
              <a:t>Fiúk: hogyan lehet erejükkel és ügyességükkel a társas és fizikai környezetüket alakítani </a:t>
            </a:r>
          </a:p>
          <a:p>
            <a:r>
              <a:rPr lang="hu-HU" dirty="0"/>
              <a:t>Lányok: hogyan kell magukat a környezetnek úgy exponálni, hogy csinosaknak és szépeknek mondják őket.</a:t>
            </a:r>
          </a:p>
        </p:txBody>
      </p:sp>
    </p:spTree>
    <p:extLst>
      <p:ext uri="{BB962C8B-B14F-4D97-AF65-F5344CB8AC3E}">
        <p14:creationId xmlns:p14="http://schemas.microsoft.com/office/powerpoint/2010/main" val="2104982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 nemhez kapcsolódó viselkedés a nemi szerepek és sztereotípiák következménye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Eagly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 (2012) </a:t>
            </a:r>
          </a:p>
          <a:p>
            <a:r>
              <a:rPr lang="hu-HU" dirty="0"/>
              <a:t>a férfiak és nők nemhez kapcsolódó jellegzetes viselkedése a nemi szerepekből és nemi sztereotípiákból ered</a:t>
            </a:r>
          </a:p>
          <a:p>
            <a:r>
              <a:rPr lang="hu-HU" dirty="0"/>
              <a:t>A másik nemre jellemző szerep elsajátítására is készek vagyunk</a:t>
            </a:r>
          </a:p>
        </p:txBody>
      </p:sp>
    </p:spTree>
    <p:extLst>
      <p:ext uri="{BB962C8B-B14F-4D97-AF65-F5344CB8AC3E}">
        <p14:creationId xmlns:p14="http://schemas.microsoft.com/office/powerpoint/2010/main" val="4145539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nemi szerepek elsajátítása elsődlegesen a családban történik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Parsons</a:t>
            </a:r>
            <a:r>
              <a:rPr lang="hu-HU" dirty="0"/>
              <a:t> 1955:</a:t>
            </a:r>
          </a:p>
          <a:p>
            <a:r>
              <a:rPr lang="hu-HU" dirty="0"/>
              <a:t>A nukleáris családok kétféle alaptípusa a hagyományos és a modern nemi szerep tekintetében</a:t>
            </a:r>
          </a:p>
          <a:p>
            <a:r>
              <a:rPr lang="hu-HU" dirty="0"/>
              <a:t>Óriási különbségek vannak a képzettség, a karrier, a házimunka, a döntéshozatal és a gyermekgondozás mindennapjaiba való bevonódást illető normák tekintetében.</a:t>
            </a:r>
          </a:p>
        </p:txBody>
      </p:sp>
    </p:spTree>
    <p:extLst>
      <p:ext uri="{BB962C8B-B14F-4D97-AF65-F5344CB8AC3E}">
        <p14:creationId xmlns:p14="http://schemas.microsoft.com/office/powerpoint/2010/main" val="3764624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Bem férfiasság-nőiesség felfogása: a női egyenjogúságért folytatott küzdelmekkel összhangban álló felfogás</a:t>
            </a:r>
          </a:p>
        </p:txBody>
      </p:sp>
      <p:pic>
        <p:nvPicPr>
          <p:cNvPr id="2050" name="Picture 2" descr="KÃ©ptalÃ¡lat a kÃ¶vetkezÅre: âBem sex roleâ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51" y="2078073"/>
            <a:ext cx="5155096" cy="459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zövegdoboz 4"/>
          <p:cNvSpPr txBox="1"/>
          <p:nvPr/>
        </p:nvSpPr>
        <p:spPr>
          <a:xfrm>
            <a:off x="7036904" y="2398643"/>
            <a:ext cx="4055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hu-HU" dirty="0"/>
              <a:t>A férfiasság és a nőiesség nem egymás ellentétjei, hanem két külön dimenzió. Hordozhat valaki férfias és nőies tulajdonságokat egyszerre</a:t>
            </a:r>
          </a:p>
        </p:txBody>
      </p:sp>
      <p:pic>
        <p:nvPicPr>
          <p:cNvPr id="2052" name="Picture 4" descr="https://upload.wikimedia.org/wikipedia/commons/thumb/e/e0/Jordmor_jim-_oslo.jpeg/156px-Jordmor_jim-_oslo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368" y="3800947"/>
            <a:ext cx="2170209" cy="141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upload.wikimedia.org/wikipedia/commons/thumb/6/6e/160313-N-NL127-453_%2825177838634%29.jpg/128px-160313-N-NL127-453_%2825177838634%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199" y="3800947"/>
            <a:ext cx="1875613" cy="150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upload.wikimedia.org/wikipedia/commons/thumb/1/18/110627-F-MY013-033.jpg/142px-110627-F-MY013-0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900" y="5219931"/>
            <a:ext cx="2153678" cy="142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upload.wikimedia.org/wikipedia/commons/thumb/4/46/SOLS0013_%2810721719304%29.jpg/142px-SOLS0013_%2810721719304%2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9135" y="5219931"/>
            <a:ext cx="2131008" cy="142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348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3.xml><?xml version="1.0" encoding="utf-8"?>
<a:theme xmlns:a="http://schemas.openxmlformats.org/drawingml/2006/main" name="1_Office Theme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770</Words>
  <Application>Microsoft Office PowerPoint</Application>
  <PresentationFormat>Szélesvásznú</PresentationFormat>
  <Paragraphs>67</Paragraphs>
  <Slides>17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3</vt:i4>
      </vt:variant>
      <vt:variant>
        <vt:lpstr>Diacímek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Office-téma</vt:lpstr>
      <vt:lpstr>Office Theme</vt:lpstr>
      <vt:lpstr>1_Office Theme</vt:lpstr>
      <vt:lpstr>A nemi szerep szocializáció</vt:lpstr>
      <vt:lpstr>Nemi szerepek és nemi sztereotípiák</vt:lpstr>
      <vt:lpstr>Nemi szerepek és szocializáció</vt:lpstr>
      <vt:lpstr>PowerPoint-bemutató</vt:lpstr>
      <vt:lpstr>Nemi szerep szocializáció és nemi identitás</vt:lpstr>
      <vt:lpstr>A nemi identitás kialakulása</vt:lpstr>
      <vt:lpstr>A nemhez kapcsolódó viselkedés a nemi szerepek és sztereotípiák következménye</vt:lpstr>
      <vt:lpstr>A nemi szerepek elsajátítása elsődlegesen a családban történik</vt:lpstr>
      <vt:lpstr>Bem férfiasság-nőiesség felfogása: a női egyenjogúságért folytatott küzdelmekkel összhangban álló felfogás</vt:lpstr>
      <vt:lpstr>A nemi szerepekkel kapcsolatos attitűdök</vt:lpstr>
      <vt:lpstr>Nemi szocializáció a családban</vt:lpstr>
      <vt:lpstr>A különböző apai feladatok fontossága</vt:lpstr>
      <vt:lpstr>A segítségnyújtásra nevelés Cordero‐Coma, J., &amp; Esping‐Andersen, G. (2018). The Intergenerational Transmission of Gender Roles: Children's Contribution to Housework in Germany. Journal of Marriage and Family</vt:lpstr>
      <vt:lpstr>A segítségnyújtást befolyásoló hatások: A fiúknál a szocializációs hatások, a lányoknál a szükséglet a döntő</vt:lpstr>
      <vt:lpstr>Nemi szerepek elsajátítása a médián keresztül</vt:lpstr>
      <vt:lpstr>A nemi szerepek társadalmi megítélése</vt:lpstr>
      <vt:lpstr>A magyarok kifejezetten hagyományos nemi szerep pártiak és családcentrikusak. Példa a hagyományos attitűdökre: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nemi szerep szocializáció</dc:title>
  <dc:creator>M. Kovács Judit</dc:creator>
  <cp:lastModifiedBy>lehelke0202@sulid.hu</cp:lastModifiedBy>
  <cp:revision>23</cp:revision>
  <dcterms:created xsi:type="dcterms:W3CDTF">2019-03-04T10:02:17Z</dcterms:created>
  <dcterms:modified xsi:type="dcterms:W3CDTF">2020-04-15T15:55:23Z</dcterms:modified>
</cp:coreProperties>
</file>