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256" r:id="rId2"/>
    <p:sldId id="290" r:id="rId3"/>
    <p:sldId id="257" r:id="rId4"/>
    <p:sldId id="259" r:id="rId5"/>
    <p:sldId id="287" r:id="rId6"/>
    <p:sldId id="288" r:id="rId7"/>
    <p:sldId id="260" r:id="rId8"/>
    <p:sldId id="264" r:id="rId9"/>
    <p:sldId id="266" r:id="rId10"/>
    <p:sldId id="267" r:id="rId11"/>
    <p:sldId id="269" r:id="rId12"/>
    <p:sldId id="270" r:id="rId13"/>
    <p:sldId id="291" r:id="rId14"/>
    <p:sldId id="271" r:id="rId15"/>
    <p:sldId id="272" r:id="rId16"/>
    <p:sldId id="273" r:id="rId17"/>
    <p:sldId id="274" r:id="rId18"/>
    <p:sldId id="285" r:id="rId19"/>
    <p:sldId id="282" r:id="rId20"/>
    <p:sldId id="283" r:id="rId21"/>
    <p:sldId id="284" r:id="rId22"/>
    <p:sldId id="276" r:id="rId23"/>
    <p:sldId id="277" r:id="rId24"/>
    <p:sldId id="286" r:id="rId25"/>
  </p:sldIdLst>
  <p:sldSz cx="9144000" cy="6858000" type="screen4x3"/>
  <p:notesSz cx="6858000" cy="9144000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7" d="100"/>
          <a:sy n="97" d="100"/>
        </p:scale>
        <p:origin x="792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6CBBA7-5F8D-45DF-8997-EA44AB6433B5}" type="datetimeFigureOut">
              <a:rPr lang="hu-HU" smtClean="0"/>
              <a:pPr/>
              <a:t>2020. 04. 16.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7B0169-6B6C-4947-A1F3-D4F1E95EF92B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8950519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7B0169-6B6C-4947-A1F3-D4F1E95EF92B}" type="slidenum">
              <a:rPr lang="hu-HU" smtClean="0"/>
              <a:pPr/>
              <a:t>2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6264658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Dátum helye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76D65-2B30-44E3-9BCC-894E71D8378F}" type="datetimeFigureOut">
              <a:rPr lang="hu-HU" smtClean="0"/>
              <a:pPr/>
              <a:t>2020. 04. 16.</a:t>
            </a:fld>
            <a:endParaRPr lang="hu-HU"/>
          </a:p>
        </p:txBody>
      </p:sp>
      <p:sp>
        <p:nvSpPr>
          <p:cNvPr id="17" name="Élőláb helye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29" name="Dia számának helye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0024E7-52D4-4E6E-8DF4-5072B64A2C0D}" type="slidenum">
              <a:rPr lang="hu-HU" smtClean="0"/>
              <a:pPr/>
              <a:t>‹#›</a:t>
            </a:fld>
            <a:endParaRPr lang="hu-HU"/>
          </a:p>
        </p:txBody>
      </p:sp>
      <p:sp>
        <p:nvSpPr>
          <p:cNvPr id="32" name="Téglalap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Téglalap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0" name="Téglalap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1" name="Téglalap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2" name="Téglalap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Cím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hu-HU"/>
              <a:t>Mintacím szerkesztése</a:t>
            </a:r>
            <a:endParaRPr kumimoji="0" lang="en-US"/>
          </a:p>
        </p:txBody>
      </p:sp>
      <p:sp>
        <p:nvSpPr>
          <p:cNvPr id="9" name="Alcím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hu-HU"/>
              <a:t>Alcím mintájának szerkesztése</a:t>
            </a:r>
            <a:endParaRPr kumimoji="0" lang="en-US"/>
          </a:p>
        </p:txBody>
      </p:sp>
      <p:sp>
        <p:nvSpPr>
          <p:cNvPr id="56" name="Téglalap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5" name="Téglalap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6" name="Téglalap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7" name="Téglalap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hu-HU"/>
              <a:t>Mintacím szerkesztése</a:t>
            </a:r>
            <a:endParaRPr kumimoji="0" lang="en-US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hu-HU"/>
              <a:t>Mintaszöveg szerkesztése</a:t>
            </a:r>
          </a:p>
          <a:p>
            <a:pPr lvl="1" eaLnBrk="1" latinLnBrk="0" hangingPunct="1"/>
            <a:r>
              <a:rPr lang="hu-HU"/>
              <a:t>Második szint</a:t>
            </a:r>
          </a:p>
          <a:p>
            <a:pPr lvl="2" eaLnBrk="1" latinLnBrk="0" hangingPunct="1"/>
            <a:r>
              <a:rPr lang="hu-HU"/>
              <a:t>Harmadik szint</a:t>
            </a:r>
          </a:p>
          <a:p>
            <a:pPr lvl="3" eaLnBrk="1" latinLnBrk="0" hangingPunct="1"/>
            <a:r>
              <a:rPr lang="hu-HU"/>
              <a:t>Negyedik szint</a:t>
            </a:r>
          </a:p>
          <a:p>
            <a:pPr lvl="4" eaLnBrk="1" latinLnBrk="0" hangingPunct="1"/>
            <a:r>
              <a:rPr lang="hu-HU"/>
              <a:t>Ötödik szint</a:t>
            </a:r>
            <a:endParaRPr kumimoji="0" lang="en-US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76D65-2B30-44E3-9BCC-894E71D8378F}" type="datetimeFigureOut">
              <a:rPr lang="hu-HU" smtClean="0"/>
              <a:pPr/>
              <a:t>2020. 04. 16.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0024E7-52D4-4E6E-8DF4-5072B64A2C0D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/>
          <a:p>
            <a:r>
              <a:rPr kumimoji="0" lang="hu-HU"/>
              <a:t>Mintacím szerkesztése</a:t>
            </a:r>
            <a:endParaRPr kumimoji="0" lang="en-US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/>
          <a:p>
            <a:pPr lvl="0" eaLnBrk="1" latinLnBrk="0" hangingPunct="1"/>
            <a:r>
              <a:rPr lang="hu-HU"/>
              <a:t>Mintaszöveg szerkesztése</a:t>
            </a:r>
          </a:p>
          <a:p>
            <a:pPr lvl="1" eaLnBrk="1" latinLnBrk="0" hangingPunct="1"/>
            <a:r>
              <a:rPr lang="hu-HU"/>
              <a:t>Második szint</a:t>
            </a:r>
          </a:p>
          <a:p>
            <a:pPr lvl="2" eaLnBrk="1" latinLnBrk="0" hangingPunct="1"/>
            <a:r>
              <a:rPr lang="hu-HU"/>
              <a:t>Harmadik szint</a:t>
            </a:r>
          </a:p>
          <a:p>
            <a:pPr lvl="3" eaLnBrk="1" latinLnBrk="0" hangingPunct="1"/>
            <a:r>
              <a:rPr lang="hu-HU"/>
              <a:t>Negyedik szint</a:t>
            </a:r>
          </a:p>
          <a:p>
            <a:pPr lvl="4" eaLnBrk="1" latinLnBrk="0" hangingPunct="1"/>
            <a:r>
              <a:rPr lang="hu-HU"/>
              <a:t>Ötödik szint</a:t>
            </a:r>
            <a:endParaRPr kumimoji="0" lang="en-US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76D65-2B30-44E3-9BCC-894E71D8378F}" type="datetimeFigureOut">
              <a:rPr lang="hu-HU" smtClean="0"/>
              <a:pPr/>
              <a:t>2020. 04. 16.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0024E7-52D4-4E6E-8DF4-5072B64A2C0D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hu-HU"/>
              <a:t>Mintacím szerkesztése</a:t>
            </a:r>
            <a:endParaRPr kumimoji="0" lang="en-US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hu-HU"/>
              <a:t>Mintaszöveg szerkesztése</a:t>
            </a:r>
          </a:p>
          <a:p>
            <a:pPr lvl="1" eaLnBrk="1" latinLnBrk="0" hangingPunct="1"/>
            <a:r>
              <a:rPr lang="hu-HU"/>
              <a:t>Második szint</a:t>
            </a:r>
          </a:p>
          <a:p>
            <a:pPr lvl="2" eaLnBrk="1" latinLnBrk="0" hangingPunct="1"/>
            <a:r>
              <a:rPr lang="hu-HU"/>
              <a:t>Harmadik szint</a:t>
            </a:r>
          </a:p>
          <a:p>
            <a:pPr lvl="3" eaLnBrk="1" latinLnBrk="0" hangingPunct="1"/>
            <a:r>
              <a:rPr lang="hu-HU"/>
              <a:t>Negyedik szint</a:t>
            </a:r>
          </a:p>
          <a:p>
            <a:pPr lvl="4" eaLnBrk="1" latinLnBrk="0" hangingPunct="1"/>
            <a:r>
              <a:rPr lang="hu-HU"/>
              <a:t>Ötödik szint</a:t>
            </a:r>
            <a:endParaRPr kumimoji="0" lang="en-US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76D65-2B30-44E3-9BCC-894E71D8378F}" type="datetimeFigureOut">
              <a:rPr lang="hu-HU" smtClean="0"/>
              <a:pPr/>
              <a:t>2020. 04. 16.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0024E7-52D4-4E6E-8DF4-5072B64A2C0D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zabadkézi sokszög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zabadkézi sokszög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Szabadkézi sokszög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zabadkézi sokszög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zabadkézi sokszög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zabadkézi sokszög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zabadkézi sokszög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zabadkézi sokszög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1" name="Szabadkézi sokszög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zabadkézi sokszög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3" name="Szabadkézi sokszög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4" name="Szabadkézi sokszög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5" name="Szabadkézi sokszög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6" name="Szabadkézi sokszög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Szabadkézi sokszög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hu-HU"/>
              <a:t>Mintaszöveg szerkesztése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76D65-2B30-44E3-9BCC-894E71D8378F}" type="datetimeFigureOut">
              <a:rPr lang="hu-HU" smtClean="0"/>
              <a:pPr/>
              <a:t>2020. 04. 16.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0024E7-52D4-4E6E-8DF4-5072B64A2C0D}" type="slidenum">
              <a:rPr lang="hu-HU" smtClean="0"/>
              <a:pPr/>
              <a:t>‹#›</a:t>
            </a:fld>
            <a:endParaRPr lang="hu-HU"/>
          </a:p>
        </p:txBody>
      </p:sp>
      <p:sp>
        <p:nvSpPr>
          <p:cNvPr id="7" name="Téglalap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hu-HU"/>
              <a:t>Mintacím szerkesztése</a:t>
            </a:r>
            <a:endParaRPr kumimoji="0" lang="en-US"/>
          </a:p>
        </p:txBody>
      </p:sp>
      <p:sp>
        <p:nvSpPr>
          <p:cNvPr id="8" name="Téglalap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Téglalap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Téglalap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Téglalap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Téglalap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/>
          <a:p>
            <a:r>
              <a:rPr kumimoji="0" lang="hu-HU"/>
              <a:t>Mintacím szerkesztése</a:t>
            </a:r>
            <a:endParaRPr kumimoji="0" lang="en-US"/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hu-HU"/>
              <a:t>Mintaszöveg szerkesztése</a:t>
            </a:r>
          </a:p>
          <a:p>
            <a:pPr lvl="1" eaLnBrk="1" latinLnBrk="0" hangingPunct="1"/>
            <a:r>
              <a:rPr lang="hu-HU"/>
              <a:t>Második szint</a:t>
            </a:r>
          </a:p>
          <a:p>
            <a:pPr lvl="2" eaLnBrk="1" latinLnBrk="0" hangingPunct="1"/>
            <a:r>
              <a:rPr lang="hu-HU"/>
              <a:t>Harmadik szint</a:t>
            </a:r>
          </a:p>
          <a:p>
            <a:pPr lvl="3" eaLnBrk="1" latinLnBrk="0" hangingPunct="1"/>
            <a:r>
              <a:rPr lang="hu-HU"/>
              <a:t>Negyedik szint</a:t>
            </a:r>
          </a:p>
          <a:p>
            <a:pPr lvl="4" eaLnBrk="1" latinLnBrk="0" hangingPunct="1"/>
            <a:r>
              <a:rPr lang="hu-HU"/>
              <a:t>Ötödik szint</a:t>
            </a:r>
            <a:endParaRPr kumimoji="0" lang="en-US"/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hu-HU"/>
              <a:t>Mintaszöveg szerkesztése</a:t>
            </a:r>
          </a:p>
          <a:p>
            <a:pPr lvl="1" eaLnBrk="1" latinLnBrk="0" hangingPunct="1"/>
            <a:r>
              <a:rPr lang="hu-HU"/>
              <a:t>Második szint</a:t>
            </a:r>
          </a:p>
          <a:p>
            <a:pPr lvl="2" eaLnBrk="1" latinLnBrk="0" hangingPunct="1"/>
            <a:r>
              <a:rPr lang="hu-HU"/>
              <a:t>Harmadik szint</a:t>
            </a:r>
          </a:p>
          <a:p>
            <a:pPr lvl="3" eaLnBrk="1" latinLnBrk="0" hangingPunct="1"/>
            <a:r>
              <a:rPr lang="hu-HU"/>
              <a:t>Negyedik szint</a:t>
            </a:r>
          </a:p>
          <a:p>
            <a:pPr lvl="4" eaLnBrk="1" latinLnBrk="0" hangingPunct="1"/>
            <a:r>
              <a:rPr lang="hu-HU"/>
              <a:t>Ötödik szint</a:t>
            </a:r>
            <a:endParaRPr kumimoji="0" lang="en-US"/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76D65-2B30-44E3-9BCC-894E71D8378F}" type="datetimeFigureOut">
              <a:rPr lang="hu-HU" smtClean="0"/>
              <a:pPr/>
              <a:t>2020. 04. 16.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0024E7-52D4-4E6E-8DF4-5072B64A2C0D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églalap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hu-HU"/>
              <a:t>Mintacím szerkesztése</a:t>
            </a:r>
            <a:endParaRPr kumimoji="0" lang="en-US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hu-HU"/>
              <a:t>Mintaszöveg szerkesztése</a:t>
            </a:r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hu-HU"/>
              <a:t>Mintaszöveg szerkesztése</a:t>
            </a:r>
          </a:p>
        </p:txBody>
      </p:sp>
      <p:sp>
        <p:nvSpPr>
          <p:cNvPr id="5" name="Tartalom helye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hu-HU"/>
              <a:t>Mintaszöveg szerkesztése</a:t>
            </a:r>
          </a:p>
          <a:p>
            <a:pPr lvl="1" eaLnBrk="1" latinLnBrk="0" hangingPunct="1"/>
            <a:r>
              <a:rPr lang="hu-HU"/>
              <a:t>Második szint</a:t>
            </a:r>
          </a:p>
          <a:p>
            <a:pPr lvl="2" eaLnBrk="1" latinLnBrk="0" hangingPunct="1"/>
            <a:r>
              <a:rPr lang="hu-HU"/>
              <a:t>Harmadik szint</a:t>
            </a:r>
          </a:p>
          <a:p>
            <a:pPr lvl="3" eaLnBrk="1" latinLnBrk="0" hangingPunct="1"/>
            <a:r>
              <a:rPr lang="hu-HU"/>
              <a:t>Negyedik szint</a:t>
            </a:r>
          </a:p>
          <a:p>
            <a:pPr lvl="4" eaLnBrk="1" latinLnBrk="0" hangingPunct="1"/>
            <a:r>
              <a:rPr lang="hu-HU"/>
              <a:t>Ötödik szint</a:t>
            </a:r>
            <a:endParaRPr kumimoji="0" lang="en-US"/>
          </a:p>
        </p:txBody>
      </p:sp>
      <p:sp>
        <p:nvSpPr>
          <p:cNvPr id="6" name="Tartalom helye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hu-HU"/>
              <a:t>Mintaszöveg szerkesztése</a:t>
            </a:r>
          </a:p>
          <a:p>
            <a:pPr lvl="1" eaLnBrk="1" latinLnBrk="0" hangingPunct="1"/>
            <a:r>
              <a:rPr lang="hu-HU"/>
              <a:t>Második szint</a:t>
            </a:r>
          </a:p>
          <a:p>
            <a:pPr lvl="2" eaLnBrk="1" latinLnBrk="0" hangingPunct="1"/>
            <a:r>
              <a:rPr lang="hu-HU"/>
              <a:t>Harmadik szint</a:t>
            </a:r>
          </a:p>
          <a:p>
            <a:pPr lvl="3" eaLnBrk="1" latinLnBrk="0" hangingPunct="1"/>
            <a:r>
              <a:rPr lang="hu-HU"/>
              <a:t>Negyedik szint</a:t>
            </a:r>
          </a:p>
          <a:p>
            <a:pPr lvl="4" eaLnBrk="1" latinLnBrk="0" hangingPunct="1"/>
            <a:r>
              <a:rPr lang="hu-HU"/>
              <a:t>Ötödik szint</a:t>
            </a:r>
            <a:endParaRPr kumimoji="0" lang="en-US"/>
          </a:p>
        </p:txBody>
      </p:sp>
      <p:sp>
        <p:nvSpPr>
          <p:cNvPr id="7" name="Dátum hely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76D65-2B30-44E3-9BCC-894E71D8378F}" type="datetimeFigureOut">
              <a:rPr lang="hu-HU" smtClean="0"/>
              <a:pPr/>
              <a:t>2020. 04. 16.</a:t>
            </a:fld>
            <a:endParaRPr lang="hu-HU"/>
          </a:p>
        </p:txBody>
      </p:sp>
      <p:sp>
        <p:nvSpPr>
          <p:cNvPr id="8" name="Élőláb hely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Dia számának hely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0024E7-52D4-4E6E-8DF4-5072B64A2C0D}" type="slidenum">
              <a:rPr lang="hu-HU" smtClean="0"/>
              <a:pPr/>
              <a:t>‹#›</a:t>
            </a:fld>
            <a:endParaRPr lang="hu-HU"/>
          </a:p>
        </p:txBody>
      </p:sp>
      <p:sp>
        <p:nvSpPr>
          <p:cNvPr id="16" name="Téglalap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7" name="Téglalap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Téglalap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Téglalap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Téglalap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Téglalap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Téglalap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Téglalap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0" name="Téglalap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hu-HU"/>
              <a:t>Mintacím szerkesztése</a:t>
            </a:r>
            <a:endParaRPr kumimoji="0" lang="en-US"/>
          </a:p>
        </p:txBody>
      </p:sp>
      <p:sp>
        <p:nvSpPr>
          <p:cNvPr id="3" name="Dátum hely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76D65-2B30-44E3-9BCC-894E71D8378F}" type="datetimeFigureOut">
              <a:rPr lang="hu-HU" smtClean="0"/>
              <a:pPr/>
              <a:t>2020. 04. 16.</a:t>
            </a:fld>
            <a:endParaRPr lang="hu-HU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0024E7-52D4-4E6E-8DF4-5072B64A2C0D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76D65-2B30-44E3-9BCC-894E71D8378F}" type="datetimeFigureOut">
              <a:rPr lang="hu-HU" smtClean="0"/>
              <a:pPr/>
              <a:t>2020. 04. 16.</a:t>
            </a:fld>
            <a:endParaRPr lang="hu-HU"/>
          </a:p>
        </p:txBody>
      </p:sp>
      <p:sp>
        <p:nvSpPr>
          <p:cNvPr id="3" name="Élőláb hely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0024E7-52D4-4E6E-8DF4-5072B64A2C0D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hu-HU"/>
              <a:t>Mintacím szerkesztése</a:t>
            </a:r>
            <a:endParaRPr kumimoji="0" lang="en-US"/>
          </a:p>
        </p:txBody>
      </p:sp>
      <p:sp>
        <p:nvSpPr>
          <p:cNvPr id="3" name="Szöveg helye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hu-HU"/>
              <a:t>Mintaszöveg szerkesztése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hu-HU"/>
              <a:t>Mintaszöveg szerkesztése</a:t>
            </a:r>
          </a:p>
          <a:p>
            <a:pPr lvl="1" eaLnBrk="1" latinLnBrk="0" hangingPunct="1"/>
            <a:r>
              <a:rPr lang="hu-HU"/>
              <a:t>Második szint</a:t>
            </a:r>
          </a:p>
          <a:p>
            <a:pPr lvl="2" eaLnBrk="1" latinLnBrk="0" hangingPunct="1"/>
            <a:r>
              <a:rPr lang="hu-HU"/>
              <a:t>Harmadik szint</a:t>
            </a:r>
          </a:p>
          <a:p>
            <a:pPr lvl="3" eaLnBrk="1" latinLnBrk="0" hangingPunct="1"/>
            <a:r>
              <a:rPr lang="hu-HU"/>
              <a:t>Negyedik szint</a:t>
            </a:r>
          </a:p>
          <a:p>
            <a:pPr lvl="4" eaLnBrk="1" latinLnBrk="0" hangingPunct="1"/>
            <a:r>
              <a:rPr lang="hu-HU"/>
              <a:t>Ötödik szint</a:t>
            </a:r>
            <a:endParaRPr kumimoji="0" lang="en-US"/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76D65-2B30-44E3-9BCC-894E71D8378F}" type="datetimeFigureOut">
              <a:rPr lang="hu-HU" smtClean="0"/>
              <a:pPr/>
              <a:t>2020. 04. 16.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0024E7-52D4-4E6E-8DF4-5072B64A2C0D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églalap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9" name="Egyenes összekötő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Csoportba foglalás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Egyenes összekötő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Egyenes összekötő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Egyenes összekötő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Cím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hu-HU"/>
              <a:t>Mintacím szerkesztése</a:t>
            </a:r>
            <a:endParaRPr kumimoji="0" lang="en-US"/>
          </a:p>
        </p:txBody>
      </p:sp>
      <p:sp>
        <p:nvSpPr>
          <p:cNvPr id="3" name="Kép helye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hu-HU"/>
              <a:t>Kép beszúrásához kattintson az ikonra</a:t>
            </a:r>
            <a:endParaRPr kumimoji="0" lang="en-US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hu-HU"/>
              <a:t>Mintaszöveg szerkesztése</a:t>
            </a:r>
          </a:p>
        </p:txBody>
      </p:sp>
      <p:grpSp>
        <p:nvGrpSpPr>
          <p:cNvPr id="14" name="Csoportba foglalás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Egyenes összekötő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Egyenes összekötő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Egyenes összekötő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Csoportba foglalás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Egyenes összekötő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Egyenes összekötő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Egyenes összekötő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/>
          <a:p>
            <a:fld id="{ECB76D65-2B30-44E3-9BCC-894E71D8378F}" type="datetimeFigureOut">
              <a:rPr lang="hu-HU" smtClean="0"/>
              <a:pPr/>
              <a:t>2020. 04. 16.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/>
          <a:p>
            <a:fld id="{D80024E7-52D4-4E6E-8DF4-5072B64A2C0D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églalap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églalap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Téglalap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Téglalap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Téglalap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Téglalap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5" name="Téglalap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6" name="Téglalap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7" name="Téglalap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Cím helye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r>
              <a:rPr kumimoji="0" lang="hu-HU"/>
              <a:t>Mintacím szerkesztése</a:t>
            </a:r>
            <a:endParaRPr kumimoji="0" lang="en-US"/>
          </a:p>
        </p:txBody>
      </p:sp>
      <p:sp>
        <p:nvSpPr>
          <p:cNvPr id="13" name="Szöveg helye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hu-HU"/>
              <a:t>Mintaszöveg szerkesztése</a:t>
            </a:r>
          </a:p>
          <a:p>
            <a:pPr lvl="1" eaLnBrk="1" latinLnBrk="0" hangingPunct="1"/>
            <a:r>
              <a:rPr kumimoji="0" lang="hu-HU"/>
              <a:t>Második szint</a:t>
            </a:r>
          </a:p>
          <a:p>
            <a:pPr lvl="2" eaLnBrk="1" latinLnBrk="0" hangingPunct="1"/>
            <a:r>
              <a:rPr kumimoji="0" lang="hu-HU"/>
              <a:t>Harmadik szint</a:t>
            </a:r>
          </a:p>
          <a:p>
            <a:pPr lvl="3" eaLnBrk="1" latinLnBrk="0" hangingPunct="1"/>
            <a:r>
              <a:rPr kumimoji="0" lang="hu-HU"/>
              <a:t>Negyedik szint</a:t>
            </a:r>
          </a:p>
          <a:p>
            <a:pPr lvl="4" eaLnBrk="1" latinLnBrk="0" hangingPunct="1"/>
            <a:r>
              <a:rPr kumimoji="0" lang="hu-HU"/>
              <a:t>Ötödik szint</a:t>
            </a:r>
            <a:endParaRPr kumimoji="0" lang="en-US"/>
          </a:p>
        </p:txBody>
      </p:sp>
      <p:sp>
        <p:nvSpPr>
          <p:cNvPr id="14" name="Dátum helye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ECB76D65-2B30-44E3-9BCC-894E71D8378F}" type="datetimeFigureOut">
              <a:rPr lang="hu-HU" smtClean="0"/>
              <a:pPr/>
              <a:t>2020. 04. 16.</a:t>
            </a:fld>
            <a:endParaRPr lang="hu-HU"/>
          </a:p>
        </p:txBody>
      </p:sp>
      <p:sp>
        <p:nvSpPr>
          <p:cNvPr id="3" name="Élőláb helye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hu-HU"/>
          </a:p>
        </p:txBody>
      </p:sp>
      <p:sp>
        <p:nvSpPr>
          <p:cNvPr id="23" name="Dia számának helye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D80024E7-52D4-4E6E-8DF4-5072B64A2C0D}" type="slidenum">
              <a:rPr lang="hu-HU" smtClean="0"/>
              <a:pPr/>
              <a:t>‹#›</a:t>
            </a:fld>
            <a:endParaRPr lang="hu-H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br>
              <a:rPr lang="hu-HU" dirty="0"/>
            </a:br>
            <a:r>
              <a:rPr lang="hu-HU" dirty="0"/>
              <a:t>Társadalomismeret: Kultúra és szocializáció</a:t>
            </a:r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hu-HU" dirty="0"/>
              <a:t>Bevezetés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dirty="0"/>
              <a:t>A felvilágosodás kultúra-képének bírálata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914400" y="1783560"/>
            <a:ext cx="7772400" cy="5074440"/>
          </a:xfrm>
        </p:spPr>
        <p:txBody>
          <a:bodyPr>
            <a:normAutofit fontScale="85000" lnSpcReduction="20000"/>
          </a:bodyPr>
          <a:lstStyle/>
          <a:p>
            <a:pPr marL="548640" indent="-411480"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hu-HU" dirty="0" err="1"/>
              <a:t>Vico</a:t>
            </a:r>
            <a:r>
              <a:rPr lang="hu-HU" dirty="0"/>
              <a:t> (1725): az egyediség, a történelem és a hagyományok  különlegességének hangsúlyozása</a:t>
            </a:r>
          </a:p>
          <a:p>
            <a:pPr marL="548640" indent="-411480"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hu-HU" dirty="0"/>
              <a:t>Az emberek – gyakran a nemzetről van szó – megkonstruálják a kultúrát, ehhez egyedi nyelvet használnak és egyedi hagyományokat követnek. </a:t>
            </a:r>
          </a:p>
          <a:p>
            <a:pPr marL="548640" indent="-411480"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endParaRPr lang="hu-HU" dirty="0"/>
          </a:p>
          <a:p>
            <a:pPr marL="548640" indent="-411480"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hu-HU" dirty="0"/>
              <a:t>Franz </a:t>
            </a:r>
            <a:r>
              <a:rPr lang="hu-HU" dirty="0" err="1"/>
              <a:t>Boas</a:t>
            </a:r>
            <a:r>
              <a:rPr lang="hu-HU" dirty="0"/>
              <a:t>: </a:t>
            </a:r>
          </a:p>
          <a:p>
            <a:pPr marL="877824" lvl="1" indent="-411480"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hu-HU" dirty="0"/>
              <a:t>Az amerikai őslakos indiánok kultúrájának tanulmányozása tette híressé. </a:t>
            </a:r>
            <a:r>
              <a:rPr lang="hu-HU" b="1" i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Ragaszkodott hozzá, hogy a kulturális relativizmus nézőpontját felvéve kell megérteni a különböző kultúrák elgondolásainak és gyakorlatának funkcióit</a:t>
            </a:r>
            <a:r>
              <a:rPr lang="hu-HU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.  </a:t>
            </a:r>
          </a:p>
          <a:p>
            <a:pPr marL="877824" lvl="1" indent="-411480"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hu-HU" dirty="0"/>
              <a:t>Tanítványai  </a:t>
            </a:r>
            <a:r>
              <a:rPr lang="hu-HU" dirty="0" err="1"/>
              <a:t>Eldar</a:t>
            </a:r>
            <a:r>
              <a:rPr lang="hu-HU" dirty="0"/>
              <a:t> Sapir, </a:t>
            </a:r>
            <a:r>
              <a:rPr lang="hu-HU" dirty="0" err="1"/>
              <a:t>Ruth</a:t>
            </a:r>
            <a:r>
              <a:rPr lang="hu-HU" dirty="0"/>
              <a:t> </a:t>
            </a:r>
            <a:r>
              <a:rPr lang="hu-HU" dirty="0" err="1"/>
              <a:t>Benedict</a:t>
            </a:r>
            <a:r>
              <a:rPr lang="hu-HU" dirty="0"/>
              <a:t> vagy Margaret </a:t>
            </a:r>
            <a:r>
              <a:rPr lang="hu-HU" dirty="0" err="1"/>
              <a:t>Mead</a:t>
            </a:r>
            <a:r>
              <a:rPr lang="hu-HU" dirty="0"/>
              <a:t>.</a:t>
            </a:r>
          </a:p>
          <a:p>
            <a:endParaRPr lang="hu-H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dirty="0"/>
              <a:t>Kultúra a pszichológiában a század közepétől a 80-as évekig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48640" indent="-411480"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hu-HU" dirty="0"/>
              <a:t>A </a:t>
            </a:r>
            <a:r>
              <a:rPr lang="hu-HU" dirty="0" err="1"/>
              <a:t>behaviorizmus</a:t>
            </a:r>
            <a:r>
              <a:rPr lang="hu-HU" dirty="0"/>
              <a:t> </a:t>
            </a:r>
            <a:r>
              <a:rPr lang="hu-HU" dirty="0" err="1"/>
              <a:t>a</a:t>
            </a:r>
            <a:r>
              <a:rPr lang="hu-HU" dirty="0"/>
              <a:t> jelentéseket  nem, csak a viselkedést tekintette.</a:t>
            </a:r>
          </a:p>
          <a:p>
            <a:pPr marL="548640" indent="-411480"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hu-HU" dirty="0"/>
              <a:t>A kulturális jelentést a 60-as évek végének kognitív fordulata sem kezelte. </a:t>
            </a:r>
          </a:p>
          <a:p>
            <a:pPr marL="548640" indent="-411480"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hu-HU" dirty="0" err="1"/>
              <a:t>Kenneth</a:t>
            </a:r>
            <a:r>
              <a:rPr lang="hu-HU" dirty="0"/>
              <a:t> </a:t>
            </a:r>
            <a:r>
              <a:rPr lang="hu-HU" dirty="0" err="1"/>
              <a:t>Gergen</a:t>
            </a:r>
            <a:r>
              <a:rPr lang="hu-HU" dirty="0"/>
              <a:t> és a szociális </a:t>
            </a:r>
            <a:r>
              <a:rPr lang="hu-HU" dirty="0" err="1"/>
              <a:t>konstrukcionizmus</a:t>
            </a:r>
            <a:r>
              <a:rPr lang="hu-HU" dirty="0"/>
              <a:t>.</a:t>
            </a:r>
          </a:p>
          <a:p>
            <a:pPr marL="548640" indent="-411480"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hu-HU" dirty="0"/>
              <a:t>A 20. század végének globalizációs folyamatai egyre erősebb kihívásként jelentkeztek a kulturális összehasonlító pszichológia számára</a:t>
            </a:r>
          </a:p>
          <a:p>
            <a:endParaRPr lang="hu-H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dirty="0"/>
              <a:t>Néhány fontos adat ebből a korszakból (20. sz. 2. fele a 80-as évekig)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914400" y="2420888"/>
            <a:ext cx="7772400" cy="3934672"/>
          </a:xfrm>
        </p:spPr>
        <p:txBody>
          <a:bodyPr>
            <a:normAutofit/>
          </a:bodyPr>
          <a:lstStyle/>
          <a:p>
            <a:pPr marL="548640" indent="-411480"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hu-HU" dirty="0"/>
              <a:t>Kulcsfontosságú volt annak a jelenségnek a demonstrálása, hogy még az elemi észlelési folyamatok sem univerzálisak. </a:t>
            </a:r>
          </a:p>
          <a:p>
            <a:pPr marL="548640" indent="-411480"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hu-HU" dirty="0" err="1"/>
              <a:t>Segall</a:t>
            </a:r>
            <a:r>
              <a:rPr lang="hu-HU" dirty="0"/>
              <a:t> és </a:t>
            </a:r>
            <a:r>
              <a:rPr lang="hu-HU" dirty="0" err="1"/>
              <a:t>mtsai</a:t>
            </a:r>
            <a:r>
              <a:rPr lang="hu-HU" dirty="0"/>
              <a:t>, 1966: az ökológiai </a:t>
            </a:r>
            <a:r>
              <a:rPr lang="hu-HU" dirty="0" err="1"/>
              <a:t>validitás</a:t>
            </a:r>
            <a:r>
              <a:rPr lang="hu-HU" dirty="0"/>
              <a:t> fogalma; „ácsolt világ”</a:t>
            </a:r>
            <a:r>
              <a:rPr lang="hu-HU" dirty="0" err="1"/>
              <a:t>-hipotézis</a:t>
            </a:r>
            <a:r>
              <a:rPr lang="hu-HU" dirty="0"/>
              <a:t> (értsd: derékszögekkel teli környezet) a </a:t>
            </a:r>
            <a:r>
              <a:rPr lang="hu-HU" dirty="0" err="1"/>
              <a:t>Müller-Lyer</a:t>
            </a:r>
            <a:r>
              <a:rPr lang="hu-HU" dirty="0"/>
              <a:t> </a:t>
            </a:r>
            <a:r>
              <a:rPr lang="hu-HU" dirty="0" err="1"/>
              <a:t>illuzió</a:t>
            </a:r>
            <a:r>
              <a:rPr lang="hu-HU" dirty="0"/>
              <a:t> jelenlétének kulturális különbségeiről. 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err="1"/>
              <a:t>Segall</a:t>
            </a:r>
            <a:r>
              <a:rPr lang="hu-HU" dirty="0"/>
              <a:t> ácsolt világ hipotézise</a:t>
            </a:r>
          </a:p>
        </p:txBody>
      </p:sp>
      <p:pic>
        <p:nvPicPr>
          <p:cNvPr id="4" name="Picture 2" descr="http://m.blog.hu/op/opcsal/image/100704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7600" y="1803400"/>
            <a:ext cx="7366000" cy="453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607490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dirty="0"/>
              <a:t>A kultúra a szociálpszichológiában a 80-as évektől kezdve: individualista-kollektivista összehasonlítások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914400" y="2852936"/>
            <a:ext cx="7772400" cy="3816424"/>
          </a:xfrm>
        </p:spPr>
        <p:txBody>
          <a:bodyPr>
            <a:normAutofit fontScale="70000" lnSpcReduction="20000"/>
          </a:bodyPr>
          <a:lstStyle/>
          <a:p>
            <a:pPr marL="548640" indent="-411480"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hu-HU" dirty="0" err="1"/>
              <a:t>Geert</a:t>
            </a:r>
            <a:r>
              <a:rPr lang="hu-HU" dirty="0"/>
              <a:t> </a:t>
            </a:r>
            <a:r>
              <a:rPr lang="hu-HU" dirty="0" err="1"/>
              <a:t>Hofstede</a:t>
            </a:r>
            <a:r>
              <a:rPr lang="hu-HU" dirty="0"/>
              <a:t> (1980): IBM-kutatás, prototípusa lett a későbbiek nagymintás </a:t>
            </a:r>
            <a:r>
              <a:rPr lang="hu-HU" dirty="0" err="1"/>
              <a:t>kultúrközi</a:t>
            </a:r>
            <a:r>
              <a:rPr lang="hu-HU" dirty="0"/>
              <a:t> összehasonlító programjainak is</a:t>
            </a:r>
          </a:p>
          <a:p>
            <a:pPr marL="548640" indent="-411480"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hu-HU" dirty="0" err="1"/>
              <a:t>Triandis</a:t>
            </a:r>
            <a:r>
              <a:rPr lang="hu-HU" dirty="0"/>
              <a:t> (1989): az </a:t>
            </a:r>
            <a:r>
              <a:rPr lang="hu-HU" dirty="0">
                <a:solidFill>
                  <a:schemeClr val="accent4"/>
                </a:solidFill>
              </a:rPr>
              <a:t>individualizmu</a:t>
            </a:r>
            <a:r>
              <a:rPr lang="hu-HU" dirty="0"/>
              <a:t>s kulturális szintje az egyéni </a:t>
            </a:r>
            <a:r>
              <a:rPr lang="hu-HU" dirty="0" err="1"/>
              <a:t>énmegfogalmazásokra</a:t>
            </a:r>
            <a:r>
              <a:rPr lang="hu-HU" dirty="0"/>
              <a:t> is hat</a:t>
            </a:r>
          </a:p>
          <a:p>
            <a:pPr marL="548640" indent="-411480"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hu-HU" dirty="0" err="1"/>
              <a:t>Markus</a:t>
            </a:r>
            <a:r>
              <a:rPr lang="hu-HU" dirty="0"/>
              <a:t> és </a:t>
            </a:r>
            <a:r>
              <a:rPr lang="hu-HU" dirty="0" err="1"/>
              <a:t>Kitayama</a:t>
            </a:r>
            <a:r>
              <a:rPr lang="hu-HU" dirty="0"/>
              <a:t> (1991): A  kulturális hatásra kialakuló </a:t>
            </a:r>
            <a:r>
              <a:rPr lang="hu-HU" dirty="0" err="1"/>
              <a:t>énfogalom</a:t>
            </a:r>
            <a:r>
              <a:rPr lang="hu-HU" dirty="0"/>
              <a:t> pszichológiai implikációi: kétféle </a:t>
            </a:r>
            <a:r>
              <a:rPr lang="hu-HU" dirty="0" err="1"/>
              <a:t>énfogalom</a:t>
            </a:r>
            <a:r>
              <a:rPr lang="hu-HU" dirty="0"/>
              <a:t>: </a:t>
            </a:r>
            <a:r>
              <a:rPr lang="hu-HU" dirty="0">
                <a:solidFill>
                  <a:schemeClr val="accent4"/>
                </a:solidFill>
              </a:rPr>
              <a:t>függő és független </a:t>
            </a:r>
          </a:p>
          <a:p>
            <a:pPr marL="548640" indent="-411480"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hu-HU" dirty="0" err="1"/>
              <a:t>Nisbett</a:t>
            </a:r>
            <a:r>
              <a:rPr lang="hu-HU" dirty="0"/>
              <a:t> és </a:t>
            </a:r>
            <a:r>
              <a:rPr lang="hu-HU" dirty="0" err="1"/>
              <a:t>mtsai</a:t>
            </a:r>
            <a:r>
              <a:rPr lang="hu-HU" dirty="0"/>
              <a:t> (2001): </a:t>
            </a:r>
            <a:r>
              <a:rPr lang="hu-HU" dirty="0">
                <a:solidFill>
                  <a:schemeClr val="accent4"/>
                </a:solidFill>
              </a:rPr>
              <a:t>analitikus és holisztikus </a:t>
            </a:r>
            <a:r>
              <a:rPr lang="hu-HU" dirty="0"/>
              <a:t>kognitív stílus a kultúra függvényében: az analitikus nyugati kultúra egy konfliktust például inkább törvényi szabályozással és érveléssel oldana meg, egy keleti pedig kompromisszummal, megbeszéléssel, tárgyalással. 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dirty="0"/>
              <a:t>Az észak-amerikai és kelet-ázsiai összevetések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548640" indent="-411480"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hu-HU" dirty="0"/>
              <a:t>A keleti kultúrákban az alapvető </a:t>
            </a:r>
            <a:r>
              <a:rPr lang="hu-HU" dirty="0" err="1">
                <a:solidFill>
                  <a:schemeClr val="accent4"/>
                </a:solidFill>
              </a:rPr>
              <a:t>attribúciós</a:t>
            </a:r>
            <a:r>
              <a:rPr lang="hu-HU" dirty="0">
                <a:solidFill>
                  <a:schemeClr val="accent4"/>
                </a:solidFill>
              </a:rPr>
              <a:t> hiba </a:t>
            </a:r>
            <a:r>
              <a:rPr lang="hu-HU" dirty="0"/>
              <a:t>nincs úgy jelen.</a:t>
            </a:r>
          </a:p>
          <a:p>
            <a:pPr marL="548640" indent="-411480"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hu-HU" dirty="0"/>
              <a:t>A </a:t>
            </a:r>
            <a:r>
              <a:rPr lang="hu-HU" dirty="0">
                <a:solidFill>
                  <a:schemeClr val="accent4"/>
                </a:solidFill>
              </a:rPr>
              <a:t>kognitív disszonanciát </a:t>
            </a:r>
            <a:r>
              <a:rPr lang="hu-HU" dirty="0"/>
              <a:t>sem csökkentik oly mértékben.</a:t>
            </a:r>
          </a:p>
          <a:p>
            <a:pPr marL="548640" indent="-411480"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hu-HU" dirty="0"/>
              <a:t>Az amerikaiaknak az önértékelésük erősebb és </a:t>
            </a:r>
            <a:r>
              <a:rPr lang="hu-HU" dirty="0">
                <a:solidFill>
                  <a:schemeClr val="accent4"/>
                </a:solidFill>
              </a:rPr>
              <a:t>optimistábbak</a:t>
            </a:r>
            <a:r>
              <a:rPr lang="hu-HU" dirty="0"/>
              <a:t> is, és boldogabbnak is állítják magukat. Ezek az eredmények az </a:t>
            </a:r>
            <a:r>
              <a:rPr lang="hu-HU" dirty="0" err="1">
                <a:solidFill>
                  <a:schemeClr val="accent4"/>
                </a:solidFill>
              </a:rPr>
              <a:t>énfelfogáso</a:t>
            </a:r>
            <a:r>
              <a:rPr lang="hu-HU" dirty="0" err="1"/>
              <a:t>k</a:t>
            </a:r>
            <a:r>
              <a:rPr lang="hu-HU" dirty="0"/>
              <a:t> kulturális különbségeiből jönnek.</a:t>
            </a:r>
          </a:p>
          <a:p>
            <a:pPr marL="548640" indent="-411480"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hu-HU" dirty="0"/>
              <a:t>Az egyéni szinten megmutatkozó különbségek mellett a csoportos jelenségek esetében (pl. konfliktusviselkedés, </a:t>
            </a:r>
            <a:r>
              <a:rPr lang="hu-HU" dirty="0">
                <a:solidFill>
                  <a:schemeClr val="accent4"/>
                </a:solidFill>
              </a:rPr>
              <a:t>igazságosság</a:t>
            </a:r>
            <a:r>
              <a:rPr lang="hu-HU" dirty="0"/>
              <a:t>, munkamotiváció, </a:t>
            </a:r>
            <a:r>
              <a:rPr lang="hu-HU" dirty="0" err="1"/>
              <a:t>stb</a:t>
            </a:r>
            <a:r>
              <a:rPr lang="hu-HU" dirty="0"/>
              <a:t>) átható különbségek jelentkeznek</a:t>
            </a:r>
          </a:p>
          <a:p>
            <a:endParaRPr lang="hu-H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sz="2400" dirty="0"/>
              <a:t>A kulturális relativizmus tárgyunk szempontjából különösen releváns példája: az erkölcsi ítéletek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914400" y="1772816"/>
            <a:ext cx="7772400" cy="458274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hu-HU" dirty="0"/>
              <a:t>A moralitás nyugati megközelítései magukban foglalják azt az elgondolást, hogy az én különálló, körülhatárolt és független entitás, amelynek méltósága a személyes szabadságon és bizonyos természetes jogokon alapul, mint amilyen például az élethez, a szabadsághoz és tulajdonhoz való jog. 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dirty="0" err="1"/>
              <a:t>Kohlberg</a:t>
            </a:r>
            <a:r>
              <a:rPr lang="hu-HU" dirty="0"/>
              <a:t> elképzelése az erkölcsi fejlődésről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 err="1"/>
              <a:t>Prekonvencionális</a:t>
            </a:r>
            <a:r>
              <a:rPr lang="hu-HU" dirty="0"/>
              <a:t>, konvencionális és </a:t>
            </a:r>
            <a:r>
              <a:rPr lang="hu-HU" dirty="0" err="1"/>
              <a:t>posztkonvencionális</a:t>
            </a:r>
            <a:r>
              <a:rPr lang="hu-HU" dirty="0"/>
              <a:t> szint</a:t>
            </a:r>
          </a:p>
          <a:p>
            <a:r>
              <a:rPr lang="hu-HU" dirty="0"/>
              <a:t>A </a:t>
            </a:r>
            <a:r>
              <a:rPr lang="hu-HU" dirty="0" err="1"/>
              <a:t>posztkonvencionális</a:t>
            </a:r>
            <a:r>
              <a:rPr lang="hu-HU" dirty="0"/>
              <a:t> szinten az erkölcsiség összekapcsolódik az egyéni jogok védelmével és olyan elvont elvekkel, mint az élet értéke, a szabadság és az egyenlőség.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A Heinz-dilemma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hu-HU" dirty="0"/>
              <a:t>Egy asszony a ráknak egy ritka formájában szenved és haldoklik. Létezik egy orvosság, ami az orvosok szerint segíthet rajta. Ez egy rádiumvegyület, amit éppen az egyik helyi patikus fedezett fel nemrég</a:t>
            </a:r>
            <a:r>
              <a:rPr lang="en-US" dirty="0"/>
              <a:t>.</a:t>
            </a:r>
            <a:r>
              <a:rPr lang="hu-HU" dirty="0"/>
              <a:t> A gyógyszer alapanyagáron is drága, viszont a patikus tízszer annyiért adja. 200 </a:t>
            </a:r>
            <a:r>
              <a:rPr lang="en-US" dirty="0"/>
              <a:t>$</a:t>
            </a:r>
            <a:r>
              <a:rPr lang="hu-HU" dirty="0" err="1"/>
              <a:t>-t</a:t>
            </a:r>
            <a:r>
              <a:rPr lang="hu-HU" dirty="0"/>
              <a:t> fizet a rádiumért, de egy kis adag gyógyszerért  2000  </a:t>
            </a:r>
            <a:r>
              <a:rPr lang="en-US" dirty="0"/>
              <a:t>$</a:t>
            </a:r>
            <a:r>
              <a:rPr lang="hu-HU" dirty="0" err="1"/>
              <a:t>-t</a:t>
            </a:r>
            <a:r>
              <a:rPr lang="hu-HU" dirty="0"/>
              <a:t> kér</a:t>
            </a:r>
            <a:r>
              <a:rPr lang="en-US" dirty="0"/>
              <a:t>.</a:t>
            </a:r>
            <a:r>
              <a:rPr lang="hu-HU" dirty="0"/>
              <a:t> A beteg asszony férje, Heinz, mindenkitől, akitől csak tudott, megpróbált pénzt kölcsönkérni, de összesen csak 1000</a:t>
            </a:r>
            <a:r>
              <a:rPr lang="en-US" dirty="0"/>
              <a:t> $</a:t>
            </a:r>
            <a:r>
              <a:rPr lang="hu-HU" dirty="0" err="1"/>
              <a:t>-t</a:t>
            </a:r>
            <a:r>
              <a:rPr lang="hu-HU" dirty="0"/>
              <a:t> tudott összegyűjteni, ami a szükséges összeg fele. Elmondta a patikusnak, hogy a felesége mennyire beteg, hogy haldoklik, kérte, adja oda neki olcsóbban vagy hagyja kifizetni a fennmaradó részt később. Azonban a patikus úgy válaszolt, hogy </a:t>
            </a:r>
            <a:r>
              <a:rPr lang="en-US" dirty="0"/>
              <a:t>“</a:t>
            </a:r>
            <a:r>
              <a:rPr lang="hu-HU" dirty="0"/>
              <a:t>Nem, én fedeztem fel a gyógyszert és pénzzé  fogom tenni a találmányomat.</a:t>
            </a:r>
            <a:r>
              <a:rPr lang="en-US" dirty="0"/>
              <a:t>”</a:t>
            </a:r>
            <a:r>
              <a:rPr lang="hu-HU" dirty="0"/>
              <a:t> Erre Heinz annyira elkeseredett, hogy betört ennek az embernek a laboratóriumába, hogy elvigyen egy adag gyógyszert a feleségének. </a:t>
            </a:r>
          </a:p>
          <a:p>
            <a:r>
              <a:rPr lang="hu-HU" dirty="0"/>
              <a:t>Mit gondol, vigye-e el </a:t>
            </a:r>
            <a:r>
              <a:rPr lang="en-US" dirty="0"/>
              <a:t>Heinz</a:t>
            </a:r>
            <a:r>
              <a:rPr lang="hu-HU" dirty="0"/>
              <a:t> </a:t>
            </a:r>
            <a:r>
              <a:rPr lang="hu-HU"/>
              <a:t>a gyógyszert? </a:t>
            </a:r>
            <a:r>
              <a:rPr lang="hu-HU" dirty="0"/>
              <a:t>Válaszát indokolja!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err="1"/>
              <a:t>Prekonvencionális</a:t>
            </a:r>
            <a:r>
              <a:rPr lang="hu-HU" dirty="0"/>
              <a:t> szakasz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611560" y="1628800"/>
            <a:ext cx="7772400" cy="5040560"/>
          </a:xfrm>
        </p:spPr>
        <p:txBody>
          <a:bodyPr>
            <a:normAutofit fontScale="70000" lnSpcReduction="20000"/>
          </a:bodyPr>
          <a:lstStyle/>
          <a:p>
            <a:r>
              <a:rPr lang="hu-HU" dirty="0"/>
              <a:t>1. fok: behódolás (</a:t>
            </a:r>
            <a:r>
              <a:rPr lang="hu-HU" dirty="0" err="1"/>
              <a:t>obedience</a:t>
            </a:r>
            <a:r>
              <a:rPr lang="hu-HU" dirty="0"/>
              <a:t>)</a:t>
            </a:r>
          </a:p>
          <a:p>
            <a:endParaRPr lang="hu-HU" dirty="0"/>
          </a:p>
          <a:p>
            <a:pPr lvl="1"/>
            <a:r>
              <a:rPr lang="hu-HU" dirty="0"/>
              <a:t>Nem kéne lopnia, mert így börtönbe jut, ami azt jelenti, hogy rossz ember</a:t>
            </a:r>
            <a:r>
              <a:rPr lang="en-US" dirty="0"/>
              <a:t>.</a:t>
            </a:r>
            <a:endParaRPr lang="hu-HU" dirty="0"/>
          </a:p>
          <a:p>
            <a:pPr lvl="1"/>
            <a:endParaRPr lang="hu-HU" dirty="0"/>
          </a:p>
          <a:p>
            <a:pPr lvl="1"/>
            <a:r>
              <a:rPr lang="hu-HU" dirty="0"/>
              <a:t>El kéne lopnia a gyógyszert, mivel az csak 200</a:t>
            </a:r>
            <a:r>
              <a:rPr lang="en-US" dirty="0"/>
              <a:t> $</a:t>
            </a:r>
            <a:r>
              <a:rPr lang="hu-HU" dirty="0" err="1"/>
              <a:t>-ba</a:t>
            </a:r>
            <a:r>
              <a:rPr lang="hu-HU" dirty="0"/>
              <a:t> kerül, és nem annyiba, amennyit kér érte. Heinz fel is ajánlotta, hogy fizet érte, és mást különben sem akar ellopni.</a:t>
            </a:r>
          </a:p>
          <a:p>
            <a:pPr lvl="1"/>
            <a:endParaRPr lang="hu-HU" dirty="0"/>
          </a:p>
          <a:p>
            <a:r>
              <a:rPr lang="hu-HU" dirty="0"/>
              <a:t>2.fok: önérdek (</a:t>
            </a:r>
            <a:r>
              <a:rPr lang="hu-HU" dirty="0" err="1"/>
              <a:t>self-interest</a:t>
            </a:r>
            <a:r>
              <a:rPr lang="hu-HU" dirty="0"/>
              <a:t>)</a:t>
            </a:r>
          </a:p>
          <a:p>
            <a:endParaRPr lang="hu-HU" dirty="0"/>
          </a:p>
          <a:p>
            <a:pPr lvl="1"/>
            <a:r>
              <a:rPr lang="hu-HU" dirty="0"/>
              <a:t>El kell lopnia a gyógyszert, mert sokkal jobban fogja érezni magát, ha megmenti a felesége életét</a:t>
            </a:r>
            <a:r>
              <a:rPr lang="en-US" dirty="0"/>
              <a:t>,</a:t>
            </a:r>
            <a:r>
              <a:rPr lang="hu-HU" dirty="0"/>
              <a:t> még akkor is, ha börtönbe kerül</a:t>
            </a:r>
            <a:r>
              <a:rPr lang="en-US" dirty="0"/>
              <a:t>.</a:t>
            </a:r>
            <a:endParaRPr lang="hu-HU" dirty="0"/>
          </a:p>
          <a:p>
            <a:pPr lvl="1"/>
            <a:endParaRPr lang="hu-HU" dirty="0"/>
          </a:p>
          <a:p>
            <a:pPr lvl="1"/>
            <a:r>
              <a:rPr lang="hu-HU" dirty="0"/>
              <a:t>Nem kéne ellopnia a gyógyszert, mert a börtön egy szörnyű hely, és sokkal valószínűbb, hogy tönkremegy a börtönben, mint amennyire  megviseli a felesége halása.</a:t>
            </a:r>
          </a:p>
          <a:p>
            <a:endParaRPr lang="hu-HU" dirty="0"/>
          </a:p>
          <a:p>
            <a:endParaRPr lang="hu-H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8424936" cy="914400"/>
          </a:xfrm>
        </p:spPr>
        <p:txBody>
          <a:bodyPr>
            <a:normAutofit/>
          </a:bodyPr>
          <a:lstStyle/>
          <a:p>
            <a:r>
              <a:rPr lang="hu-HU" sz="2400" dirty="0"/>
              <a:t>A tantárgyunk értelmezési tartományába tartozó témák 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914400" y="1052736"/>
            <a:ext cx="7772400" cy="5616624"/>
          </a:xfrm>
        </p:spPr>
        <p:txBody>
          <a:bodyPr>
            <a:normAutofit fontScale="70000" lnSpcReduction="20000"/>
          </a:bodyPr>
          <a:lstStyle/>
          <a:p>
            <a:r>
              <a:rPr lang="hu-HU" dirty="0"/>
              <a:t>A kulturális pszichológia </a:t>
            </a:r>
          </a:p>
          <a:p>
            <a:pPr lvl="1"/>
            <a:r>
              <a:rPr lang="hu-HU" dirty="0"/>
              <a:t>alapfogalmai</a:t>
            </a:r>
          </a:p>
          <a:p>
            <a:r>
              <a:rPr lang="hu-HU" dirty="0"/>
              <a:t>A szocializáció különböző színterei </a:t>
            </a:r>
          </a:p>
          <a:p>
            <a:pPr lvl="1"/>
            <a:r>
              <a:rPr lang="hu-HU" dirty="0"/>
              <a:t>család, </a:t>
            </a:r>
          </a:p>
          <a:p>
            <a:pPr lvl="1"/>
            <a:r>
              <a:rPr lang="hu-HU" dirty="0"/>
              <a:t>Iskola és barátok</a:t>
            </a:r>
          </a:p>
          <a:p>
            <a:pPr lvl="1"/>
            <a:r>
              <a:rPr lang="hu-HU" dirty="0"/>
              <a:t>társadalmi kommunikáció, média</a:t>
            </a:r>
          </a:p>
          <a:p>
            <a:r>
              <a:rPr lang="hu-HU" dirty="0"/>
              <a:t>A 21. századi szocializáció kihívásai (hogyan valósulhat meg a kultúra újratermelődése ma)</a:t>
            </a:r>
          </a:p>
          <a:p>
            <a:pPr lvl="1"/>
            <a:r>
              <a:rPr lang="hu-HU" dirty="0"/>
              <a:t>A felnőttkor kezdetének kitolódása</a:t>
            </a:r>
          </a:p>
          <a:p>
            <a:pPr lvl="1"/>
            <a:r>
              <a:rPr lang="hu-HU" dirty="0"/>
              <a:t>Az identitás problémája a </a:t>
            </a:r>
            <a:r>
              <a:rPr lang="hu-HU" dirty="0" err="1"/>
              <a:t>gobális</a:t>
            </a:r>
            <a:r>
              <a:rPr lang="hu-HU" dirty="0"/>
              <a:t> világban</a:t>
            </a:r>
          </a:p>
          <a:p>
            <a:pPr lvl="1"/>
            <a:r>
              <a:rPr lang="hu-HU" dirty="0"/>
              <a:t>Változó családi és munkahelyi nemi szerepek</a:t>
            </a:r>
          </a:p>
          <a:p>
            <a:pPr lvl="1"/>
            <a:r>
              <a:rPr lang="hu-HU" dirty="0"/>
              <a:t>A fiatalság kultusza egy elöregedő társadalomban</a:t>
            </a:r>
          </a:p>
          <a:p>
            <a:pPr lvl="1"/>
            <a:r>
              <a:rPr lang="hu-HU" dirty="0"/>
              <a:t>Kisebbségi csoportok a társadalomban</a:t>
            </a:r>
          </a:p>
          <a:p>
            <a:pPr lvl="1"/>
            <a:r>
              <a:rPr lang="hu-HU" dirty="0"/>
              <a:t>A szolidaritás és annak hiánya a társadalomban</a:t>
            </a:r>
          </a:p>
          <a:p>
            <a:pPr lvl="1"/>
            <a:r>
              <a:rPr lang="hu-HU" dirty="0"/>
              <a:t>Környezeti nevelés a 21. században</a:t>
            </a:r>
          </a:p>
          <a:p>
            <a:r>
              <a:rPr lang="hu-HU" dirty="0"/>
              <a:t>Devianciák: </a:t>
            </a:r>
          </a:p>
          <a:p>
            <a:pPr lvl="1"/>
            <a:r>
              <a:rPr lang="hu-HU" dirty="0"/>
              <a:t>devianciaelméletek, deviáns viselkedésformák. </a:t>
            </a:r>
          </a:p>
          <a:p>
            <a:pPr lvl="1"/>
            <a:r>
              <a:rPr lang="hu-HU" dirty="0"/>
              <a:t>Különös tekintettel az úgynevezett posztmodern </a:t>
            </a:r>
            <a:r>
              <a:rPr lang="hu-HU" dirty="0" err="1"/>
              <a:t>addikciókra</a:t>
            </a:r>
            <a:r>
              <a:rPr lang="hu-HU" dirty="0"/>
              <a:t> (pl. </a:t>
            </a:r>
            <a:r>
              <a:rPr lang="hu-HU" dirty="0" err="1"/>
              <a:t>számítógéphasználattal</a:t>
            </a:r>
            <a:r>
              <a:rPr lang="hu-HU" dirty="0"/>
              <a:t>, vásárlással kapcsolatosak) </a:t>
            </a:r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2432890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Konvencionális szakasz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914400" y="1268760"/>
            <a:ext cx="7772400" cy="5589240"/>
          </a:xfrm>
        </p:spPr>
        <p:txBody>
          <a:bodyPr>
            <a:normAutofit fontScale="77500" lnSpcReduction="20000"/>
          </a:bodyPr>
          <a:lstStyle/>
          <a:p>
            <a:r>
              <a:rPr lang="hu-HU" dirty="0"/>
              <a:t>3. lépcsőfok: konformitás</a:t>
            </a:r>
          </a:p>
          <a:p>
            <a:endParaRPr lang="hu-HU" dirty="0"/>
          </a:p>
          <a:p>
            <a:pPr lvl="1"/>
            <a:r>
              <a:rPr lang="hu-HU" dirty="0"/>
              <a:t>Heinznek el kell lopnia az orvosságot, mert a felesége azt várja tőle. Szeretne jó férj lenni.</a:t>
            </a:r>
          </a:p>
          <a:p>
            <a:pPr lvl="1"/>
            <a:endParaRPr lang="en-US" dirty="0"/>
          </a:p>
          <a:p>
            <a:pPr lvl="1"/>
            <a:r>
              <a:rPr lang="hu-HU" dirty="0"/>
              <a:t>Heinznek nem kellene ellopni az orvosságot, mert lopni csúnya dolog és ő nem egy bűnöző. A törvényes keretek között mindent megtett, nem lehet hibáztatni.</a:t>
            </a:r>
          </a:p>
          <a:p>
            <a:pPr lvl="1"/>
            <a:endParaRPr lang="hu-HU" dirty="0"/>
          </a:p>
          <a:p>
            <a:r>
              <a:rPr lang="hu-HU" dirty="0"/>
              <a:t>4. lépcsőfok: rend és fegyelem (</a:t>
            </a:r>
            <a:r>
              <a:rPr lang="hu-HU" dirty="0" err="1"/>
              <a:t>law</a:t>
            </a:r>
            <a:r>
              <a:rPr lang="hu-HU" dirty="0"/>
              <a:t> and </a:t>
            </a:r>
            <a:r>
              <a:rPr lang="hu-HU" dirty="0" err="1"/>
              <a:t>order</a:t>
            </a:r>
            <a:r>
              <a:rPr lang="hu-HU" dirty="0"/>
              <a:t>)</a:t>
            </a:r>
          </a:p>
          <a:p>
            <a:endParaRPr lang="hu-HU" dirty="0"/>
          </a:p>
          <a:p>
            <a:pPr lvl="1"/>
            <a:r>
              <a:rPr lang="en-US" dirty="0"/>
              <a:t>Heinz</a:t>
            </a:r>
            <a:r>
              <a:rPr lang="hu-HU" dirty="0" err="1"/>
              <a:t>nek</a:t>
            </a:r>
            <a:r>
              <a:rPr lang="hu-HU" dirty="0"/>
              <a:t> nem kellene lopnia, mert a törvény tiltja a lopást, ami illegális.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Heinz</a:t>
            </a:r>
            <a:r>
              <a:rPr lang="hu-HU" dirty="0" err="1"/>
              <a:t>nek</a:t>
            </a:r>
            <a:r>
              <a:rPr lang="hu-HU" dirty="0"/>
              <a:t> el kellene lopnia a gyógyszert, utána pedig vállalni érte a büntetést, és a patikus kárát is megtéríteni hosszútávon.  A bűnözők nem szaladgálhatnak szabadon, a cselekedeteknek lennie kell következményeinek.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err="1"/>
              <a:t>Posztkonvencionális</a:t>
            </a:r>
            <a:r>
              <a:rPr lang="hu-HU" dirty="0"/>
              <a:t> szakasz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914400" y="1412776"/>
            <a:ext cx="7772400" cy="5445224"/>
          </a:xfrm>
        </p:spPr>
        <p:txBody>
          <a:bodyPr>
            <a:normAutofit fontScale="77500" lnSpcReduction="20000"/>
          </a:bodyPr>
          <a:lstStyle/>
          <a:p>
            <a:r>
              <a:rPr lang="hu-HU" dirty="0"/>
              <a:t>5. lépcsőfok: emberi jogok</a:t>
            </a:r>
            <a:r>
              <a:rPr lang="en-US" dirty="0"/>
              <a:t> (</a:t>
            </a:r>
            <a:r>
              <a:rPr lang="en-US" i="1" dirty="0"/>
              <a:t>human rights</a:t>
            </a:r>
            <a:r>
              <a:rPr lang="en-US" dirty="0"/>
              <a:t>)</a:t>
            </a:r>
            <a:endParaRPr lang="hu-HU" dirty="0"/>
          </a:p>
          <a:p>
            <a:endParaRPr lang="hu-HU" dirty="0"/>
          </a:p>
          <a:p>
            <a:pPr lvl="1"/>
            <a:r>
              <a:rPr lang="en-US" dirty="0"/>
              <a:t>Heinz</a:t>
            </a:r>
            <a:r>
              <a:rPr lang="hu-HU" dirty="0" err="1"/>
              <a:t>nek</a:t>
            </a:r>
            <a:r>
              <a:rPr lang="hu-HU" dirty="0"/>
              <a:t> el kellene lopni a gyógyszert, mivel mindenkinek joga van az életet választani, még a törvénnyel szemben is.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Heinz</a:t>
            </a:r>
            <a:r>
              <a:rPr lang="hu-HU" dirty="0" err="1"/>
              <a:t>nek</a:t>
            </a:r>
            <a:r>
              <a:rPr lang="hu-HU" dirty="0"/>
              <a:t> nem szabadna ellopni a gyógyszert, mivel a felfedezőnek joga van ahhoz, hogy haszna legyen a felfedezéséből. Még ha beteg is a felesége, ez nem igazolja a tettét.</a:t>
            </a:r>
          </a:p>
          <a:p>
            <a:r>
              <a:rPr lang="hu-HU" dirty="0"/>
              <a:t>6. lépcsőfok (univerzális humán etika )</a:t>
            </a:r>
          </a:p>
          <a:p>
            <a:endParaRPr lang="hu-HU" dirty="0"/>
          </a:p>
          <a:p>
            <a:pPr lvl="1"/>
            <a:r>
              <a:rPr lang="en-US" dirty="0"/>
              <a:t>Heinz</a:t>
            </a:r>
            <a:r>
              <a:rPr lang="hu-HU" dirty="0" err="1"/>
              <a:t>nek</a:t>
            </a:r>
            <a:r>
              <a:rPr lang="hu-HU" dirty="0"/>
              <a:t> el kellene lopnia a gyógyszert, mivel az emberi élet tisztelete alapvetőbb érték, mint a másik ember tulajdonjoga. </a:t>
            </a:r>
          </a:p>
          <a:p>
            <a:pPr lvl="1"/>
            <a:endParaRPr lang="en-US" dirty="0"/>
          </a:p>
          <a:p>
            <a:pPr lvl="1"/>
            <a:r>
              <a:rPr lang="hu-HU" dirty="0"/>
              <a:t>Heinznek nem kellene ellopni a gyógyszert, mert arra másoknak is ugyanolyan nagy szüksége lehet, és az ő életük is ugyanolyan fontos.</a:t>
            </a:r>
          </a:p>
          <a:p>
            <a:endParaRPr lang="hu-HU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Nem univerzális az erkölcsi fejlődés!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u-HU" dirty="0"/>
              <a:t>4-5. szakaszok csak a nyugati kultúrákban dominánsak.</a:t>
            </a:r>
          </a:p>
          <a:p>
            <a:r>
              <a:rPr lang="hu-HU" dirty="0" err="1"/>
              <a:t>Piaget</a:t>
            </a:r>
            <a:r>
              <a:rPr lang="hu-HU" dirty="0"/>
              <a:t> óta </a:t>
            </a:r>
            <a:r>
              <a:rPr lang="hu-HU" dirty="0" err="1"/>
              <a:t>Gilligan</a:t>
            </a:r>
            <a:r>
              <a:rPr lang="hu-HU" dirty="0"/>
              <a:t> érvelt először az erkölcsi igazság sokfélesége mellett.</a:t>
            </a:r>
          </a:p>
          <a:p>
            <a:r>
              <a:rPr lang="hu-HU" dirty="0">
                <a:solidFill>
                  <a:schemeClr val="accent4"/>
                </a:solidFill>
              </a:rPr>
              <a:t>A mások iránti törődést és a társadalmi kötelezettségek betartását nem volna szabad erkölcsi gyengeségnek tekinteni</a:t>
            </a:r>
          </a:p>
          <a:p>
            <a:r>
              <a:rPr lang="hu-HU" dirty="0"/>
              <a:t>Individualizmuson alapuló vs. Kötelességen alapuló moralitás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dirty="0"/>
              <a:t>A moralitás japán kulturális kontextusban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>
                <a:solidFill>
                  <a:schemeClr val="accent4"/>
                </a:solidFill>
              </a:rPr>
              <a:t>Büntetés vs. </a:t>
            </a:r>
            <a:r>
              <a:rPr lang="hu-HU" dirty="0" err="1">
                <a:solidFill>
                  <a:schemeClr val="accent4"/>
                </a:solidFill>
              </a:rPr>
              <a:t>Kapcsolathelyreállítás</a:t>
            </a:r>
            <a:endParaRPr lang="hu-HU" dirty="0">
              <a:solidFill>
                <a:schemeClr val="accent4"/>
              </a:solidFill>
            </a:endParaRPr>
          </a:p>
          <a:p>
            <a:r>
              <a:rPr lang="hu-HU" dirty="0"/>
              <a:t>A morálisan vitatható cselekvések megítélésében a japánok sokkal elnézőbbek, mint az amerikaiak; érzékenyek a háttérmagyarázatra és a kísérő érzelmekre</a:t>
            </a:r>
          </a:p>
          <a:p>
            <a:r>
              <a:rPr lang="hu-HU" dirty="0"/>
              <a:t>A vádat jelentősen enyhíti a bocsánatkérés „A törekvés moralitása”</a:t>
            </a:r>
          </a:p>
          <a:p>
            <a:r>
              <a:rPr lang="hu-HU" dirty="0"/>
              <a:t>A </a:t>
            </a:r>
            <a:r>
              <a:rPr lang="hu-HU" dirty="0">
                <a:solidFill>
                  <a:schemeClr val="accent4"/>
                </a:solidFill>
              </a:rPr>
              <a:t>vétség után buzdítás jön, nem büntetés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A moralitás a nyelvtől is függ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/>
              <a:t>Áldozati dilemmákban kétnyelvűeknél az </a:t>
            </a:r>
            <a:r>
              <a:rPr lang="hu-HU" dirty="0" err="1"/>
              <a:t>utilitárius</a:t>
            </a:r>
            <a:r>
              <a:rPr lang="hu-HU" dirty="0"/>
              <a:t> szempont nem anyanyelvi kitöltés esetén inkább előkerül, mint anyanyelvi kitöltés esetén (Costa és </a:t>
            </a:r>
            <a:r>
              <a:rPr lang="hu-HU" dirty="0" err="1"/>
              <a:t>mtsai</a:t>
            </a:r>
            <a:r>
              <a:rPr lang="hu-HU" dirty="0"/>
              <a:t>, 2014).  </a:t>
            </a:r>
          </a:p>
        </p:txBody>
      </p:sp>
      <p:pic>
        <p:nvPicPr>
          <p:cNvPr id="3074" name="Picture 2" descr="http://journals.plos.org/plosone/article/figure/image?size=large&amp;id=info:doi/10.1371/journal.pone.0094842.g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3789040"/>
            <a:ext cx="3706630" cy="2345356"/>
          </a:xfrm>
          <a:prstGeom prst="rect">
            <a:avLst/>
          </a:prstGeom>
          <a:noFill/>
        </p:spPr>
      </p:pic>
      <p:sp>
        <p:nvSpPr>
          <p:cNvPr id="4" name="Téglalap 3"/>
          <p:cNvSpPr/>
          <p:nvPr/>
        </p:nvSpPr>
        <p:spPr>
          <a:xfrm>
            <a:off x="718824" y="5512327"/>
            <a:ext cx="774160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hu-HU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endParaRPr lang="hu-HU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hu-HU" dirty="0">
                <a:latin typeface="Times New Roman" panose="02020603050405020304" pitchFamily="18" charset="0"/>
                <a:ea typeface="Calibri" panose="020F0502020204030204" pitchFamily="34" charset="0"/>
              </a:rPr>
              <a:t>Costa, A., </a:t>
            </a:r>
            <a:r>
              <a:rPr lang="hu-HU" dirty="0" err="1">
                <a:latin typeface="Times New Roman" panose="02020603050405020304" pitchFamily="18" charset="0"/>
                <a:ea typeface="Calibri" panose="020F0502020204030204" pitchFamily="34" charset="0"/>
              </a:rPr>
              <a:t>Foucart</a:t>
            </a:r>
            <a:r>
              <a:rPr lang="hu-HU" dirty="0"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hu-HU" dirty="0" err="1">
                <a:latin typeface="Times New Roman" panose="02020603050405020304" pitchFamily="18" charset="0"/>
                <a:ea typeface="Calibri" panose="020F0502020204030204" pitchFamily="34" charset="0"/>
              </a:rPr>
              <a:t>A</a:t>
            </a:r>
            <a:r>
              <a:rPr lang="hu-HU" dirty="0">
                <a:latin typeface="Times New Roman" panose="02020603050405020304" pitchFamily="18" charset="0"/>
                <a:ea typeface="Calibri" panose="020F0502020204030204" pitchFamily="34" charset="0"/>
              </a:rPr>
              <a:t>., </a:t>
            </a:r>
            <a:r>
              <a:rPr lang="hu-HU" dirty="0" err="1">
                <a:latin typeface="Times New Roman" panose="02020603050405020304" pitchFamily="18" charset="0"/>
                <a:ea typeface="Calibri" panose="020F0502020204030204" pitchFamily="34" charset="0"/>
              </a:rPr>
              <a:t>Hayakawa</a:t>
            </a:r>
            <a:r>
              <a:rPr lang="hu-HU" dirty="0">
                <a:latin typeface="Times New Roman" panose="02020603050405020304" pitchFamily="18" charset="0"/>
                <a:ea typeface="Calibri" panose="020F0502020204030204" pitchFamily="34" charset="0"/>
              </a:rPr>
              <a:t>, S., </a:t>
            </a:r>
            <a:r>
              <a:rPr lang="hu-HU" dirty="0" err="1">
                <a:latin typeface="Times New Roman" panose="02020603050405020304" pitchFamily="18" charset="0"/>
                <a:ea typeface="Calibri" panose="020F0502020204030204" pitchFamily="34" charset="0"/>
              </a:rPr>
              <a:t>Aparici</a:t>
            </a:r>
            <a:r>
              <a:rPr lang="hu-HU" dirty="0">
                <a:latin typeface="Times New Roman" panose="02020603050405020304" pitchFamily="18" charset="0"/>
                <a:ea typeface="Calibri" panose="020F0502020204030204" pitchFamily="34" charset="0"/>
              </a:rPr>
              <a:t>, M., </a:t>
            </a:r>
            <a:r>
              <a:rPr lang="hu-HU" dirty="0" err="1">
                <a:latin typeface="Times New Roman" panose="02020603050405020304" pitchFamily="18" charset="0"/>
                <a:ea typeface="Calibri" panose="020F0502020204030204" pitchFamily="34" charset="0"/>
              </a:rPr>
              <a:t>Apesteguia</a:t>
            </a:r>
            <a:r>
              <a:rPr lang="hu-HU" dirty="0">
                <a:latin typeface="Times New Roman" panose="02020603050405020304" pitchFamily="18" charset="0"/>
                <a:ea typeface="Calibri" panose="020F0502020204030204" pitchFamily="34" charset="0"/>
              </a:rPr>
              <a:t>, J., </a:t>
            </a:r>
            <a:r>
              <a:rPr lang="hu-HU" dirty="0" err="1">
                <a:latin typeface="Times New Roman" panose="02020603050405020304" pitchFamily="18" charset="0"/>
                <a:ea typeface="Calibri" panose="020F0502020204030204" pitchFamily="34" charset="0"/>
              </a:rPr>
              <a:t>Heafner</a:t>
            </a:r>
            <a:r>
              <a:rPr lang="hu-HU" dirty="0"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hu-HU" dirty="0" err="1">
                <a:latin typeface="Times New Roman" panose="02020603050405020304" pitchFamily="18" charset="0"/>
                <a:ea typeface="Calibri" panose="020F0502020204030204" pitchFamily="34" charset="0"/>
              </a:rPr>
              <a:t>J</a:t>
            </a:r>
            <a:r>
              <a:rPr lang="hu-HU" dirty="0">
                <a:latin typeface="Times New Roman" panose="02020603050405020304" pitchFamily="18" charset="0"/>
                <a:ea typeface="Calibri" panose="020F0502020204030204" pitchFamily="34" charset="0"/>
              </a:rPr>
              <a:t>., &amp; </a:t>
            </a:r>
            <a:r>
              <a:rPr lang="hu-HU" dirty="0" err="1">
                <a:latin typeface="Times New Roman" panose="02020603050405020304" pitchFamily="18" charset="0"/>
                <a:ea typeface="Calibri" panose="020F0502020204030204" pitchFamily="34" charset="0"/>
              </a:rPr>
              <a:t>Keysar</a:t>
            </a:r>
            <a:r>
              <a:rPr lang="hu-HU" dirty="0">
                <a:latin typeface="Times New Roman" panose="02020603050405020304" pitchFamily="18" charset="0"/>
                <a:ea typeface="Calibri" panose="020F0502020204030204" pitchFamily="34" charset="0"/>
              </a:rPr>
              <a:t>, B. (2014). </a:t>
            </a:r>
            <a:r>
              <a:rPr lang="hu-HU" dirty="0" err="1">
                <a:latin typeface="Times New Roman" panose="02020603050405020304" pitchFamily="18" charset="0"/>
                <a:ea typeface="Calibri" panose="020F0502020204030204" pitchFamily="34" charset="0"/>
              </a:rPr>
              <a:t>Your</a:t>
            </a:r>
            <a:r>
              <a:rPr lang="hu-HU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hu-HU" dirty="0" err="1">
                <a:latin typeface="Times New Roman" panose="02020603050405020304" pitchFamily="18" charset="0"/>
                <a:ea typeface="Calibri" panose="020F0502020204030204" pitchFamily="34" charset="0"/>
              </a:rPr>
              <a:t>morals</a:t>
            </a:r>
            <a:r>
              <a:rPr lang="hu-HU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hu-HU" dirty="0" err="1">
                <a:latin typeface="Times New Roman" panose="02020603050405020304" pitchFamily="18" charset="0"/>
                <a:ea typeface="Calibri" panose="020F0502020204030204" pitchFamily="34" charset="0"/>
              </a:rPr>
              <a:t>depend</a:t>
            </a:r>
            <a:r>
              <a:rPr lang="hu-HU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hu-HU" dirty="0" err="1">
                <a:latin typeface="Times New Roman" panose="02020603050405020304" pitchFamily="18" charset="0"/>
                <a:ea typeface="Calibri" panose="020F0502020204030204" pitchFamily="34" charset="0"/>
              </a:rPr>
              <a:t>on</a:t>
            </a:r>
            <a:r>
              <a:rPr lang="hu-HU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hu-HU" dirty="0" err="1">
                <a:latin typeface="Times New Roman" panose="02020603050405020304" pitchFamily="18" charset="0"/>
                <a:ea typeface="Calibri" panose="020F0502020204030204" pitchFamily="34" charset="0"/>
              </a:rPr>
              <a:t>language</a:t>
            </a:r>
            <a:r>
              <a:rPr lang="hu-HU" dirty="0">
                <a:latin typeface="Times New Roman" panose="02020603050405020304" pitchFamily="18" charset="0"/>
                <a:ea typeface="Calibri" panose="020F0502020204030204" pitchFamily="34" charset="0"/>
              </a:rPr>
              <a:t>. </a:t>
            </a:r>
            <a:r>
              <a:rPr lang="hu-HU" i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PloS</a:t>
            </a:r>
            <a:r>
              <a:rPr lang="hu-HU" i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hu-HU" i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one</a:t>
            </a:r>
            <a:r>
              <a:rPr lang="hu-HU" dirty="0">
                <a:latin typeface="Times New Roman" panose="02020603050405020304" pitchFamily="18" charset="0"/>
                <a:ea typeface="Calibri" panose="020F0502020204030204" pitchFamily="34" charset="0"/>
              </a:rPr>
              <a:t>, </a:t>
            </a:r>
            <a:r>
              <a:rPr lang="hu-HU" i="1" dirty="0">
                <a:latin typeface="Times New Roman" panose="02020603050405020304" pitchFamily="18" charset="0"/>
                <a:ea typeface="Calibri" panose="020F0502020204030204" pitchFamily="34" charset="0"/>
              </a:rPr>
              <a:t>9</a:t>
            </a:r>
            <a:r>
              <a:rPr lang="hu-HU" dirty="0">
                <a:latin typeface="Times New Roman" panose="02020603050405020304" pitchFamily="18" charset="0"/>
                <a:ea typeface="Calibri" panose="020F0502020204030204" pitchFamily="34" charset="0"/>
              </a:rPr>
              <a:t>(4), e94842</a:t>
            </a:r>
            <a:endParaRPr lang="hu-H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dirty="0"/>
              <a:t>A szocializáció és a kultúra fogalmi kapcsolódásai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hu-HU" dirty="0"/>
              <a:t>A szocializáció fogalma arra vonatkozik, hogyan válik társadalmi lénnyé az ember, s miként kapcsolódnak egymásba az emberi </a:t>
            </a:r>
            <a:r>
              <a:rPr lang="hu-HU" u="sng" dirty="0"/>
              <a:t>személyiségben</a:t>
            </a:r>
            <a:r>
              <a:rPr lang="hu-HU" dirty="0"/>
              <a:t> társas viszonyok, társadalmi erők és kulturális jelentésrendszerek</a:t>
            </a:r>
          </a:p>
          <a:p>
            <a:r>
              <a:rPr lang="hu-HU" dirty="0"/>
              <a:t>Egyrészt értelmezési kereteket nyújt, másrészt motivál a norma-konform cselekvésre</a:t>
            </a:r>
          </a:p>
          <a:p>
            <a:r>
              <a:rPr lang="hu-HU" dirty="0">
                <a:solidFill>
                  <a:schemeClr val="accent4"/>
                </a:solidFill>
              </a:rPr>
              <a:t>A szocializáción keresztül a kultúra újratermeli önmagát</a:t>
            </a:r>
          </a:p>
          <a:p>
            <a:endParaRPr lang="hu-H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dirty="0"/>
              <a:t>A szocializáció és kultúra kapcsolatának zavara: a devianciák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914400" y="2132856"/>
            <a:ext cx="7772400" cy="4222704"/>
          </a:xfrm>
        </p:spPr>
        <p:txBody>
          <a:bodyPr>
            <a:normAutofit/>
          </a:bodyPr>
          <a:lstStyle/>
          <a:p>
            <a:r>
              <a:rPr lang="hu-HU" dirty="0"/>
              <a:t>A </a:t>
            </a:r>
            <a:r>
              <a:rPr lang="hu-HU" b="1" dirty="0"/>
              <a:t>deviancia</a:t>
            </a:r>
            <a:r>
              <a:rPr lang="hu-HU" dirty="0"/>
              <a:t> olyan magatartás, mely megszegi a  közösség vagy társadalom nagy része által elfogadott normákat. </a:t>
            </a:r>
          </a:p>
          <a:p>
            <a:pPr marL="68580" indent="0">
              <a:buNone/>
            </a:pPr>
            <a:endParaRPr lang="hu-HU" dirty="0"/>
          </a:p>
          <a:p>
            <a:r>
              <a:rPr lang="hu-HU" dirty="0"/>
              <a:t>Hogy mi számít devianciának, az messzemenőkig a keretrendszertől függ.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World </a:t>
            </a:r>
            <a:r>
              <a:rPr lang="hu-HU" dirty="0" err="1"/>
              <a:t>Values</a:t>
            </a:r>
            <a:r>
              <a:rPr lang="hu-HU" dirty="0"/>
              <a:t> </a:t>
            </a:r>
            <a:r>
              <a:rPr lang="hu-HU" dirty="0" err="1"/>
              <a:t>Survey</a:t>
            </a:r>
            <a:r>
              <a:rPr lang="hu-HU" dirty="0"/>
              <a:t>, 2008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2075184"/>
            <a:ext cx="7772400" cy="3990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u-H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6752" y="570235"/>
            <a:ext cx="8515314" cy="4154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églalap 2"/>
          <p:cNvSpPr/>
          <p:nvPr/>
        </p:nvSpPr>
        <p:spPr>
          <a:xfrm>
            <a:off x="625277" y="6027003"/>
            <a:ext cx="833921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hu-HU" sz="1200" dirty="0">
              <a:solidFill>
                <a:srgbClr val="222222"/>
              </a:solidFill>
              <a:latin typeface="Arial" panose="020B0604020202020204" pitchFamily="34" charset="0"/>
            </a:endParaRPr>
          </a:p>
          <a:p>
            <a:r>
              <a:rPr lang="en-US" sz="1200" dirty="0" err="1">
                <a:latin typeface="Arial" panose="020B0604020202020204" pitchFamily="34" charset="0"/>
              </a:rPr>
              <a:t>Adamczyk</a:t>
            </a:r>
            <a:r>
              <a:rPr lang="en-US" sz="1200" dirty="0">
                <a:latin typeface="Arial" panose="020B0604020202020204" pitchFamily="34" charset="0"/>
              </a:rPr>
              <a:t>, A., &amp; Cheng, Y. H. A. (2015). Explaining attitudes about homosexuality in Confucian and non-Confucian nations: Is there a ‘</a:t>
            </a:r>
            <a:r>
              <a:rPr lang="en-US" sz="1200" dirty="0" err="1">
                <a:latin typeface="Arial" panose="020B0604020202020204" pitchFamily="34" charset="0"/>
              </a:rPr>
              <a:t>cultural’influence</a:t>
            </a:r>
            <a:r>
              <a:rPr lang="en-US" sz="1200" dirty="0">
                <a:latin typeface="Arial" panose="020B0604020202020204" pitchFamily="34" charset="0"/>
              </a:rPr>
              <a:t>?. </a:t>
            </a:r>
            <a:r>
              <a:rPr lang="en-US" sz="1200" i="1" dirty="0">
                <a:latin typeface="Arial" panose="020B0604020202020204" pitchFamily="34" charset="0"/>
              </a:rPr>
              <a:t>Social science research</a:t>
            </a:r>
            <a:r>
              <a:rPr lang="en-US" sz="1200" dirty="0">
                <a:latin typeface="Arial" panose="020B0604020202020204" pitchFamily="34" charset="0"/>
              </a:rPr>
              <a:t>, </a:t>
            </a:r>
            <a:r>
              <a:rPr lang="en-US" sz="1200" i="1" dirty="0">
                <a:latin typeface="Arial" panose="020B0604020202020204" pitchFamily="34" charset="0"/>
              </a:rPr>
              <a:t>51</a:t>
            </a:r>
            <a:r>
              <a:rPr lang="en-US" sz="1200" dirty="0">
                <a:latin typeface="Arial" panose="020B0604020202020204" pitchFamily="34" charset="0"/>
              </a:rPr>
              <a:t>, 276-289.</a:t>
            </a:r>
            <a:endParaRPr lang="hu-HU" sz="12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Univerzális emberi normák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hu-HU" dirty="0"/>
              <a:t>Mindazonáltal vannak olyan normák is, melyek kultúrákon átívelnek </a:t>
            </a:r>
            <a:r>
              <a:rPr lang="hu-HU" dirty="0" err="1"/>
              <a:t>Pl</a:t>
            </a:r>
            <a:r>
              <a:rPr lang="hu-HU" dirty="0"/>
              <a:t>:</a:t>
            </a:r>
          </a:p>
          <a:p>
            <a:r>
              <a:rPr lang="hu-HU" dirty="0"/>
              <a:t>A kölcsönösség normája; </a:t>
            </a:r>
            <a:r>
              <a:rPr lang="hu-HU" dirty="0" err="1"/>
              <a:t>Gouldner</a:t>
            </a:r>
            <a:r>
              <a:rPr lang="hu-HU" dirty="0"/>
              <a:t> (1960): kötőelem a társadalomban, segíti az együttműködést, áthidalja az idői, téri „csúszásokat” </a:t>
            </a:r>
          </a:p>
          <a:p>
            <a:r>
              <a:rPr lang="hu-HU" dirty="0"/>
              <a:t>az ígéretek betartásának a normája: segíti a hosszú távú építkezést, a tervezést a kapcsolatokban </a:t>
            </a:r>
          </a:p>
          <a:p>
            <a:r>
              <a:rPr lang="hu-HU" dirty="0"/>
              <a:t>a tekintélynek való engedelmeskedés normája: szervezettséget és hatékonyságot biztosít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Kultúra-alapfogalmak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548640" indent="-411480"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hu-HU" dirty="0"/>
              <a:t>Kultúra alatt az embercsoportokban </a:t>
            </a:r>
            <a:r>
              <a:rPr lang="hu-HU" dirty="0">
                <a:solidFill>
                  <a:schemeClr val="accent4"/>
                </a:solidFill>
              </a:rPr>
              <a:t>generációk során át fennmaradó jelentéseket, információkat értjük</a:t>
            </a:r>
            <a:r>
              <a:rPr lang="hu-HU" dirty="0"/>
              <a:t>,  melyek egyik emberre a másiktól nem genetikusan örökítődnek át (</a:t>
            </a:r>
            <a:r>
              <a:rPr lang="hu-HU" dirty="0" err="1"/>
              <a:t>Kashima</a:t>
            </a:r>
            <a:r>
              <a:rPr lang="hu-HU" dirty="0"/>
              <a:t> és </a:t>
            </a:r>
            <a:r>
              <a:rPr lang="hu-HU" dirty="0" err="1"/>
              <a:t>Gelfand</a:t>
            </a:r>
            <a:r>
              <a:rPr lang="hu-HU" dirty="0"/>
              <a:t>, 2012).</a:t>
            </a:r>
          </a:p>
          <a:p>
            <a:pPr marL="548640" indent="-411480"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hu-HU" dirty="0"/>
              <a:t>Az emberi történelemben a kultúra iránti érdeklődés nagy múltra tekint vissza. </a:t>
            </a:r>
          </a:p>
          <a:p>
            <a:pPr marL="548640" indent="-411480"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hu-HU" dirty="0"/>
              <a:t>A kulturális diverzitásról a legkülönfélébb írások léteztek mindig is. </a:t>
            </a:r>
          </a:p>
          <a:p>
            <a:pPr marL="548640" indent="-411480"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hu-HU" dirty="0"/>
              <a:t>Az interkulturális találkozások, aktivitások ezt az érdeklődést mindig is fellendítették </a:t>
            </a:r>
          </a:p>
          <a:p>
            <a:endParaRPr lang="hu-H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dirty="0"/>
              <a:t>A felvilágosodás kultúrakoncepciója és annak bírálata – a kulturális relativizmus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914400" y="2852936"/>
            <a:ext cx="7772400" cy="3502624"/>
          </a:xfrm>
        </p:spPr>
        <p:txBody>
          <a:bodyPr>
            <a:normAutofit/>
          </a:bodyPr>
          <a:lstStyle/>
          <a:p>
            <a:pPr marL="548640" indent="-411480"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hu-HU" dirty="0"/>
              <a:t>A </a:t>
            </a:r>
            <a:r>
              <a:rPr lang="hu-HU" i="1" dirty="0"/>
              <a:t>felvilágosodás</a:t>
            </a:r>
            <a:r>
              <a:rPr lang="hu-HU" dirty="0"/>
              <a:t>: univerzálisan jelenlévő </a:t>
            </a:r>
            <a:r>
              <a:rPr lang="hu-HU" i="1" dirty="0"/>
              <a:t>megismerési, gondolkodási képesség</a:t>
            </a:r>
            <a:r>
              <a:rPr lang="hu-HU" dirty="0"/>
              <a:t>. Az emberi fejlődést és történelmet a </a:t>
            </a:r>
            <a:r>
              <a:rPr lang="hu-HU" i="1" dirty="0"/>
              <a:t>primitívtől a civilizáltig </a:t>
            </a:r>
            <a:r>
              <a:rPr lang="hu-HU" dirty="0"/>
              <a:t>tartó egységes folyamatnak látták. 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tró">
  <a:themeElements>
    <a:clrScheme name="Metró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tró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tró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626</TotalTime>
  <Words>1549</Words>
  <Application>Microsoft Office PowerPoint</Application>
  <PresentationFormat>Diavetítés a képernyőre (4:3 oldalarány)</PresentationFormat>
  <Paragraphs>128</Paragraphs>
  <Slides>24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8</vt:i4>
      </vt:variant>
      <vt:variant>
        <vt:lpstr>Téma</vt:lpstr>
      </vt:variant>
      <vt:variant>
        <vt:i4>1</vt:i4>
      </vt:variant>
      <vt:variant>
        <vt:lpstr>Diacímek</vt:lpstr>
      </vt:variant>
      <vt:variant>
        <vt:i4>24</vt:i4>
      </vt:variant>
    </vt:vector>
  </HeadingPairs>
  <TitlesOfParts>
    <vt:vector size="33" baseType="lpstr">
      <vt:lpstr>Arial</vt:lpstr>
      <vt:lpstr>Calibri</vt:lpstr>
      <vt:lpstr>Consolas</vt:lpstr>
      <vt:lpstr>Corbel</vt:lpstr>
      <vt:lpstr>Times New Roman</vt:lpstr>
      <vt:lpstr>Wingdings</vt:lpstr>
      <vt:lpstr>Wingdings 2</vt:lpstr>
      <vt:lpstr>Wingdings 3</vt:lpstr>
      <vt:lpstr>Metró</vt:lpstr>
      <vt:lpstr> Társadalomismeret: Kultúra és szocializáció</vt:lpstr>
      <vt:lpstr>A tantárgyunk értelmezési tartományába tartozó témák </vt:lpstr>
      <vt:lpstr>A szocializáció és a kultúra fogalmi kapcsolódásai</vt:lpstr>
      <vt:lpstr>A szocializáció és kultúra kapcsolatának zavara: a devianciák</vt:lpstr>
      <vt:lpstr>World Values Survey, 2008</vt:lpstr>
      <vt:lpstr>PowerPoint-bemutató</vt:lpstr>
      <vt:lpstr>Univerzális emberi normák</vt:lpstr>
      <vt:lpstr>Kultúra-alapfogalmak</vt:lpstr>
      <vt:lpstr>A felvilágosodás kultúrakoncepciója és annak bírálata – a kulturális relativizmus</vt:lpstr>
      <vt:lpstr>A felvilágosodás kultúra-képének bírálata</vt:lpstr>
      <vt:lpstr>Kultúra a pszichológiában a század közepétől a 80-as évekig</vt:lpstr>
      <vt:lpstr>Néhány fontos adat ebből a korszakból (20. sz. 2. fele a 80-as évekig)</vt:lpstr>
      <vt:lpstr>Segall ácsolt világ hipotézise</vt:lpstr>
      <vt:lpstr>A kultúra a szociálpszichológiában a 80-as évektől kezdve: individualista-kollektivista összehasonlítások</vt:lpstr>
      <vt:lpstr>Az észak-amerikai és kelet-ázsiai összevetések</vt:lpstr>
      <vt:lpstr>A kulturális relativizmus tárgyunk szempontjából különösen releváns példája: az erkölcsi ítéletek</vt:lpstr>
      <vt:lpstr>Kohlberg elképzelése az erkölcsi fejlődésről</vt:lpstr>
      <vt:lpstr>A Heinz-dilemma</vt:lpstr>
      <vt:lpstr>Prekonvencionális szakasz</vt:lpstr>
      <vt:lpstr>Konvencionális szakasz</vt:lpstr>
      <vt:lpstr>Posztkonvencionális szakasz</vt:lpstr>
      <vt:lpstr>Nem univerzális az erkölcsi fejlődés!</vt:lpstr>
      <vt:lpstr>A moralitás japán kulturális kontextusban</vt:lpstr>
      <vt:lpstr>A moralitás a nyelvtől is függ</vt:lpstr>
    </vt:vector>
  </TitlesOfParts>
  <Company>Egyetem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Társadalomismeret: Kultúra és szocializáció</dc:title>
  <dc:creator>M. Kovács Judit</dc:creator>
  <cp:lastModifiedBy>lehelke0202@sulid.hu</cp:lastModifiedBy>
  <cp:revision>40</cp:revision>
  <dcterms:created xsi:type="dcterms:W3CDTF">2016-02-16T07:55:49Z</dcterms:created>
  <dcterms:modified xsi:type="dcterms:W3CDTF">2020-04-16T06:54:56Z</dcterms:modified>
</cp:coreProperties>
</file>