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8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4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056ECA1-2593-4328-A6D0-B0197F1C8D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BF0770B2-4189-4248-AB32-8A9DC8D871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E8B47F1-8C43-4A52-9BFD-9D9B94E53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2020. 04. 14.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DE6D64FA-7852-470F-9549-F61C7A057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B265DD0F-CA46-4083-BACC-0F0B4BD54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57163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C043C41-5EF3-4DBC-A481-F0885BAFE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91518716-E69F-40BB-BF60-944E4B64E7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A54CD715-2CF5-483E-ADCA-D038C954B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2020. 04. 14.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3F0B06DC-26F2-428D-99CB-A11847B43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9CE4C6EB-D75C-428F-A8DF-70460F3C9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30098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AAB73750-576B-4BA2-926B-5F30BCAB34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AF4B88E4-031E-462E-B55D-325C2CDF4B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1A9F7C7A-0894-4D28-A082-C46516A4B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2020. 04. 14.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740F5F7F-4ECC-4EB7-A7CA-48AD07BF0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42F10ED-E099-4387-9772-A1953EDD2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11323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577A853-12B6-4FDD-A0E6-69FCA9C32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FE8BEED3-861B-4347-9E34-6243E1F74E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8F338DE2-07BD-4D8A-8FC2-1D331CE9F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2020. 04. 14.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ACF32EC4-ADBB-46A9-A3EC-01838520B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DED7F7C3-073E-4141-9EB0-92B87802C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91490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34EF8E7-49F0-427D-8FBC-35959C8A4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CA1DC8D3-1712-4F46-98D9-871F5DE379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7FEB376C-9D41-465B-974E-76293CF2D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2020. 04. 14.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40B8C351-0EA5-4114-AAFB-01B8585E9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3062F1CC-9CA9-46FA-A1D9-EA1B0F57E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633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CAF1147-D65A-451B-A768-574A15946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76E548B-9AF5-4E1F-8B5B-69CB607F54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6F211499-12BE-402B-84C9-A4BB515A05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B3D2A3C7-F6E5-4642-81E3-70B09E69A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2020. 04. 14.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E8C1723C-B91A-4436-AE2A-075524206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E2D7E068-0BA5-4AC0-BCC4-FC34B3E77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23608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83F38A3-0FBE-495B-A5C6-2D0709B73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A300B45E-AF54-44A9-B620-2B3901AB2C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97CD7EE1-272A-418A-992D-D7913F0633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73E8F72B-F5DB-4B0F-86C9-2F2FB9463B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6B495226-3A24-4C75-B1FA-CB28C1E79C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92FDC392-3AD5-460C-AAD2-6DEFE6F31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2020. 04. 14.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A0A8C187-70F8-4FFA-842A-9DD864A71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26155257-6C15-4B39-9C79-D1EC302AB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65835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610B96B-5193-4457-BCE4-31335E560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DFCF63CD-12D6-4EE6-9566-963CFF9C6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2020. 04. 14.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93B8E0A6-BC49-4FDE-976D-11FE85A69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C9D4DD3A-94E2-4FEC-8522-A64B74145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15305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34BF30E4-E077-4361-8C22-18D19BF3F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2020. 04. 14.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D6E63863-4BC5-4913-90E1-7B6E830AB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A4F82132-5C88-477A-B64B-E4AE12032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88279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5BC393A-7365-40AC-97D0-A3EBB9F94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4FDD0D40-A5D7-4A9C-8861-8BB5DE8F5D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6AD5068F-B3DF-4860-B141-ECC68F6716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F0AD5133-7760-450A-A6DD-03191AD0B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2020. 04. 14.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F9DFC9F9-A330-46F6-BEA9-21F4A6CD7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F14218C6-DCA5-4CCC-A20A-E8A33EA5F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38102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4568DBD-FB1C-417F-8749-396870950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FB326E60-867D-4863-90AD-2FEEB6D241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0DAB4AB5-1EB9-457B-8DE5-094BE90EFF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95D75D5E-ACA6-4D85-B224-97C5D30E5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7FE53-9558-4860-AA19-716081A37CA9}" type="datetimeFigureOut">
              <a:rPr lang="hu-HU" smtClean="0"/>
              <a:t>2020. 04. 14.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52D5D692-84F2-4715-B33D-CDB98F2E0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0929C714-00FF-4FCE-86F4-62A224A8F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27998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68CBC00B-661E-4299-BC12-B58437DBE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F66FF39D-8E28-4758-8B89-821900F403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B9CDF22F-F5B8-46BE-81F5-99CB6BA038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7FE53-9558-4860-AA19-716081A37CA9}" type="datetimeFigureOut">
              <a:rPr lang="hu-HU" smtClean="0"/>
              <a:t>2020. 04. 14.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16BB4488-B1E3-4A90-8ECB-575D331507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6A7F1EAF-20B9-46B4-9FA9-1A20AF5B3C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62168-5F06-4A6F-85C0-7D6382FB4AC9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9206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BF8FF8F-0B51-4BF9-8A5F-D1716DF21D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szervezeti igazságosság és a munkahelyhez kapcsolódó érzelmek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906D196B-C1BC-40B4-A899-F87CDF1739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dirty="0" err="1"/>
              <a:t>Cropanzano</a:t>
            </a:r>
            <a:r>
              <a:rPr lang="hu-HU" dirty="0"/>
              <a:t>, </a:t>
            </a:r>
            <a:r>
              <a:rPr lang="hu-HU" dirty="0" err="1"/>
              <a:t>Ambrose</a:t>
            </a:r>
            <a:r>
              <a:rPr lang="hu-HU" dirty="0"/>
              <a:t> és Van </a:t>
            </a:r>
            <a:r>
              <a:rPr lang="hu-HU" dirty="0" err="1"/>
              <a:t>Wagoner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9346820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FE059A1-6299-403F-9A48-3A9D76E26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Két nagy hátránya van azoknak a modelleknek, amik abból indulnak ki, hogy az igazságossági kiértékelés a negatív eseménnyel indul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36451B7-BFA4-46D7-9FAA-F10968890D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hu-HU" dirty="0"/>
              <a:t>Nem fér bele az például, hogy a főnöki helyes viselkedés morális jóérzéssel töltsön el, és kooperatív viselkedést váltson ki (</a:t>
            </a:r>
            <a:r>
              <a:rPr lang="hu-HU" dirty="0" err="1"/>
              <a:t>Haidt</a:t>
            </a:r>
            <a:r>
              <a:rPr lang="hu-HU" dirty="0"/>
              <a:t>, 2006)</a:t>
            </a:r>
          </a:p>
          <a:p>
            <a:r>
              <a:rPr lang="hu-HU" dirty="0"/>
              <a:t>Nem fér bele az igazságtalanul kapott jutalmat követő érzelmi történés.</a:t>
            </a:r>
          </a:p>
          <a:p>
            <a:r>
              <a:rPr lang="hu-HU" dirty="0" err="1"/>
              <a:t>Fortin</a:t>
            </a:r>
            <a:r>
              <a:rPr lang="hu-HU" dirty="0"/>
              <a:t> és </a:t>
            </a:r>
            <a:r>
              <a:rPr lang="hu-HU" dirty="0" err="1"/>
              <a:t>mtsai</a:t>
            </a:r>
            <a:r>
              <a:rPr lang="hu-HU" dirty="0"/>
              <a:t>, 2015: Sokkal gazdagabban kéne megragadni ezeket az érzelmeket, több dimenziót használva!</a:t>
            </a:r>
          </a:p>
          <a:p>
            <a:r>
              <a:rPr lang="hu-HU" dirty="0"/>
              <a:t>A kettős kiértékelésben alkalmazott kiértékelések túlságosan énközpontúak. Ez nagyon leszűkíti a szervezeti igazságosság motivációs bázisát az önérdekre. Az emberek az igazságtalanságra akkor is rosszul reagálnak, ha nem őket érinti, és semmi közük nincs, és nem is lesz ahhoz, akit érint (</a:t>
            </a:r>
            <a:r>
              <a:rPr lang="hu-HU" dirty="0" err="1"/>
              <a:t>Truxillo</a:t>
            </a:r>
            <a:r>
              <a:rPr lang="hu-HU" dirty="0"/>
              <a:t> és </a:t>
            </a:r>
            <a:r>
              <a:rPr lang="hu-HU" dirty="0" err="1"/>
              <a:t>mtsai</a:t>
            </a:r>
            <a:r>
              <a:rPr lang="hu-HU" dirty="0"/>
              <a:t>, 2002). </a:t>
            </a:r>
          </a:p>
          <a:p>
            <a:r>
              <a:rPr lang="hu-HU" dirty="0"/>
              <a:t>Meg kellene tehát engedni a nem önmagunkra vonatkozó kiértékeléseket is (jegyezzük meg, hogy maguk a </a:t>
            </a:r>
            <a:r>
              <a:rPr lang="hu-HU" dirty="0" err="1"/>
              <a:t>tárgykiértékelési</a:t>
            </a:r>
            <a:r>
              <a:rPr lang="hu-HU" dirty="0"/>
              <a:t> érzelemelméletek hangsúlyozták az érzelmek </a:t>
            </a:r>
            <a:r>
              <a:rPr lang="hu-HU" dirty="0" err="1"/>
              <a:t>self</a:t>
            </a:r>
            <a:r>
              <a:rPr lang="hu-HU" dirty="0"/>
              <a:t>-relevanciáját! (</a:t>
            </a:r>
            <a:r>
              <a:rPr lang="hu-HU" dirty="0" err="1"/>
              <a:t>Pl</a:t>
            </a:r>
            <a:r>
              <a:rPr lang="hu-HU" dirty="0"/>
              <a:t> Arnold, vagy </a:t>
            </a:r>
            <a:r>
              <a:rPr lang="hu-HU" dirty="0" err="1"/>
              <a:t>Frijda</a:t>
            </a:r>
            <a:r>
              <a:rPr lang="hu-HU" dirty="0"/>
              <a:t> elméletei)</a:t>
            </a:r>
          </a:p>
        </p:txBody>
      </p:sp>
    </p:spTree>
    <p:extLst>
      <p:ext uri="{BB962C8B-B14F-4D97-AF65-F5344CB8AC3E}">
        <p14:creationId xmlns:p14="http://schemas.microsoft.com/office/powerpoint/2010/main" val="17578597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D7D05FF-E8C9-496A-B1CE-8C62974B4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</a:t>
            </a:r>
            <a:r>
              <a:rPr lang="hu-HU" dirty="0" err="1"/>
              <a:t>dimenzionális</a:t>
            </a:r>
            <a:r>
              <a:rPr lang="hu-HU" dirty="0"/>
              <a:t> nézőpont (</a:t>
            </a:r>
            <a:r>
              <a:rPr lang="hu-HU" dirty="0" err="1"/>
              <a:t>Fortin</a:t>
            </a:r>
            <a:r>
              <a:rPr lang="hu-HU" dirty="0"/>
              <a:t> és kollégái, 2015)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CE4952B1-4B8C-49CD-8412-F20F3E1571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Az igazságosság dimenziói:</a:t>
            </a:r>
          </a:p>
          <a:p>
            <a:r>
              <a:rPr lang="hu-HU" dirty="0"/>
              <a:t>Valencia (</a:t>
            </a:r>
            <a:r>
              <a:rPr lang="hu-HU" dirty="0" err="1"/>
              <a:t>instrumentalitás</a:t>
            </a:r>
            <a:r>
              <a:rPr lang="hu-HU" dirty="0"/>
              <a:t>)</a:t>
            </a:r>
          </a:p>
          <a:p>
            <a:r>
              <a:rPr lang="hu-HU" dirty="0"/>
              <a:t>Bizonytalanság</a:t>
            </a:r>
          </a:p>
          <a:p>
            <a:r>
              <a:rPr lang="hu-HU" dirty="0"/>
              <a:t>Kötelezettség (morál)</a:t>
            </a:r>
          </a:p>
          <a:p>
            <a:r>
              <a:rPr lang="hu-HU" dirty="0"/>
              <a:t>Kapcsolati (társas)</a:t>
            </a:r>
          </a:p>
        </p:txBody>
      </p:sp>
    </p:spTree>
    <p:extLst>
      <p:ext uri="{BB962C8B-B14F-4D97-AF65-F5344CB8AC3E}">
        <p14:creationId xmlns:p14="http://schemas.microsoft.com/office/powerpoint/2010/main" val="896495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7867000-EA3F-463F-8639-5ECDB514B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Valencia és bizonyosság-bizonytalanság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58F3C13-93C5-459A-8FAC-97C2E1CE51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u-HU" dirty="0"/>
              <a:t>A kutatásban az aszimmetrikus kapcsolatok vizsgálata lesz kifejezetten érdekes, pl. amikor megbocsátunk a vétkesnek vagy bűntudatot érzünk egy jutalom miatt</a:t>
            </a:r>
          </a:p>
          <a:p>
            <a:r>
              <a:rPr lang="hu-HU" dirty="0"/>
              <a:t>A bizonytalanság tematikájához szorosan kapcsolódik </a:t>
            </a:r>
            <a:r>
              <a:rPr lang="hu-HU" dirty="0" err="1"/>
              <a:t>Lind</a:t>
            </a:r>
            <a:r>
              <a:rPr lang="hu-HU" dirty="0"/>
              <a:t> és van </a:t>
            </a:r>
            <a:r>
              <a:rPr lang="hu-HU" dirty="0" err="1"/>
              <a:t>den</a:t>
            </a:r>
            <a:r>
              <a:rPr lang="hu-HU" dirty="0"/>
              <a:t> </a:t>
            </a:r>
            <a:r>
              <a:rPr lang="hu-HU" dirty="0" err="1"/>
              <a:t>Bos</a:t>
            </a:r>
            <a:r>
              <a:rPr lang="hu-HU" dirty="0"/>
              <a:t> (2002) bizonytalanság-menedzselési elmélete: a kockázatos kapcsolatok bizonytalanságát csökkentik a társas igazságossági jelzőingerek</a:t>
            </a:r>
          </a:p>
          <a:p>
            <a:r>
              <a:rPr lang="hu-HU" dirty="0"/>
              <a:t>Vannak nagy bizonyossági fokú érzelmek (pl. az undor), és bizonytalan érzelmek (pl. szomorúság). Egy igazságtalanság fel is dühíthet bennünket, de félelemmel is eltölthet bennünket. Egészen más következményei lesznek. A düh határozott, magas kockázatú válaszra késztet, a félelem pedig óvatosságra. </a:t>
            </a:r>
          </a:p>
          <a:p>
            <a:r>
              <a:rPr lang="hu-HU" dirty="0"/>
              <a:t>Számomra egy rövid távú kapcsolatban a düh, egy hosszú távúban pedig a szomorúság, félelem tűnik adekvátnak</a:t>
            </a:r>
          </a:p>
        </p:txBody>
      </p:sp>
    </p:spTree>
    <p:extLst>
      <p:ext uri="{BB962C8B-B14F-4D97-AF65-F5344CB8AC3E}">
        <p14:creationId xmlns:p14="http://schemas.microsoft.com/office/powerpoint/2010/main" val="2655399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FF61AA0-8B05-481D-92EE-3A74A2F1C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Moralitás, kötelezettség (</a:t>
            </a:r>
            <a:r>
              <a:rPr lang="hu-HU" dirty="0" err="1"/>
              <a:t>deonance</a:t>
            </a:r>
            <a:r>
              <a:rPr lang="hu-HU" dirty="0"/>
              <a:t>)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CADC1B9-9301-49F7-BC46-DDAD6942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 helytelen viselkedés undort válthat ki, az undor pedig eltávolítást, kiközösítést. A kiközösített személy egyrészt „rá szokott kapcsolni” (igyekszik visszafogadtatni magát, ami jó), másrészt agresszív reakciókat is mutathat (Williams, 2007)</a:t>
            </a:r>
          </a:p>
        </p:txBody>
      </p:sp>
    </p:spTree>
    <p:extLst>
      <p:ext uri="{BB962C8B-B14F-4D97-AF65-F5344CB8AC3E}">
        <p14:creationId xmlns:p14="http://schemas.microsoft.com/office/powerpoint/2010/main" val="41418199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D16CD30-EE98-4D00-9D15-9FB826553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társas dimenzió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2AAB213C-99A8-4F4E-A3CA-33B0E50DAB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Aldimenziói:</a:t>
            </a:r>
          </a:p>
          <a:p>
            <a:r>
              <a:rPr lang="hu-HU" dirty="0"/>
              <a:t>Társas orientáció (függő vagy független): a folyamat-eredmény interakció erősebb a függőknél, vagyis ők jó folyamat mellett még rossz eredmény esetén is elnézőbbek a függőknél</a:t>
            </a:r>
          </a:p>
          <a:p>
            <a:r>
              <a:rPr lang="hu-HU" dirty="0"/>
              <a:t>Kifelé vagy befelé fordulás</a:t>
            </a:r>
          </a:p>
          <a:p>
            <a:r>
              <a:rPr lang="hu-HU" dirty="0"/>
              <a:t>Kongruencia: összehoz vagy szétválaszt az érzelem</a:t>
            </a:r>
          </a:p>
          <a:p>
            <a:endParaRPr lang="hu-HU" dirty="0"/>
          </a:p>
          <a:p>
            <a:r>
              <a:rPr lang="hu-HU" dirty="0"/>
              <a:t>A fejezet szerzői szerint az érzelmek </a:t>
            </a:r>
            <a:r>
              <a:rPr lang="hu-HU" dirty="0" err="1"/>
              <a:t>dimenzionális</a:t>
            </a:r>
            <a:r>
              <a:rPr lang="hu-HU" dirty="0"/>
              <a:t> felfogása az igazságosságkutatásban nagyon hasznos lehet.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6079578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04BB6EF-25B3-45A4-9815-9BCF23DF7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3. kérdés: Az érzelmek hogyan befolyásolják az igazságossággal kapcsolatos viselkedést?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AD07358-5362-420A-96F9-4D1DB5E9F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err="1"/>
              <a:t>Greenberg</a:t>
            </a:r>
            <a:r>
              <a:rPr lang="hu-HU" dirty="0"/>
              <a:t> 1987-es fogalmai: reaktív és proaktív igazságosság</a:t>
            </a:r>
          </a:p>
          <a:p>
            <a:r>
              <a:rPr lang="hu-HU" dirty="0"/>
              <a:t>Általában a reaktívval foglalkozunk, de most tekintsük át azt, hogy az érzelmek hogyan hatnak a viselkedésre!</a:t>
            </a:r>
          </a:p>
          <a:p>
            <a:r>
              <a:rPr lang="hu-HU" dirty="0" err="1"/>
              <a:t>Razzaq</a:t>
            </a:r>
            <a:r>
              <a:rPr lang="hu-HU" dirty="0"/>
              <a:t> és </a:t>
            </a:r>
            <a:r>
              <a:rPr lang="hu-HU" dirty="0" err="1"/>
              <a:t>mtsai</a:t>
            </a:r>
            <a:r>
              <a:rPr lang="hu-HU" dirty="0"/>
              <a:t> (2016): jó hangulatban nagyvonalúbb, rossz hangulatban szőrszálhasogatóbb teljesítményértékelés</a:t>
            </a:r>
          </a:p>
          <a:p>
            <a:r>
              <a:rPr lang="hu-HU" dirty="0"/>
              <a:t>Scott és </a:t>
            </a:r>
            <a:r>
              <a:rPr lang="hu-HU" dirty="0" err="1"/>
              <a:t>mtsai</a:t>
            </a:r>
            <a:r>
              <a:rPr lang="hu-HU" dirty="0"/>
              <a:t> (2014): Az érzelmek inkább az információs és interakciós igazságosság gyakorlatára tudnak hatni, kevésbé a hideg fejjel követett kalkulusokra és procedúrákra. </a:t>
            </a:r>
          </a:p>
        </p:txBody>
      </p:sp>
    </p:spTree>
    <p:extLst>
      <p:ext uri="{BB962C8B-B14F-4D97-AF65-F5344CB8AC3E}">
        <p14:creationId xmlns:p14="http://schemas.microsoft.com/office/powerpoint/2010/main" val="30683945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9BE44B5-2E45-42D7-84ED-1BAB11C3C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4. kérdés: Milyen implikációkkal bírnak az érzelmi állapotok az entitás-igazságosságra nézve?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1789CF8-C125-4933-9003-B0452E1BDA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u-HU" dirty="0" err="1"/>
              <a:t>Cropanzano</a:t>
            </a:r>
            <a:r>
              <a:rPr lang="hu-HU" dirty="0"/>
              <a:t> (2001)</a:t>
            </a:r>
          </a:p>
          <a:p>
            <a:r>
              <a:rPr lang="hu-HU" dirty="0"/>
              <a:t>Esemény-igazságosság: mit vált ki egy diszkrét esemény?</a:t>
            </a:r>
          </a:p>
          <a:p>
            <a:r>
              <a:rPr lang="hu-HU" dirty="0"/>
              <a:t>Entitás-igazságosság : egészleges és stabil vélemény egy emberről vagy egy szervezetről. </a:t>
            </a:r>
          </a:p>
          <a:p>
            <a:r>
              <a:rPr lang="hu-HU" dirty="0"/>
              <a:t>Hogyan lesz az események kapcsán mért igazságosságból általánosítás?</a:t>
            </a:r>
          </a:p>
          <a:p>
            <a:r>
              <a:rPr lang="hu-HU" dirty="0"/>
              <a:t>Az igazságtalan eseményeknek nagyobb a hatása, mint az igazságosaknak. Az események a megítélőkből ki tudnak általános véleményt váltani. Ez az ismételten kiváltott érzelmek bázisán történhet. </a:t>
            </a:r>
          </a:p>
        </p:txBody>
      </p:sp>
    </p:spTree>
    <p:extLst>
      <p:ext uri="{BB962C8B-B14F-4D97-AF65-F5344CB8AC3E}">
        <p14:creationId xmlns:p14="http://schemas.microsoft.com/office/powerpoint/2010/main" val="2879177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C02EBD7-D8B3-45EA-A9E4-EB4335E11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Újszerű nézőpont az érzelmek igazságosság-releváns tárgyalásához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004F613-377A-4CE3-ACB5-84759A5B18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 korábbi kutatások az érzelmekhez az igazságosság lencséjén keresztül közelítettek.</a:t>
            </a:r>
          </a:p>
          <a:p>
            <a:r>
              <a:rPr lang="hu-HU" dirty="0"/>
              <a:t>A szerzők e tanulmányban egy fordított irányt kezdeményeznek: az érzelmektől indítanak, és úgy teszik föl a kérdést, hogy vajon mit üzen az érzelemkutatás az igazságosságkutatásnak. </a:t>
            </a:r>
          </a:p>
          <a:p>
            <a:r>
              <a:rPr lang="hu-HU" dirty="0"/>
              <a:t>Először maguk is adnak egy tömör összefoglalót az igazságosságkutatásról, utána összefoglalják az igazságosság és az érzelmek kapcsolódását a szokásos stílusban, majd utána térnek rá négy kérdésen keresztül az új stílusú tárgyalásra.</a:t>
            </a:r>
          </a:p>
        </p:txBody>
      </p:sp>
    </p:spTree>
    <p:extLst>
      <p:ext uri="{BB962C8B-B14F-4D97-AF65-F5344CB8AC3E}">
        <p14:creationId xmlns:p14="http://schemas.microsoft.com/office/powerpoint/2010/main" val="564427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478CB6F-1794-4549-8684-08FF74FE6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leglényegesebb támpontok a szervezeti igazságosság kutatásával kapcsolatban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C2400CF0-7CFE-475D-9533-F7FF3E087F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u-HU" dirty="0"/>
              <a:t>Noha említést tesznek a szerzők másféle tagolásokról is, az általunk is használt 3 komponenst elkülönítő felfogást továbbra is a legelterjedtebbnek tartják.</a:t>
            </a:r>
          </a:p>
          <a:p>
            <a:r>
              <a:rPr lang="hu-HU" dirty="0"/>
              <a:t>A komponensek önálló hatásán túl a szakirodalom az interakciós hatásokat is ismeri, leghíresebb a „fair </a:t>
            </a:r>
            <a:r>
              <a:rPr lang="hu-HU" dirty="0" err="1"/>
              <a:t>process</a:t>
            </a:r>
            <a:r>
              <a:rPr lang="hu-HU" dirty="0"/>
              <a:t> </a:t>
            </a:r>
            <a:r>
              <a:rPr lang="hu-HU" dirty="0" err="1"/>
              <a:t>effect</a:t>
            </a:r>
            <a:r>
              <a:rPr lang="hu-HU" dirty="0"/>
              <a:t>” (</a:t>
            </a:r>
            <a:r>
              <a:rPr lang="hu-HU" dirty="0" err="1"/>
              <a:t>Brockner</a:t>
            </a:r>
            <a:r>
              <a:rPr lang="hu-HU" dirty="0"/>
              <a:t> és </a:t>
            </a:r>
            <a:r>
              <a:rPr lang="hu-HU" dirty="0" err="1"/>
              <a:t>Wiesenfeld</a:t>
            </a:r>
            <a:r>
              <a:rPr lang="hu-HU" dirty="0"/>
              <a:t>, 1996), de vannak háromszoros interakciók is (pl. az, amiről a </a:t>
            </a:r>
            <a:r>
              <a:rPr lang="hu-HU" dirty="0" err="1"/>
              <a:t>Cropanzano-Folger</a:t>
            </a:r>
            <a:r>
              <a:rPr lang="hu-HU" dirty="0"/>
              <a:t> féle </a:t>
            </a:r>
            <a:r>
              <a:rPr lang="hu-HU" dirty="0" err="1"/>
              <a:t>would-could-should</a:t>
            </a:r>
            <a:r>
              <a:rPr lang="hu-HU" dirty="0"/>
              <a:t> modell beszél).</a:t>
            </a:r>
          </a:p>
          <a:p>
            <a:r>
              <a:rPr lang="hu-HU" dirty="0"/>
              <a:t>A korai munkák nem különböztették meg a kedvező kimenetet (</a:t>
            </a:r>
            <a:r>
              <a:rPr lang="hu-HU" dirty="0" err="1"/>
              <a:t>outcome</a:t>
            </a:r>
            <a:r>
              <a:rPr lang="hu-HU" dirty="0"/>
              <a:t> </a:t>
            </a:r>
            <a:r>
              <a:rPr lang="hu-HU" dirty="0" err="1"/>
              <a:t>favorability</a:t>
            </a:r>
            <a:r>
              <a:rPr lang="hu-HU" dirty="0"/>
              <a:t>) az igazságos kimenettől (</a:t>
            </a:r>
            <a:r>
              <a:rPr lang="hu-HU" dirty="0" err="1"/>
              <a:t>distributive</a:t>
            </a:r>
            <a:r>
              <a:rPr lang="hu-HU" dirty="0"/>
              <a:t> </a:t>
            </a:r>
            <a:r>
              <a:rPr lang="hu-HU" dirty="0" err="1"/>
              <a:t>fairness</a:t>
            </a:r>
            <a:r>
              <a:rPr lang="hu-HU" dirty="0"/>
              <a:t>). E két minőségnek a megkülönböztetése akkor, amikor az érzelmeket tárgyaljuk, nagyon fontos.  </a:t>
            </a:r>
          </a:p>
        </p:txBody>
      </p:sp>
    </p:spTree>
    <p:extLst>
      <p:ext uri="{BB962C8B-B14F-4D97-AF65-F5344CB8AC3E}">
        <p14:creationId xmlns:p14="http://schemas.microsoft.com/office/powerpoint/2010/main" val="1390905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06ACE44-CB0C-4539-955F-472D969E3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További lényeges támpontok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2A1B109-76F9-4805-90EC-7474BF0A95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 kutatás az egészleges (overall) igazságossági kiértékelésnek veszi az attitűdökre illetve viselkedésre gyakorolt hatását.</a:t>
            </a:r>
          </a:p>
          <a:p>
            <a:r>
              <a:rPr lang="hu-HU" dirty="0"/>
              <a:t>Ezt az egészleges ítéletet azonban olyan hatások is befolyásolják, amelyeknek az igazságossághoz nincs sok köze, például az általános érzelmi állapot (</a:t>
            </a:r>
            <a:r>
              <a:rPr lang="hu-HU" dirty="0" err="1"/>
              <a:t>Ambrose</a:t>
            </a:r>
            <a:r>
              <a:rPr lang="hu-HU" dirty="0"/>
              <a:t> és </a:t>
            </a:r>
            <a:r>
              <a:rPr lang="hu-HU" dirty="0" err="1"/>
              <a:t>Schminke</a:t>
            </a:r>
            <a:r>
              <a:rPr lang="hu-HU" dirty="0"/>
              <a:t>, 2009).</a:t>
            </a:r>
          </a:p>
          <a:p>
            <a:r>
              <a:rPr lang="hu-HU" dirty="0"/>
              <a:t>Újabb fejlemény az is, hogy az angol nyelvű szakirodalom kezdi megkülönböztetni a „</a:t>
            </a:r>
            <a:r>
              <a:rPr lang="hu-HU" dirty="0" err="1"/>
              <a:t>fairness</a:t>
            </a:r>
            <a:r>
              <a:rPr lang="hu-HU" dirty="0"/>
              <a:t>” szó használatát a „</a:t>
            </a:r>
            <a:r>
              <a:rPr lang="hu-HU" dirty="0" err="1"/>
              <a:t>justice</a:t>
            </a:r>
            <a:r>
              <a:rPr lang="hu-HU" dirty="0"/>
              <a:t>”-</a:t>
            </a:r>
            <a:r>
              <a:rPr lang="hu-HU" dirty="0" err="1"/>
              <a:t>étól</a:t>
            </a:r>
            <a:r>
              <a:rPr lang="hu-HU" dirty="0"/>
              <a:t>: az előbbi a szabálytartást ragadja meg </a:t>
            </a:r>
            <a:r>
              <a:rPr lang="hu-HU" dirty="0" err="1"/>
              <a:t>tényszerűen</a:t>
            </a:r>
            <a:r>
              <a:rPr lang="hu-HU" dirty="0"/>
              <a:t>, az utóbbi az arról való szubjektív benyomást.  </a:t>
            </a:r>
          </a:p>
        </p:txBody>
      </p:sp>
    </p:spTree>
    <p:extLst>
      <p:ext uri="{BB962C8B-B14F-4D97-AF65-F5344CB8AC3E}">
        <p14:creationId xmlns:p14="http://schemas.microsoft.com/office/powerpoint/2010/main" val="3395566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1F6D12F-65D1-4CC7-AC04-0E4B00019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Igazságosság és érzelmek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826653C-1A2C-4805-8240-028D4D786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 hagyományos felfogás az APO modellkeretbe illik (</a:t>
            </a:r>
            <a:r>
              <a:rPr lang="hu-HU" dirty="0" err="1"/>
              <a:t>Antecedent-Process-Outcome</a:t>
            </a:r>
            <a:r>
              <a:rPr lang="hu-HU" dirty="0"/>
              <a:t>): az igazságosság hatással van az érzelmekre, az érzelmek pedig </a:t>
            </a:r>
            <a:r>
              <a:rPr lang="hu-HU" dirty="0" err="1"/>
              <a:t>mediálnak</a:t>
            </a:r>
            <a:r>
              <a:rPr lang="hu-HU" dirty="0"/>
              <a:t> az igazságosság és a célváltozó között.</a:t>
            </a:r>
          </a:p>
          <a:p>
            <a:r>
              <a:rPr lang="hu-HU" dirty="0"/>
              <a:t>Például az interaktív igazságosság tekintetében </a:t>
            </a:r>
            <a:r>
              <a:rPr lang="hu-HU" dirty="0" err="1"/>
              <a:t>alulteljesítő</a:t>
            </a:r>
            <a:r>
              <a:rPr lang="hu-HU" dirty="0"/>
              <a:t> vezető miatt rossz érzéseik vannak a beosztottaknak, aminek következtében ők a vezetőt </a:t>
            </a:r>
            <a:r>
              <a:rPr lang="hu-HU" dirty="0" err="1"/>
              <a:t>abúzívnak</a:t>
            </a:r>
            <a:r>
              <a:rPr lang="hu-HU" dirty="0"/>
              <a:t> látják. </a:t>
            </a:r>
          </a:p>
          <a:p>
            <a:r>
              <a:rPr lang="hu-HU" dirty="0"/>
              <a:t>Vagy: a rossz fizetés elégedetlenséget okoz, ami </a:t>
            </a:r>
            <a:r>
              <a:rPr lang="hu-HU" dirty="0" err="1"/>
              <a:t>alulteljesítéshez</a:t>
            </a:r>
            <a:r>
              <a:rPr lang="hu-HU" dirty="0"/>
              <a:t> vezet</a:t>
            </a:r>
          </a:p>
          <a:p>
            <a:r>
              <a:rPr lang="hu-HU" dirty="0"/>
              <a:t>Ugyanezek az utak pozitív tapasztalatok hatására is működnek (igazságosság, pozitív érzések, a szervezet támogatása)</a:t>
            </a:r>
          </a:p>
          <a:p>
            <a:endParaRPr lang="hu-HU" dirty="0"/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740314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19908913-A110-42BC-A649-027B0B57C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AEA41D0-BEA8-48FC-8394-E70535D42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7794"/>
            <a:ext cx="10515600" cy="4289169"/>
          </a:xfrm>
        </p:spPr>
        <p:txBody>
          <a:bodyPr>
            <a:normAutofit lnSpcReduction="10000"/>
          </a:bodyPr>
          <a:lstStyle/>
          <a:p>
            <a:r>
              <a:rPr lang="hu-HU" dirty="0"/>
              <a:t>Hangsúlyozni kell azonban, hogy ezt a működést számos egyéb tényező is befolyásolja. Pl. van </a:t>
            </a:r>
            <a:r>
              <a:rPr lang="hu-HU" dirty="0" err="1"/>
              <a:t>den</a:t>
            </a:r>
            <a:r>
              <a:rPr lang="hu-HU" dirty="0"/>
              <a:t> </a:t>
            </a:r>
            <a:r>
              <a:rPr lang="hu-HU" dirty="0" err="1"/>
              <a:t>Bos</a:t>
            </a:r>
            <a:r>
              <a:rPr lang="hu-HU" dirty="0"/>
              <a:t> és </a:t>
            </a:r>
            <a:r>
              <a:rPr lang="hu-HU" dirty="0" err="1"/>
              <a:t>mtsai</a:t>
            </a:r>
            <a:r>
              <a:rPr lang="hu-HU" dirty="0"/>
              <a:t>, 2011: sokkal erősebb akkor, ha a </a:t>
            </a:r>
            <a:r>
              <a:rPr lang="hu-HU" dirty="0" err="1"/>
              <a:t>self</a:t>
            </a:r>
            <a:r>
              <a:rPr lang="hu-HU" dirty="0"/>
              <a:t> aktiválva van</a:t>
            </a:r>
          </a:p>
          <a:p>
            <a:r>
              <a:rPr lang="hu-HU" dirty="0"/>
              <a:t>Az érzelmeket nem csak mediátorként, de moderátorként is föl lehet fogni. </a:t>
            </a:r>
            <a:r>
              <a:rPr lang="hu-HU" dirty="0" err="1"/>
              <a:t>Geenen</a:t>
            </a:r>
            <a:r>
              <a:rPr lang="hu-HU" dirty="0"/>
              <a:t> kutatásai szerint például a pozitív érzelmek az igazságosságnak a támogatói viselkedésre való hatását erősítik, a negatív érzelmek pedig az igazságtalanságnak az ellenző viselkedésre való hatását.</a:t>
            </a:r>
          </a:p>
          <a:p>
            <a:r>
              <a:rPr lang="hu-HU" dirty="0"/>
              <a:t>Az APO felfogás keretében folytatott munkák az érzelmeket meglehetősen elnagyoltan kezelték, inkább csak a pozitív-negatív kategóriákba sorolva azokat, nem pedig specifikusan.</a:t>
            </a:r>
          </a:p>
        </p:txBody>
      </p:sp>
    </p:spTree>
    <p:extLst>
      <p:ext uri="{BB962C8B-B14F-4D97-AF65-F5344CB8AC3E}">
        <p14:creationId xmlns:p14="http://schemas.microsoft.com/office/powerpoint/2010/main" val="2708212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AC33570-16CC-476D-9C9A-7BFB884D8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Az érzelmek és igazságosság kapcsolatának újszerű tárgyalása, mely az érzelemkutatás felől indít.</a:t>
            </a:r>
            <a:br>
              <a:rPr lang="hu-HU" dirty="0"/>
            </a:br>
            <a:r>
              <a:rPr lang="hu-HU" dirty="0"/>
              <a:t>1. kérdés: Mik az érzelmek?</a:t>
            </a:r>
            <a:br>
              <a:rPr lang="hu-HU" dirty="0"/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CEEE004E-15AB-4792-8372-B9462DB69B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92500" lnSpcReduction="10000"/>
          </a:bodyPr>
          <a:lstStyle/>
          <a:p>
            <a:r>
              <a:rPr lang="hu-HU" dirty="0"/>
              <a:t>Az általános negatív-pozitív hangulati állapotokat érdemes megkülönböztetni az érzelmektől!</a:t>
            </a:r>
          </a:p>
          <a:p>
            <a:r>
              <a:rPr lang="hu-HU" dirty="0"/>
              <a:t>Az érzelmek (</a:t>
            </a:r>
            <a:r>
              <a:rPr lang="hu-HU" dirty="0" err="1"/>
              <a:t>emotions</a:t>
            </a:r>
            <a:r>
              <a:rPr lang="hu-HU" dirty="0"/>
              <a:t>) sokkal bonyolultabbak, mint a hangulatok, érzések (</a:t>
            </a:r>
            <a:r>
              <a:rPr lang="hu-HU" dirty="0" err="1"/>
              <a:t>mood</a:t>
            </a:r>
            <a:r>
              <a:rPr lang="hu-HU" dirty="0"/>
              <a:t>, </a:t>
            </a:r>
            <a:r>
              <a:rPr lang="hu-HU" dirty="0" err="1"/>
              <a:t>affect</a:t>
            </a:r>
            <a:r>
              <a:rPr lang="hu-HU" dirty="0"/>
              <a:t>), hogy pontosan milyen összetevői vannak, az attól függ, milyen elméletet veszünk elő. </a:t>
            </a:r>
          </a:p>
          <a:p>
            <a:r>
              <a:rPr lang="hu-HU" dirty="0"/>
              <a:t>Pl. </a:t>
            </a:r>
            <a:r>
              <a:rPr lang="hu-HU" dirty="0" err="1"/>
              <a:t>Scherer</a:t>
            </a:r>
            <a:r>
              <a:rPr lang="hu-HU" dirty="0"/>
              <a:t> 5 komponensről beszél:</a:t>
            </a:r>
          </a:p>
          <a:p>
            <a:r>
              <a:rPr lang="hu-HU" dirty="0"/>
              <a:t>Kognitív kiértékelés</a:t>
            </a:r>
          </a:p>
          <a:p>
            <a:r>
              <a:rPr lang="hu-HU" dirty="0"/>
              <a:t>Cselekvési motiváció</a:t>
            </a:r>
          </a:p>
          <a:p>
            <a:r>
              <a:rPr lang="hu-HU" dirty="0"/>
              <a:t>Testi kísérőjelenségek</a:t>
            </a:r>
          </a:p>
          <a:p>
            <a:r>
              <a:rPr lang="hu-HU" dirty="0"/>
              <a:t>Érzelemkifejezések</a:t>
            </a:r>
          </a:p>
          <a:p>
            <a:r>
              <a:rPr lang="hu-HU" dirty="0"/>
              <a:t>Szubjektív érzelmi-hangulati állapotok (</a:t>
            </a:r>
            <a:r>
              <a:rPr lang="hu-HU" dirty="0" err="1"/>
              <a:t>feelings</a:t>
            </a:r>
            <a:r>
              <a:rPr lang="hu-H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15646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B5B22FE5-2401-42AC-9669-2BD44D360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6F2BB9E-0DD3-424C-A043-9D5870E2DE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Sokan persze egyszerűsítenek ezen, pl. </a:t>
            </a:r>
            <a:r>
              <a:rPr lang="hu-HU" dirty="0" err="1"/>
              <a:t>Cropanzano</a:t>
            </a:r>
            <a:r>
              <a:rPr lang="hu-HU" dirty="0"/>
              <a:t> és </a:t>
            </a:r>
            <a:r>
              <a:rPr lang="hu-HU" dirty="0" err="1"/>
              <a:t>mtsai</a:t>
            </a:r>
            <a:r>
              <a:rPr lang="hu-HU" dirty="0"/>
              <a:t> (2011) az érzelmi állapotokat, a kognitív kiértékelést és a cselekvési motivációt fogták össze. </a:t>
            </a:r>
          </a:p>
          <a:p>
            <a:r>
              <a:rPr lang="hu-HU" dirty="0"/>
              <a:t>A fejezet szerzői szerint sokkal többet kellene foglalkozni a pozitív érzelmek jó hatásaival. Pl. </a:t>
            </a:r>
            <a:r>
              <a:rPr lang="hu-HU" dirty="0" err="1"/>
              <a:t>Colquitt</a:t>
            </a:r>
            <a:r>
              <a:rPr lang="hu-HU" dirty="0"/>
              <a:t> és </a:t>
            </a:r>
            <a:r>
              <a:rPr lang="hu-HU" dirty="0" err="1"/>
              <a:t>mtsai</a:t>
            </a:r>
            <a:r>
              <a:rPr lang="hu-HU" dirty="0"/>
              <a:t> (2015) úgy találták, hogy a pozitív és a negatív érzelmek közvetítenek az igazságosság és a munkateljesítmény között.</a:t>
            </a:r>
          </a:p>
        </p:txBody>
      </p:sp>
    </p:spTree>
    <p:extLst>
      <p:ext uri="{BB962C8B-B14F-4D97-AF65-F5344CB8AC3E}">
        <p14:creationId xmlns:p14="http://schemas.microsoft.com/office/powerpoint/2010/main" val="3897612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5CB1917-B274-45EF-B7CA-0485A476E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2. kérdés: Hogyan keletkeznek az érzelmek?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5C3B3195-6BBD-47CA-A50D-AE990720E0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hu-HU" dirty="0" err="1"/>
              <a:t>Zachar</a:t>
            </a:r>
            <a:r>
              <a:rPr lang="hu-HU" dirty="0"/>
              <a:t> és </a:t>
            </a:r>
            <a:r>
              <a:rPr lang="hu-HU" dirty="0" err="1"/>
              <a:t>Ellis</a:t>
            </a:r>
            <a:r>
              <a:rPr lang="hu-HU" dirty="0"/>
              <a:t> (2012): az elméleteknek két nagy típusa van, a kategorikus és a </a:t>
            </a:r>
            <a:r>
              <a:rPr lang="hu-HU" dirty="0" err="1"/>
              <a:t>dimenzionális</a:t>
            </a:r>
            <a:r>
              <a:rPr lang="hu-HU" dirty="0"/>
              <a:t>.</a:t>
            </a:r>
          </a:p>
          <a:p>
            <a:r>
              <a:rPr lang="hu-HU" dirty="0"/>
              <a:t>A kategorikus diszkrét érzelmekről beszél, melyeket egy kiértékelési folyamatban azonosítunk. A </a:t>
            </a:r>
            <a:r>
              <a:rPr lang="hu-HU" dirty="0" err="1"/>
              <a:t>dimenzionális</a:t>
            </a:r>
            <a:r>
              <a:rPr lang="hu-HU" dirty="0"/>
              <a:t> az értékelési dimenziókat hangsúlyozza, melyek alapján az ember megkonstruálja, mit érez.</a:t>
            </a:r>
          </a:p>
          <a:p>
            <a:r>
              <a:rPr lang="hu-HU" dirty="0" err="1"/>
              <a:t>Kiértékelésalapú</a:t>
            </a:r>
            <a:r>
              <a:rPr lang="hu-HU" dirty="0"/>
              <a:t> kutatások:</a:t>
            </a:r>
          </a:p>
          <a:p>
            <a:r>
              <a:rPr lang="hu-HU" dirty="0"/>
              <a:t>Ugyan a kiértékelési szempontok az érzelemelméletek alapján nagyon gazdagok, az igazságosságkutatás jellemzően kétféle kiértékelésről beszél: az elsődleges (</a:t>
            </a:r>
            <a:r>
              <a:rPr lang="hu-HU" dirty="0" err="1"/>
              <a:t>outcome</a:t>
            </a:r>
            <a:r>
              <a:rPr lang="hu-HU" dirty="0"/>
              <a:t>-alapú) kiértékelésről, és a másodlagos (procedúraalapú) kiértékelésről, </a:t>
            </a:r>
            <a:r>
              <a:rPr lang="hu-HU" dirty="0" err="1"/>
              <a:t>Lazarus</a:t>
            </a:r>
            <a:r>
              <a:rPr lang="hu-HU" dirty="0"/>
              <a:t> stressz modellje alapján, pl. </a:t>
            </a:r>
            <a:r>
              <a:rPr lang="hu-HU" dirty="0" err="1"/>
              <a:t>Greenberg</a:t>
            </a:r>
            <a:r>
              <a:rPr lang="hu-HU" dirty="0"/>
              <a:t>, 2006.</a:t>
            </a:r>
          </a:p>
          <a:p>
            <a:r>
              <a:rPr lang="hu-HU" dirty="0"/>
              <a:t>Az elsődleges a „kárpotenciál”-</a:t>
            </a:r>
            <a:r>
              <a:rPr lang="hu-HU" dirty="0" err="1"/>
              <a:t>ról</a:t>
            </a:r>
            <a:r>
              <a:rPr lang="hu-HU" dirty="0"/>
              <a:t> szól, a másodlagos a megküzdési potenciálról.</a:t>
            </a:r>
          </a:p>
          <a:p>
            <a:r>
              <a:rPr lang="hu-HU" dirty="0"/>
              <a:t>Ezen a ponton kardinális kérdés, hogy akkor az elsődleges kiértékelés tárgya az előnytelenség vagy az igazságtalanság? Igazságtalanság csak a másodlagos kiértékelésnél szempont? Mi a helyzet az igazságosan kapott kedvezőtlen, illetve az igazságtalanul kapott kedvező kimenetekkel?</a:t>
            </a:r>
          </a:p>
        </p:txBody>
      </p:sp>
    </p:spTree>
    <p:extLst>
      <p:ext uri="{BB962C8B-B14F-4D97-AF65-F5344CB8AC3E}">
        <p14:creationId xmlns:p14="http://schemas.microsoft.com/office/powerpoint/2010/main" val="28937336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843</TotalTime>
  <Words>1344</Words>
  <Application>Microsoft Office PowerPoint</Application>
  <PresentationFormat>Szélesvásznú</PresentationFormat>
  <Paragraphs>78</Paragraphs>
  <Slides>16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Office-téma</vt:lpstr>
      <vt:lpstr>A szervezeti igazságosság és a munkahelyhez kapcsolódó érzelmek</vt:lpstr>
      <vt:lpstr>Újszerű nézőpont az érzelmek igazságosság-releváns tárgyalásához</vt:lpstr>
      <vt:lpstr>A leglényegesebb támpontok a szervezeti igazságosság kutatásával kapcsolatban</vt:lpstr>
      <vt:lpstr>További lényeges támpontok</vt:lpstr>
      <vt:lpstr>Igazságosság és érzelmek</vt:lpstr>
      <vt:lpstr>PowerPoint-bemutató</vt:lpstr>
      <vt:lpstr>Az érzelmek és igazságosság kapcsolatának újszerű tárgyalása, mely az érzelemkutatás felől indít. 1. kérdés: Mik az érzelmek? </vt:lpstr>
      <vt:lpstr>PowerPoint-bemutató</vt:lpstr>
      <vt:lpstr>2. kérdés: Hogyan keletkeznek az érzelmek?</vt:lpstr>
      <vt:lpstr>Két nagy hátránya van azoknak a modelleknek, amik abból indulnak ki, hogy az igazságossági kiértékelés a negatív eseménnyel indul</vt:lpstr>
      <vt:lpstr>A dimenzionális nézőpont (Fortin és kollégái, 2015)</vt:lpstr>
      <vt:lpstr>Valencia és bizonyosság-bizonytalanság</vt:lpstr>
      <vt:lpstr>Moralitás, kötelezettség (deonance)</vt:lpstr>
      <vt:lpstr>A társas dimenzió</vt:lpstr>
      <vt:lpstr>3. kérdés: Az érzelmek hogyan befolyásolják az igazságossággal kapcsolatos viselkedést?</vt:lpstr>
      <vt:lpstr>4. kérdés: Milyen implikációkkal bírnak az érzelmi állapotok az entitás-igazságosságra nézve?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Brockner és Wiesenfeld</dc:title>
  <dc:creator>lehelke0202@sulid.hu</dc:creator>
  <cp:lastModifiedBy>lehelke0202@sulid.hu</cp:lastModifiedBy>
  <cp:revision>36</cp:revision>
  <dcterms:created xsi:type="dcterms:W3CDTF">2020-04-01T11:41:53Z</dcterms:created>
  <dcterms:modified xsi:type="dcterms:W3CDTF">2020-04-14T07:59:16Z</dcterms:modified>
</cp:coreProperties>
</file>