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4" r:id="rId4"/>
    <p:sldId id="275" r:id="rId5"/>
    <p:sldId id="276" r:id="rId6"/>
    <p:sldId id="280" r:id="rId7"/>
    <p:sldId id="278" r:id="rId8"/>
    <p:sldId id="281" r:id="rId9"/>
    <p:sldId id="266" r:id="rId10"/>
    <p:sldId id="257" r:id="rId11"/>
    <p:sldId id="284" r:id="rId12"/>
    <p:sldId id="287" r:id="rId13"/>
    <p:sldId id="282" r:id="rId14"/>
    <p:sldId id="283" r:id="rId15"/>
    <p:sldId id="263" r:id="rId16"/>
    <p:sldId id="264" r:id="rId1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C9701B1-A8FC-4D2E-8EC5-A104503982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18D265A1-74A6-484D-8A46-B9BC7E8C3A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9186EF9F-4FC7-47CE-88DB-4A8956681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7C4EFA6-3FF5-4E21-B777-1A5B67C17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14F1C93-DCBD-4DBE-9FDE-E4D54D15B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8663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03E181A-A5B3-4182-B733-9B76A2C5E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5C53A720-5806-47DF-9051-2A505A61F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65D899D-E22E-4272-BC76-13419D2F5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523253D-F67E-4727-AABF-83C17A97F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C30B7BD-3DB9-4828-8B8B-32D8BCA31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62768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88A0126B-922C-408F-A9B4-B471DAACE3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7706C145-AD69-486F-B081-D8F495C85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9599F26-0AF0-493D-86EF-E75AC33FF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64F484A-6C0E-4CAD-BDBE-DDFBF3269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F7C3506-E092-4621-B16D-5EA195CFB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35503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7BC3764-C406-4E48-AE31-7596C69D6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204C406-FB11-4F44-99EB-ADA21DC981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4380964C-EF8B-4381-BA46-EF7D3EDEF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8FE8F69-E636-4D8C-AC49-647FB7A19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91B5BB1-262E-4A90-8505-CE8FE011B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96268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7C8986D-CD21-4E89-A10B-1FC25FB0F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D6EE8EB-E96B-458D-B218-A212C9B2D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FFD66D9-9C98-4CDC-97EB-1BD5F5E70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4143695-4453-4EDD-A3EC-8F193A247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2E10981-ECF8-4010-AC8B-414D53CA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6471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047DAFF-40F3-414F-A1C0-D220472DC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9A6E81B-96AF-4F7C-A9E8-00ADBB2369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59B4D6CD-DEA2-4AEB-88B0-485BD913E5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EECFF05B-9CDA-415B-98AC-580540B06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764E8D05-084B-4533-B396-8C974A68C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335DC28C-6E4C-4FE3-BD96-D9FDE0D7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1987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74A32C8-583D-4773-8033-BA2C51793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DC50E52-6273-43D7-946D-35E8EE61B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A4E561A5-D159-4025-AE61-078FB5717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F7EDDDAA-B4E4-4BB5-B973-6DADA229B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AFF684F1-9F10-42BE-A5CB-182FE7E66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749C8589-9709-4ACB-9D90-6FBCB6F05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789D03FD-646D-459A-8C88-A1A24C474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DF1D1400-3B90-4BB5-872B-CD8CDA0B3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818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D82163E-F74F-495D-9DA5-1B3461993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FF5D2A42-972B-401B-A9ED-8B7E8330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63328D73-3326-4484-B942-74E48714E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0D56E1F3-D81C-492C-8F89-AB11B5130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2856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DA51C256-8F7A-40F0-851B-248B6C408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34BBCB64-8019-48FA-90ED-458022238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BA8536C0-9798-4D8B-99BD-637DF9690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4340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DD1B4A5-9693-4922-851A-555ED2ED1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E59181A-0F23-477D-921A-079A2E147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DCC1E895-8A95-4768-83AC-CA79B74B7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24F65C9C-C948-4A3D-BDED-9522EAFD3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B1FF57D-C760-4B20-9058-37CDA8786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BA371B7-1AA8-4D11-80FC-6D5621662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3262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6C3681A-802F-44F3-9E10-F010D8F6D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3E07A3FE-79B2-464E-B3AF-0137071E7B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1681BE5-32B5-4DB3-BF93-067E7B2772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3FB1AA17-3DC9-4950-968B-40E75E767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E5554D4-4E27-4047-A9D3-7AA61D6F0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A27516C8-5F55-45EE-AD35-5B1F59077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3949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01006E0F-D67A-48A7-AACE-4D67E5F9D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6F8CC74-565A-4D8E-8DCA-760CC21E8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01F07B9-2B21-4DF4-B17B-224C83D7F1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6A985-B258-4F9F-ADC9-46C7EDE58717}" type="datetimeFigureOut">
              <a:rPr lang="hu-HU" smtClean="0"/>
              <a:pPr/>
              <a:t>2020. 05. 08.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0317DAA-E8CB-405F-B2BA-0FED22A92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30087AE-2911-49EE-A506-41C83CA45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5A2D2-E1D3-40F8-AAC2-C5F4E4CB9B4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811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88F59F5-32AC-4408-9EE5-CEADE1AB95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kártérítés (kompenzáció) és a megbocsátás, valamint bizalom kapcsolata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4205CB6A-7FF4-4F0A-9830-17B71CF7B3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4858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1DD7213-7E41-4CBF-808B-EEC7AFEE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bizalom a kapcsolatokban, szervezetekben alapvetően fontos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26B8446-3275-4D3B-BCA4-E41665790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kapcsolatokban, szervezetekben, kézzel fogható veszteségeket okozó normasértések </a:t>
            </a:r>
            <a:r>
              <a:rPr lang="hu-HU" dirty="0" err="1"/>
              <a:t>óhatatlanul</a:t>
            </a:r>
            <a:r>
              <a:rPr lang="hu-HU" dirty="0"/>
              <a:t> előfordulnak.</a:t>
            </a:r>
            <a:r>
              <a:rPr lang="en-US" dirty="0"/>
              <a:t> </a:t>
            </a:r>
            <a:endParaRPr lang="hu-HU" dirty="0"/>
          </a:p>
          <a:p>
            <a:r>
              <a:rPr lang="hu-HU" dirty="0"/>
              <a:t>A bizalom a jóindulat feltételezését jelenti azzal kapcsolatban, hogy a másik bár megtehetné, hogy kihasznál, mégsem teszi azt </a:t>
            </a:r>
            <a:r>
              <a:rPr lang="en-US" dirty="0"/>
              <a:t>(Rousseau, </a:t>
            </a:r>
            <a:r>
              <a:rPr lang="en-US" dirty="0" err="1"/>
              <a:t>Sitkin</a:t>
            </a:r>
            <a:r>
              <a:rPr lang="en-US" dirty="0"/>
              <a:t>, Burt, &amp; Camerer, 1998). </a:t>
            </a:r>
            <a:endParaRPr lang="hu-HU" dirty="0"/>
          </a:p>
          <a:p>
            <a:r>
              <a:rPr lang="hu-HU" dirty="0"/>
              <a:t>Az elosztásokat illető méltányossági elvárások megsértése aláássa a bizalmat</a:t>
            </a:r>
          </a:p>
          <a:p>
            <a:r>
              <a:rPr lang="hu-HU" dirty="0"/>
              <a:t>A szervezetpszichológiai kutatások rendre aláhúzzák azt, hogy ahol problémás a disztributív igazságosság, kisebb a bizalom </a:t>
            </a:r>
            <a:r>
              <a:rPr lang="en-US" dirty="0"/>
              <a:t>(see Cozzolino, 2011; </a:t>
            </a:r>
            <a:r>
              <a:rPr lang="en-US" dirty="0" err="1"/>
              <a:t>Desmet</a:t>
            </a:r>
            <a:r>
              <a:rPr lang="en-US" dirty="0"/>
              <a:t>, De Cremer, &amp; van Dijk, 2011).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42044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0490344-B49B-4EC5-B519-946AD87C6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Ha kapcsolathelyreállításban gondolkozunk, a kézzelfogható veszteségekre kárpótlással válaszolni eléggé „adja magát”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F3771FE-28AE-47C5-9974-DF2C77135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1845"/>
            <a:ext cx="10515600" cy="3665117"/>
          </a:xfrm>
        </p:spPr>
        <p:txBody>
          <a:bodyPr>
            <a:normAutofit/>
          </a:bodyPr>
          <a:lstStyle/>
          <a:p>
            <a:r>
              <a:rPr lang="hu-HU" dirty="0"/>
              <a:t>Ugyan korábbi kutatások már megmutatták, hogy a kárpótlás bizalomkeltő</a:t>
            </a:r>
            <a:r>
              <a:rPr lang="en-US" dirty="0"/>
              <a:t> (e.g., Bottom, Gibson, Daniels, &amp; </a:t>
            </a:r>
            <a:r>
              <a:rPr lang="en-US" dirty="0" err="1"/>
              <a:t>Murnighan</a:t>
            </a:r>
            <a:r>
              <a:rPr lang="en-US" dirty="0"/>
              <a:t>, 2002; </a:t>
            </a:r>
            <a:r>
              <a:rPr lang="en-US" dirty="0" err="1"/>
              <a:t>Desmet</a:t>
            </a:r>
            <a:r>
              <a:rPr lang="en-US" dirty="0"/>
              <a:t> et al., 2011), </a:t>
            </a:r>
            <a:r>
              <a:rPr lang="hu-HU" dirty="0"/>
              <a:t>a működés mechanizmusa eleddig rejtve maradt.</a:t>
            </a:r>
          </a:p>
        </p:txBody>
      </p:sp>
    </p:spTree>
    <p:extLst>
      <p:ext uri="{BB962C8B-B14F-4D97-AF65-F5344CB8AC3E}">
        <p14:creationId xmlns:p14="http://schemas.microsoft.com/office/powerpoint/2010/main" val="3634851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DAD1FC-CB1F-4C5E-B534-119161FB5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kárpótlás a megbocsátáson keresztül fejtheti ki hatását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7C73916-9E47-4C6D-8665-92F860439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kárpótlást valószínűleg úgy értelmezi a sértett, hogy a sértő felelősséget vállal és sajnálja a történteket, és szeretné, ha a sértett megbocsátana </a:t>
            </a:r>
            <a:r>
              <a:rPr lang="en-US" dirty="0"/>
              <a:t>(e.g., Darby &amp; </a:t>
            </a:r>
            <a:r>
              <a:rPr lang="en-US" dirty="0" err="1"/>
              <a:t>Schlenker</a:t>
            </a:r>
            <a:r>
              <a:rPr lang="en-US" dirty="0"/>
              <a:t>, 1982; McCullough, Fincham, &amp; Tsang, 2003; </a:t>
            </a:r>
            <a:r>
              <a:rPr lang="en-US" dirty="0" err="1"/>
              <a:t>Ohbuchi</a:t>
            </a:r>
            <a:r>
              <a:rPr lang="en-US" dirty="0"/>
              <a:t>, Kameda, &amp; </a:t>
            </a:r>
            <a:r>
              <a:rPr lang="en-US" dirty="0" err="1"/>
              <a:t>Agarie</a:t>
            </a:r>
            <a:r>
              <a:rPr lang="en-US" dirty="0"/>
              <a:t>, 1989). </a:t>
            </a:r>
            <a:endParaRPr lang="hu-HU" dirty="0"/>
          </a:p>
          <a:p>
            <a:r>
              <a:rPr lang="hu-HU" dirty="0"/>
              <a:t>A megbocsátást a kapcsolathelyreállításban a kutatások nagyon fontosnak mutatják be </a:t>
            </a:r>
            <a:r>
              <a:rPr lang="en-US" dirty="0"/>
              <a:t>(Finkel, </a:t>
            </a:r>
            <a:r>
              <a:rPr lang="en-US" dirty="0" err="1"/>
              <a:t>Rusbult</a:t>
            </a:r>
            <a:r>
              <a:rPr lang="en-US" dirty="0"/>
              <a:t>, </a:t>
            </a:r>
            <a:r>
              <a:rPr lang="en-US" dirty="0" err="1"/>
              <a:t>Kumashiro</a:t>
            </a:r>
            <a:r>
              <a:rPr lang="en-US" dirty="0"/>
              <a:t>, &amp; Hannon, 2002).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95705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89DD858-C3C3-4F6E-B5D2-98AD469F3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Kognitív idegtudományos módszertan: </a:t>
            </a:r>
            <a:r>
              <a:rPr lang="en-US" dirty="0"/>
              <a:t>fMRI</a:t>
            </a:r>
            <a:r>
              <a:rPr lang="hu-HU" dirty="0"/>
              <a:t> vizsgálat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59F1A92-5133-4651-A066-B49E6A950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Diktátorjátékban kaptak először keveset, ami után kárpótlásban részesültek a fele-fele arányig felhozva a részesedést. Négyszer egymás után volt ilyenben részük a személyeknek (persze voltak olyanok is, akik rögtön fele-fele osztást kaptak). </a:t>
            </a:r>
          </a:p>
          <a:p>
            <a:r>
              <a:rPr lang="hu-HU" dirty="0"/>
              <a:t>E mérési technikának nagy előnye, hogy nem utólagos mérést, hanem a történések közepette való mérést tesz lehetővé, és egyáltalán nem érzékeny a társas kívánatosságra.</a:t>
            </a:r>
            <a:r>
              <a:rPr lang="en-US" dirty="0"/>
              <a:t> 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87717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DDB304-80F7-4FC5-9808-06F5DA558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megbocsátással kapcsolatos agyi aktivitások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88C6150-AEE2-4401-BFC2-0BE97BFD6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megbocsátással kapcsolatos működések a </a:t>
            </a:r>
            <a:r>
              <a:rPr lang="hu-HU" dirty="0" err="1"/>
              <a:t>mentalizációs</a:t>
            </a:r>
            <a:r>
              <a:rPr lang="hu-HU" dirty="0"/>
              <a:t> </a:t>
            </a:r>
            <a:r>
              <a:rPr lang="hu-HU" dirty="0" err="1"/>
              <a:t>network</a:t>
            </a:r>
            <a:r>
              <a:rPr lang="hu-HU" dirty="0"/>
              <a:t>-re, a konfliktus-értékelő hálózatra és a veszélyazonosító központok működésére </a:t>
            </a:r>
            <a:r>
              <a:rPr lang="hu-HU" dirty="0" err="1"/>
              <a:t>lokalizálhatóak</a:t>
            </a:r>
            <a:r>
              <a:rPr lang="hu-HU" dirty="0"/>
              <a:t> (ezt lehet tudni más vizsgálatokból) </a:t>
            </a:r>
          </a:p>
          <a:p>
            <a:r>
              <a:rPr lang="hu-HU" dirty="0"/>
              <a:t>A vizsgálat tanulsága szerint a kárpótlás tényleg fokozza a megbocsátással kapcsolatos agyterületek aktivitását.</a:t>
            </a:r>
          </a:p>
          <a:p>
            <a:r>
              <a:rPr lang="hu-HU" dirty="0"/>
              <a:t>A </a:t>
            </a:r>
            <a:r>
              <a:rPr lang="hu-HU" dirty="0" err="1"/>
              <a:t>mediációs</a:t>
            </a:r>
            <a:r>
              <a:rPr lang="hu-HU" dirty="0"/>
              <a:t> elemzés szerint a kompenzációnak a bizalomra való jó hatását a megbocsátás </a:t>
            </a:r>
            <a:r>
              <a:rPr lang="hu-HU" dirty="0" err="1"/>
              <a:t>mediálja</a:t>
            </a:r>
            <a:r>
              <a:rPr lang="hu-HU" dirty="0"/>
              <a:t> (a bizalmat egyébként önbeszámolós módon mérték 1-5-ig terjedő skálán)</a:t>
            </a:r>
          </a:p>
        </p:txBody>
      </p:sp>
    </p:spTree>
    <p:extLst>
      <p:ext uri="{BB962C8B-B14F-4D97-AF65-F5344CB8AC3E}">
        <p14:creationId xmlns:p14="http://schemas.microsoft.com/office/powerpoint/2010/main" val="2425482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BFF4A25-C007-4AA4-A9A2-2B566EAC6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kárpótlásnak a bizalomra való hatását a megbocsátás közvetíti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500768C-6C6A-4ACA-9B1C-2E9A97A87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grpSp>
        <p:nvGrpSpPr>
          <p:cNvPr id="4" name="Group 310">
            <a:extLst>
              <a:ext uri="{FF2B5EF4-FFF2-40B4-BE49-F238E27FC236}">
                <a16:creationId xmlns:a16="http://schemas.microsoft.com/office/drawing/2014/main" id="{3FADFC91-8F68-4A75-AB84-0E8F6C6B55F9}"/>
              </a:ext>
            </a:extLst>
          </p:cNvPr>
          <p:cNvGrpSpPr/>
          <p:nvPr/>
        </p:nvGrpSpPr>
        <p:grpSpPr>
          <a:xfrm>
            <a:off x="2346593" y="2728912"/>
            <a:ext cx="6592302" cy="1986307"/>
            <a:chOff x="0" y="0"/>
            <a:chExt cx="5876925" cy="1400175"/>
          </a:xfrm>
        </p:grpSpPr>
        <p:grpSp>
          <p:nvGrpSpPr>
            <p:cNvPr id="5" name="Group 312">
              <a:extLst>
                <a:ext uri="{FF2B5EF4-FFF2-40B4-BE49-F238E27FC236}">
                  <a16:creationId xmlns:a16="http://schemas.microsoft.com/office/drawing/2014/main" id="{5215F46B-D193-4A28-AD96-FEE09BFBD173}"/>
                </a:ext>
              </a:extLst>
            </p:cNvPr>
            <p:cNvGrpSpPr/>
            <p:nvPr/>
          </p:nvGrpSpPr>
          <p:grpSpPr>
            <a:xfrm>
              <a:off x="76200" y="180975"/>
              <a:ext cx="5685788" cy="1219200"/>
              <a:chOff x="-123824" y="9525"/>
              <a:chExt cx="5686424" cy="1219200"/>
            </a:xfrm>
          </p:grpSpPr>
          <p:sp>
            <p:nvSpPr>
              <p:cNvPr id="7" name="Text Box 313">
                <a:extLst>
                  <a:ext uri="{FF2B5EF4-FFF2-40B4-BE49-F238E27FC236}">
                    <a16:creationId xmlns:a16="http://schemas.microsoft.com/office/drawing/2014/main" id="{55130443-9D44-4B15-B17A-66B81DEDAB19}"/>
                  </a:ext>
                </a:extLst>
              </p:cNvPr>
              <p:cNvSpPr txBox="1"/>
              <p:nvPr/>
            </p:nvSpPr>
            <p:spPr>
              <a:xfrm>
                <a:off x="-123824" y="552450"/>
                <a:ext cx="1771650" cy="288000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br>
                  <a:rPr lang="en-US" sz="1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endParaRPr lang="hu-H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Compensation</a:t>
                </a:r>
                <a:endParaRPr lang="hu-HU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Text Box 314">
                <a:extLst>
                  <a:ext uri="{FF2B5EF4-FFF2-40B4-BE49-F238E27FC236}">
                    <a16:creationId xmlns:a16="http://schemas.microsoft.com/office/drawing/2014/main" id="{D6CD9FCA-9DA4-4E31-BF62-21621B885948}"/>
                  </a:ext>
                </a:extLst>
              </p:cNvPr>
              <p:cNvSpPr txBox="1"/>
              <p:nvPr/>
            </p:nvSpPr>
            <p:spPr>
              <a:xfrm>
                <a:off x="3876675" y="542925"/>
                <a:ext cx="1685925" cy="288000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Trust</a:t>
                </a:r>
                <a:br>
                  <a:rPr lang="en-US" sz="1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endParaRPr lang="hu-H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Text Box 315">
                <a:extLst>
                  <a:ext uri="{FF2B5EF4-FFF2-40B4-BE49-F238E27FC236}">
                    <a16:creationId xmlns:a16="http://schemas.microsoft.com/office/drawing/2014/main" id="{FD74735A-D67C-4C93-82ED-5FBB8B7F62F1}"/>
                  </a:ext>
                </a:extLst>
              </p:cNvPr>
              <p:cNvSpPr txBox="1"/>
              <p:nvPr/>
            </p:nvSpPr>
            <p:spPr>
              <a:xfrm>
                <a:off x="1924050" y="9525"/>
                <a:ext cx="1685925" cy="288000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Forgiveness </a:t>
                </a:r>
                <a:endParaRPr lang="hu-HU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" name="Straight Arrow Connector 316">
                <a:extLst>
                  <a:ext uri="{FF2B5EF4-FFF2-40B4-BE49-F238E27FC236}">
                    <a16:creationId xmlns:a16="http://schemas.microsoft.com/office/drawing/2014/main" id="{374544FD-D058-4106-9C02-FD1FD7793D03}"/>
                  </a:ext>
                </a:extLst>
              </p:cNvPr>
              <p:cNvCxnSpPr/>
              <p:nvPr/>
            </p:nvCxnSpPr>
            <p:spPr>
              <a:xfrm flipV="1">
                <a:off x="800100" y="152400"/>
                <a:ext cx="1123950" cy="399415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11" name="Straight Arrow Connector 317">
                <a:extLst>
                  <a:ext uri="{FF2B5EF4-FFF2-40B4-BE49-F238E27FC236}">
                    <a16:creationId xmlns:a16="http://schemas.microsoft.com/office/drawing/2014/main" id="{11E675C2-CF92-4B69-A80C-E92B612FADFC}"/>
                  </a:ext>
                </a:extLst>
              </p:cNvPr>
              <p:cNvCxnSpPr/>
              <p:nvPr/>
            </p:nvCxnSpPr>
            <p:spPr>
              <a:xfrm>
                <a:off x="3609975" y="152400"/>
                <a:ext cx="1109663" cy="390525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tailEnd type="triangle"/>
              </a:ln>
              <a:effectLst/>
            </p:spPr>
          </p:cxnSp>
          <p:cxnSp>
            <p:nvCxnSpPr>
              <p:cNvPr id="12" name="Straight Arrow Connector 318">
                <a:extLst>
                  <a:ext uri="{FF2B5EF4-FFF2-40B4-BE49-F238E27FC236}">
                    <a16:creationId xmlns:a16="http://schemas.microsoft.com/office/drawing/2014/main" id="{7BACD5AE-A83C-43DC-A9E9-EEEC11188696}"/>
                  </a:ext>
                </a:extLst>
              </p:cNvPr>
              <p:cNvCxnSpPr/>
              <p:nvPr/>
            </p:nvCxnSpPr>
            <p:spPr>
              <a:xfrm>
                <a:off x="1647825" y="695325"/>
                <a:ext cx="222885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13" name="Text Box 2">
                <a:extLst>
                  <a:ext uri="{FF2B5EF4-FFF2-40B4-BE49-F238E27FC236}">
                    <a16:creationId xmlns:a16="http://schemas.microsoft.com/office/drawing/2014/main" id="{5D8EA0A0-08E4-4A26-A0A6-2803746C10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6866" y="47625"/>
                <a:ext cx="1191262" cy="2876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.21 (.06)***</a:t>
                </a:r>
                <a:br>
                  <a:rPr lang="en-US" sz="1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</a:br>
                <a:endParaRPr lang="hu-H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 Box 2">
                <a:extLst>
                  <a:ext uri="{FF2B5EF4-FFF2-40B4-BE49-F238E27FC236}">
                    <a16:creationId xmlns:a16="http://schemas.microsoft.com/office/drawing/2014/main" id="{04023FC6-C566-4F53-B0B5-2C517E0DAB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47958" y="47625"/>
                <a:ext cx="1144462" cy="2876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nl-BE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.37 (.20)°</a:t>
                </a:r>
                <a:endParaRPr lang="hu-H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 Box 2">
                <a:extLst>
                  <a:ext uri="{FF2B5EF4-FFF2-40B4-BE49-F238E27FC236}">
                    <a16:creationId xmlns:a16="http://schemas.microsoft.com/office/drawing/2014/main" id="{42CDD53D-867C-4DBF-B5A1-31BC3BB7A6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31717" y="685800"/>
                <a:ext cx="1821576" cy="542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sz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1.55 (.09)***</a:t>
                </a:r>
                <a:endParaRPr lang="hu-H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US" sz="12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.08 (.04)*</a:t>
                </a:r>
                <a:endParaRPr lang="hu-H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" name="Rectangle 323">
              <a:extLst>
                <a:ext uri="{FF2B5EF4-FFF2-40B4-BE49-F238E27FC236}">
                  <a16:creationId xmlns:a16="http://schemas.microsoft.com/office/drawing/2014/main" id="{B6510B16-6D9E-48D8-8C96-ED20E0EB21A0}"/>
                </a:ext>
              </a:extLst>
            </p:cNvPr>
            <p:cNvSpPr/>
            <p:nvPr/>
          </p:nvSpPr>
          <p:spPr>
            <a:xfrm>
              <a:off x="0" y="0"/>
              <a:ext cx="5876925" cy="1400175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880536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B0A667B-539F-4ABA-A9BF-233AF0F4E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szervezeti vezetők számára megfogalmazható implikációk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FF10668-F027-4CB2-BCA2-44ABE9ED7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sérelmeket megfontolandó anyagi ösztönzőt magába foglaló kárpótlással rendezni, mert a kárpótlás az őszinte megbánást kommunikálhatja és a megbocsátáson keresztül fokozza a bizalmat</a:t>
            </a:r>
          </a:p>
          <a:p>
            <a:r>
              <a:rPr lang="hu-HU" dirty="0"/>
              <a:t>A kárpótlás nem veszíti el hatásosságát ismételt alkalmazás esetén sem, hiszen a kísérletben akár négyszer egymás után is működőképes maradt</a:t>
            </a:r>
          </a:p>
        </p:txBody>
      </p:sp>
    </p:spTree>
    <p:extLst>
      <p:ext uri="{BB962C8B-B14F-4D97-AF65-F5344CB8AC3E}">
        <p14:creationId xmlns:p14="http://schemas.microsoft.com/office/powerpoint/2010/main" val="1351395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bocsánatkérés mellett a másik alapvető </a:t>
            </a:r>
            <a:r>
              <a:rPr lang="hu-HU" dirty="0" err="1"/>
              <a:t>resztoratív</a:t>
            </a:r>
            <a:r>
              <a:rPr lang="hu-HU" dirty="0"/>
              <a:t> technika a kártérítés (kompenzáció)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/>
              <a:t>A jóvátétel és a bocsánatkérés a sérelmek után a kapcsolathelyreállítást középpontba helyező szemlélet két legfontosabb vizsgálati fókusza</a:t>
            </a:r>
          </a:p>
          <a:p>
            <a:r>
              <a:rPr lang="hu-HU" dirty="0"/>
              <a:t>A bocsánatkéréssel az ezt megelőző blokkban foglalkoztunk</a:t>
            </a:r>
          </a:p>
          <a:p>
            <a:r>
              <a:rPr lang="hu-HU" dirty="0"/>
              <a:t>Fontos megállapításunk volt, hogy a vétségelismerő bocsánatkérés a leghatékonyabb a megbocsátás serkentésében és a bizalom helyreállításában</a:t>
            </a:r>
          </a:p>
          <a:p>
            <a:r>
              <a:rPr lang="hu-HU" dirty="0"/>
              <a:t>A bocsánatkérés mellett, (vagy helyett?) kárpótolni is lehet a sértettet.</a:t>
            </a:r>
          </a:p>
          <a:p>
            <a:r>
              <a:rPr lang="hu-HU" dirty="0"/>
              <a:t>A kárpótlással kapcsolatban merülnek föl kérdések: vajon a kézzelfogható kárpótlás nem veti-e vissza a bocsánatkérés hatását?; vajon az önként adott vagy a kötelezett kárpótlás a hatásosabb?; vajon a nagyobb kárpótlás hatásosabban vezet-e megbocsátáshoz, mint a kisebb?; vajon bármit lehet-e kárpótolni?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F46D43-4EC6-4616-B61B-BC0EE6923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Vajon a kompenzációnak a gesztusa a lényeg vagy a nagysága?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014677D-2A5B-41FC-8E35-A5A6DEF8F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Papp, G., Kovács, J., </a:t>
            </a:r>
            <a:r>
              <a:rPr lang="hu-HU" dirty="0" err="1"/>
              <a:t>Pántya</a:t>
            </a:r>
            <a:r>
              <a:rPr lang="hu-HU" dirty="0"/>
              <a:t>, J., &amp; Kiss, N. (2013). Mikor vezet megbocsátáshoz a jóvátétel?= </a:t>
            </a:r>
            <a:r>
              <a:rPr lang="hu-HU" dirty="0" err="1"/>
              <a:t>When</a:t>
            </a:r>
            <a:r>
              <a:rPr lang="hu-HU" dirty="0"/>
              <a:t> </a:t>
            </a:r>
            <a:r>
              <a:rPr lang="hu-HU" dirty="0" err="1"/>
              <a:t>does</a:t>
            </a:r>
            <a:r>
              <a:rPr lang="hu-HU" dirty="0"/>
              <a:t> </a:t>
            </a:r>
            <a:r>
              <a:rPr lang="hu-HU" dirty="0" err="1"/>
              <a:t>compensation</a:t>
            </a:r>
            <a:r>
              <a:rPr lang="hu-HU" dirty="0"/>
              <a:t> lead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forgiveness</a:t>
            </a:r>
            <a:r>
              <a:rPr lang="hu-HU" dirty="0"/>
              <a:t>?. </a:t>
            </a:r>
            <a:r>
              <a:rPr lang="hu-HU" i="1" dirty="0"/>
              <a:t>Magyar Pszichológiai Szemle</a:t>
            </a:r>
            <a:r>
              <a:rPr lang="hu-HU" dirty="0"/>
              <a:t>, </a:t>
            </a:r>
            <a:r>
              <a:rPr lang="hu-HU" i="1" dirty="0"/>
              <a:t>68</a:t>
            </a:r>
            <a:r>
              <a:rPr lang="hu-HU" dirty="0"/>
              <a:t>(2), 277-300.</a:t>
            </a:r>
          </a:p>
          <a:p>
            <a:endParaRPr lang="hu-HU" dirty="0"/>
          </a:p>
          <a:p>
            <a:r>
              <a:rPr lang="hu-HU" dirty="0"/>
              <a:t>Kérdés:</a:t>
            </a:r>
          </a:p>
          <a:p>
            <a:r>
              <a:rPr lang="hu-HU" dirty="0"/>
              <a:t>Vajon a szabályok által lefektetett mértékű kompenzáció a hatásosabb vagy a mindenkori döntéshozó által saját hatáskörben megítélt kompenzáció?</a:t>
            </a:r>
          </a:p>
        </p:txBody>
      </p:sp>
    </p:spTree>
    <p:extLst>
      <p:ext uri="{BB962C8B-B14F-4D97-AF65-F5344CB8AC3E}">
        <p14:creationId xmlns:p14="http://schemas.microsoft.com/office/powerpoint/2010/main" val="255847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jóvátétel hatása a megbocsátásra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184" y="1825625"/>
            <a:ext cx="6877631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492E2D7-2398-4D37-B4E3-32B5DDF87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Vajon a kompenzáció mindig működik, vagy vannak olyan esetek, amikor nem?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3F91D59-1237-48B8-98E3-E56149B60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Komiya, A., </a:t>
            </a:r>
            <a:r>
              <a:rPr lang="en-US" dirty="0" err="1"/>
              <a:t>Ohtsubo</a:t>
            </a:r>
            <a:r>
              <a:rPr lang="en-US" dirty="0"/>
              <a:t>, Y., Oishi, S., &amp; </a:t>
            </a:r>
            <a:r>
              <a:rPr lang="en-US" dirty="0" err="1"/>
              <a:t>Mifune</a:t>
            </a:r>
            <a:r>
              <a:rPr lang="en-US" dirty="0"/>
              <a:t>, N. (2018). Providing compensation promotes forgiveness for replaceable, but not irreplaceable, losses. </a:t>
            </a:r>
            <a:r>
              <a:rPr lang="en-US" i="1" dirty="0"/>
              <a:t>The Journal of social psychology</a:t>
            </a:r>
            <a:r>
              <a:rPr lang="en-US" dirty="0"/>
              <a:t>, </a:t>
            </a:r>
            <a:r>
              <a:rPr lang="en-US" i="1" dirty="0"/>
              <a:t>158</a:t>
            </a:r>
            <a:r>
              <a:rPr lang="en-US" dirty="0"/>
              <a:t>(6), 680-693.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44449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C1A180C-955D-495E-A0D3-43F4DC2FE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veszteség pótolhatatlansága moderálja a kárpótlásnak a megbocsátásra való hatását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3E5851B-2139-49A9-BB6D-33D94A37F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dirty="0"/>
              <a:t>1. vizsgálat: sajátélménytörténetek valami veszteségről: akik egy élményről maradtak le egy másik ember miatt, vagy valami olyan tárgyukat veszítették el, ami nagyon személyes volt, a károkozó hiába próbálta őket kárpótolni, nem szűntek a károkozó irányában való rossz érzéseik.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2. vizsgálat: a független változók immár manipuláltak: élményveszteség </a:t>
            </a:r>
            <a:r>
              <a:rPr lang="hu-HU" dirty="0" err="1"/>
              <a:t>versus</a:t>
            </a:r>
            <a:r>
              <a:rPr lang="hu-HU" dirty="0"/>
              <a:t> egy tárgyat ér kár, helyettesíthető </a:t>
            </a:r>
            <a:r>
              <a:rPr lang="hu-HU" dirty="0" err="1"/>
              <a:t>versus</a:t>
            </a:r>
            <a:r>
              <a:rPr lang="hu-HU" dirty="0"/>
              <a:t> nem helyettesíthető az, ami elveszett, kárpótlás jön vagy bocsánatkérés (I am </a:t>
            </a:r>
            <a:r>
              <a:rPr lang="hu-HU" dirty="0" err="1"/>
              <a:t>sorry</a:t>
            </a:r>
            <a:r>
              <a:rPr lang="hu-HU" dirty="0"/>
              <a:t>)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A pótolhatatlan veszteségek kárpótlása hatástalan. 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 err="1"/>
              <a:t>Mediációs</a:t>
            </a:r>
            <a:r>
              <a:rPr lang="hu-HU" dirty="0"/>
              <a:t> analízissel mutatták ki. Hogy a pótolhatatlanság a megbocsátásra való hatását az alapján fejtette ki, hogy mennyire érezték úgy, hogy a veszteségüket a kárpótlás tényleg kárpótolta.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26479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bocsánatkérés mindig hatásos, a pótolható veszteségeknél a kárpótlás is azzal összemérhető módon hatásos, de a pótolhatatlan esetében a kárpótlás nem igazán működik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8037" y="2332401"/>
            <a:ext cx="6255587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DA2F65C-501C-4541-84AC-EC4EDF709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Vajon a kompenzáció és a bocsánatkérés együtt messzebb visz-e a megbocsátásban, mint azok külön-külön visznek?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F522871-B9EF-46EF-AA4E-9A94A6896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 Cremer, D. (2010). To pay or to apologize? On the psychology of dealing with unfair offers in a dictator game. </a:t>
            </a:r>
            <a:r>
              <a:rPr lang="en-US" i="1" dirty="0"/>
              <a:t>Journal of Economic Psychology</a:t>
            </a:r>
            <a:r>
              <a:rPr lang="en-US" dirty="0"/>
              <a:t>, </a:t>
            </a:r>
            <a:r>
              <a:rPr lang="en-US" i="1" dirty="0"/>
              <a:t>31</a:t>
            </a:r>
            <a:r>
              <a:rPr lang="en-US" dirty="0"/>
              <a:t>(6), 843-848.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55757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FA84E8A-648E-4F4B-8D3A-DD31D25D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kompenzáció tényleg a megbocsátáson keresztül fokozza a bizalmat?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6948063-320A-4F3A-8E1C-E1BCF41A6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Haesevoets</a:t>
            </a:r>
            <a:r>
              <a:rPr lang="hu-HU" dirty="0"/>
              <a:t>, T., De </a:t>
            </a:r>
            <a:r>
              <a:rPr lang="hu-HU" dirty="0" err="1"/>
              <a:t>Cremer</a:t>
            </a:r>
            <a:r>
              <a:rPr lang="hu-HU" dirty="0"/>
              <a:t>, D., Van </a:t>
            </a:r>
            <a:r>
              <a:rPr lang="hu-HU" dirty="0" err="1"/>
              <a:t>Hiel</a:t>
            </a:r>
            <a:r>
              <a:rPr lang="hu-HU" dirty="0"/>
              <a:t>, A., &amp; Van </a:t>
            </a:r>
            <a:r>
              <a:rPr lang="hu-HU" dirty="0" err="1"/>
              <a:t>Overwalle</a:t>
            </a:r>
            <a:r>
              <a:rPr lang="hu-HU" dirty="0"/>
              <a:t>, F. (2018). </a:t>
            </a:r>
            <a:r>
              <a:rPr lang="hu-HU" dirty="0" err="1"/>
              <a:t>Understanding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positive</a:t>
            </a:r>
            <a:r>
              <a:rPr lang="hu-HU" dirty="0"/>
              <a:t> </a:t>
            </a:r>
            <a:r>
              <a:rPr lang="hu-HU" dirty="0" err="1"/>
              <a:t>effect</a:t>
            </a:r>
            <a:r>
              <a:rPr lang="hu-HU" dirty="0"/>
              <a:t> of </a:t>
            </a:r>
            <a:r>
              <a:rPr lang="hu-HU" dirty="0" err="1"/>
              <a:t>financial</a:t>
            </a:r>
            <a:r>
              <a:rPr lang="hu-HU" dirty="0"/>
              <a:t> </a:t>
            </a:r>
            <a:r>
              <a:rPr lang="hu-HU" dirty="0" err="1"/>
              <a:t>compensation</a:t>
            </a:r>
            <a:r>
              <a:rPr lang="hu-HU" dirty="0"/>
              <a:t> </a:t>
            </a:r>
            <a:r>
              <a:rPr lang="hu-HU" dirty="0" err="1"/>
              <a:t>on</a:t>
            </a:r>
            <a:r>
              <a:rPr lang="hu-HU" dirty="0"/>
              <a:t> </a:t>
            </a:r>
            <a:r>
              <a:rPr lang="hu-HU" dirty="0" err="1"/>
              <a:t>trust</a:t>
            </a:r>
            <a:r>
              <a:rPr lang="hu-HU" dirty="0"/>
              <a:t> </a:t>
            </a:r>
            <a:r>
              <a:rPr lang="hu-HU" dirty="0" err="1"/>
              <a:t>after</a:t>
            </a:r>
            <a:r>
              <a:rPr lang="hu-HU" dirty="0"/>
              <a:t> </a:t>
            </a:r>
            <a:r>
              <a:rPr lang="hu-HU" dirty="0" err="1"/>
              <a:t>norm</a:t>
            </a:r>
            <a:r>
              <a:rPr lang="hu-HU" dirty="0"/>
              <a:t> </a:t>
            </a:r>
            <a:r>
              <a:rPr lang="hu-HU" dirty="0" err="1"/>
              <a:t>violations</a:t>
            </a:r>
            <a:r>
              <a:rPr lang="hu-HU" dirty="0"/>
              <a:t>: </a:t>
            </a:r>
            <a:r>
              <a:rPr lang="hu-HU" dirty="0" err="1"/>
              <a:t>Evidence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fMRI</a:t>
            </a:r>
            <a:r>
              <a:rPr lang="hu-HU" dirty="0"/>
              <a:t> in </a:t>
            </a:r>
            <a:r>
              <a:rPr lang="hu-HU" dirty="0" err="1"/>
              <a:t>favor</a:t>
            </a:r>
            <a:r>
              <a:rPr lang="hu-HU" dirty="0"/>
              <a:t> of </a:t>
            </a:r>
            <a:r>
              <a:rPr lang="hu-HU" dirty="0" err="1"/>
              <a:t>forgiveness</a:t>
            </a:r>
            <a:r>
              <a:rPr lang="hu-HU" dirty="0"/>
              <a:t>. </a:t>
            </a:r>
            <a:r>
              <a:rPr lang="hu-HU" i="1" dirty="0"/>
              <a:t>Journal of </a:t>
            </a:r>
            <a:r>
              <a:rPr lang="hu-HU" i="1" dirty="0" err="1"/>
              <a:t>Applied</a:t>
            </a:r>
            <a:r>
              <a:rPr lang="hu-HU" i="1" dirty="0"/>
              <a:t> </a:t>
            </a:r>
            <a:r>
              <a:rPr lang="hu-HU" i="1" dirty="0" err="1"/>
              <a:t>Psychology</a:t>
            </a:r>
            <a:r>
              <a:rPr lang="hu-HU" dirty="0"/>
              <a:t>, </a:t>
            </a:r>
            <a:r>
              <a:rPr lang="hu-HU" i="1" dirty="0"/>
              <a:t>103</a:t>
            </a:r>
            <a:r>
              <a:rPr lang="hu-HU" dirty="0"/>
              <a:t>(5), 578.</a:t>
            </a:r>
          </a:p>
        </p:txBody>
      </p:sp>
    </p:spTree>
    <p:extLst>
      <p:ext uri="{BB962C8B-B14F-4D97-AF65-F5344CB8AC3E}">
        <p14:creationId xmlns:p14="http://schemas.microsoft.com/office/powerpoint/2010/main" val="824542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925</Words>
  <Application>Microsoft Office PowerPoint</Application>
  <PresentationFormat>Szélesvásznú</PresentationFormat>
  <Paragraphs>57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Office-téma</vt:lpstr>
      <vt:lpstr>A kártérítés (kompenzáció) és a megbocsátás, valamint bizalom kapcsolata</vt:lpstr>
      <vt:lpstr>A bocsánatkérés mellett a másik alapvető resztoratív technika a kártérítés (kompenzáció)</vt:lpstr>
      <vt:lpstr>Vajon a kompenzációnak a gesztusa a lényeg vagy a nagysága?</vt:lpstr>
      <vt:lpstr>A jóvátétel hatása a megbocsátásra</vt:lpstr>
      <vt:lpstr>Vajon a kompenzáció mindig működik, vagy vannak olyan esetek, amikor nem?</vt:lpstr>
      <vt:lpstr>A veszteség pótolhatatlansága moderálja a kárpótlásnak a megbocsátásra való hatását</vt:lpstr>
      <vt:lpstr>A bocsánatkérés mindig hatásos, a pótolható veszteségeknél a kárpótlás is azzal összemérhető módon hatásos, de a pótolhatatlan esetében a kárpótlás nem igazán működik</vt:lpstr>
      <vt:lpstr>Vajon a kompenzáció és a bocsánatkérés együtt messzebb visz-e a megbocsátásban, mint azok külön-külön visznek?</vt:lpstr>
      <vt:lpstr>A kompenzáció tényleg a megbocsátáson keresztül fokozza a bizalmat? </vt:lpstr>
      <vt:lpstr>A bizalom a kapcsolatokban, szervezetekben alapvetően fontos</vt:lpstr>
      <vt:lpstr>Ha kapcsolathelyreállításban gondolkozunk, a kézzelfogható veszteségekre kárpótlással válaszolni eléggé „adja magát” </vt:lpstr>
      <vt:lpstr>A kárpótlás a megbocsátáson keresztül fejtheti ki hatását</vt:lpstr>
      <vt:lpstr>Kognitív idegtudományos módszertan: fMRI vizsgálat</vt:lpstr>
      <vt:lpstr>A megbocsátással kapcsolatos agyi aktivitások</vt:lpstr>
      <vt:lpstr>A kárpótlásnak a bizalomra való hatását a megbocsátás közvetíti</vt:lpstr>
      <vt:lpstr>A szervezeti vezetők számára megfogalmazható implikációk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lehelke0202@sulid.hu</dc:creator>
  <cp:lastModifiedBy>lehelke0202@sulid.hu</cp:lastModifiedBy>
  <cp:revision>19</cp:revision>
  <dcterms:created xsi:type="dcterms:W3CDTF">2020-05-07T12:13:35Z</dcterms:created>
  <dcterms:modified xsi:type="dcterms:W3CDTF">2020-05-08T06:40:44Z</dcterms:modified>
</cp:coreProperties>
</file>