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05691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6767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42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9257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92678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26253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96443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40068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79968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2119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1007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7FE53-9558-4860-AA19-716081A37CA9}" type="datetimeFigureOut">
              <a:rPr lang="hu-HU" smtClean="0"/>
              <a:t>2020. 04. 21.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902308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BF8FF8F-0B51-4BF9-8A5F-D1716DF21D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Az észlelt igazságosság pszichológiája a gyógykezelésről szóló, bevonás-alapú döntések esetében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906D196B-C1BC-40B4-A899-F87CDF1739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/>
              <a:t>D. </a:t>
            </a:r>
            <a:r>
              <a:rPr lang="hu-HU" dirty="0" err="1"/>
              <a:t>Pérez-Arechaederra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34682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E51356-5052-4BF8-8B8B-302B5EE13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szervezeti igazságosság procedurális oldala az egészségszolgáltatásban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A59169C-B9AA-45ED-830F-758CD07B5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Például a várakozási idő nagyon számít!</a:t>
            </a:r>
          </a:p>
          <a:p>
            <a:r>
              <a:rPr lang="hu-HU" dirty="0"/>
              <a:t>Kulik és </a:t>
            </a:r>
            <a:r>
              <a:rPr lang="hu-HU" dirty="0" err="1"/>
              <a:t>Holbrook</a:t>
            </a:r>
            <a:r>
              <a:rPr lang="hu-HU" dirty="0"/>
              <a:t>, 2002: 4 területet azonosítottak, ahol a procedurális igazságossági hatások érvényesülhetnek:</a:t>
            </a:r>
          </a:p>
          <a:p>
            <a:r>
              <a:rPr lang="hu-HU" dirty="0"/>
              <a:t>Véleménykinyilvánításra való lehetőség</a:t>
            </a:r>
          </a:p>
          <a:p>
            <a:r>
              <a:rPr lang="hu-HU" dirty="0"/>
              <a:t>Interperszonális bánásmód</a:t>
            </a:r>
          </a:p>
          <a:p>
            <a:r>
              <a:rPr lang="hu-HU" dirty="0"/>
              <a:t>Szabad orvosválasztás</a:t>
            </a:r>
          </a:p>
          <a:p>
            <a:r>
              <a:rPr lang="hu-HU" dirty="0"/>
              <a:t>Orvosvéleményezés</a:t>
            </a:r>
          </a:p>
          <a:p>
            <a:pPr marL="0" indent="0">
              <a:buNone/>
            </a:pPr>
            <a:r>
              <a:rPr lang="hu-HU" dirty="0"/>
              <a:t>A </a:t>
            </a:r>
            <a:r>
              <a:rPr lang="hu-HU" dirty="0" err="1"/>
              <a:t>voice</a:t>
            </a:r>
            <a:r>
              <a:rPr lang="hu-HU" dirty="0"/>
              <a:t> iránti igény nagyon erős!</a:t>
            </a:r>
          </a:p>
        </p:txBody>
      </p:sp>
    </p:spTree>
    <p:extLst>
      <p:ext uri="{BB962C8B-B14F-4D97-AF65-F5344CB8AC3E}">
        <p14:creationId xmlns:p14="http://schemas.microsoft.com/office/powerpoint/2010/main" val="2740581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109E96B-AD33-40B6-BBEF-7EF2C4A8F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Beauchamp</a:t>
            </a:r>
            <a:r>
              <a:rPr lang="hu-HU" dirty="0"/>
              <a:t> és </a:t>
            </a:r>
            <a:r>
              <a:rPr lang="hu-HU" dirty="0" err="1"/>
              <a:t>Childress</a:t>
            </a:r>
            <a:r>
              <a:rPr lang="hu-HU" dirty="0"/>
              <a:t>, 2001: A bioetika 4 nagy etikai vezérelve a gyógyászat területén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633B695-D100-4778-916E-F5E59EE14C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Az autonómia tisztelete</a:t>
            </a:r>
          </a:p>
          <a:p>
            <a:r>
              <a:rPr lang="hu-HU" dirty="0"/>
              <a:t>Nem ártani</a:t>
            </a:r>
          </a:p>
          <a:p>
            <a:r>
              <a:rPr lang="hu-HU" dirty="0"/>
              <a:t>Jót tenni</a:t>
            </a:r>
          </a:p>
          <a:p>
            <a:r>
              <a:rPr lang="hu-HU" dirty="0"/>
              <a:t>Igazságosnak lenni</a:t>
            </a:r>
          </a:p>
          <a:p>
            <a:endParaRPr lang="hu-HU" dirty="0"/>
          </a:p>
          <a:p>
            <a:r>
              <a:rPr lang="hu-HU" dirty="0"/>
              <a:t>A betegek bevonásával történő együttes döntéshozatal az ő gyógykezelésükről szól, és az orvoslásnak az ebbe az irányba történő elmozdulását ezekhez az etikai vezérelvekhez való igazodás jellemzi.</a:t>
            </a: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777134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93A85E3-BF89-4922-9A3A-784F8DB70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Mi értelme a beteget bevonni?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7D946AF-E472-44A1-974F-3868FBEB8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u-HU" dirty="0"/>
              <a:t>Egyrészt ezt diktálja az autonómia tisztelete</a:t>
            </a:r>
          </a:p>
          <a:p>
            <a:r>
              <a:rPr lang="hu-HU" dirty="0"/>
              <a:t>Másrészt a károk és az előnyök mindenkinek mást és mást jelentenek, elengedhetetlenül szükséges a beteg preferenciáival foglalkozni ahhoz, hogy a károk és előnyök tekintetében valóban a neki legmegfelelőbb döntés születhessen.</a:t>
            </a:r>
          </a:p>
          <a:p>
            <a:r>
              <a:rPr lang="hu-HU" dirty="0"/>
              <a:t>A bevonással együtt járó információátadás és a partneri interakciók igazságosabbnak láttatja a döntéshozatalt, és ennek számos hozadéka van, az egyik legfontosabb a beteg-együttműködés (</a:t>
            </a:r>
            <a:r>
              <a:rPr lang="hu-HU" dirty="0" err="1"/>
              <a:t>compliance</a:t>
            </a:r>
            <a:r>
              <a:rPr lang="hu-HU" dirty="0"/>
              <a:t>) növekedése.</a:t>
            </a:r>
          </a:p>
          <a:p>
            <a:r>
              <a:rPr lang="hu-HU" dirty="0"/>
              <a:t>Nincs ennek a témának külön önálló szakterülete, a szervezetpszichológiából és az igazságosság pszichológiájából tud meríteni.</a:t>
            </a:r>
          </a:p>
        </p:txBody>
      </p:sp>
    </p:spTree>
    <p:extLst>
      <p:ext uri="{BB962C8B-B14F-4D97-AF65-F5344CB8AC3E}">
        <p14:creationId xmlns:p14="http://schemas.microsoft.com/office/powerpoint/2010/main" val="560550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B9AEF05-7B93-4560-99CB-03AA60E67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beteg bevonásával dönteni mozgalom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B13B8BB-E762-4A91-A5C7-AA75E1AC9E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beteg véleményének, preferenciáinak a megismerését jelenti a róla hozott döntésekben. Érintheti a gyógykezelés lényegét (tartalmát) és annak folyamatát is. Az orvos és a beteg megpróbálnak együtt a lehető legkörültekintőbb módon, egyszersmind tudományosan megalapozottan döntést hozni. Számos jól bevált módszert alkalmaznak, például döntési rácsokat, vagy azt, hogy megmutatják a betegnek a kezeléssel kapcsolatban a leggyakrabban feltett kérdéseket.</a:t>
            </a:r>
          </a:p>
          <a:p>
            <a:r>
              <a:rPr lang="hu-HU" dirty="0"/>
              <a:t>A jó eszköztár azonban nem minden, szükség van pszichológiai ismeretre is.</a:t>
            </a:r>
          </a:p>
        </p:txBody>
      </p:sp>
    </p:spTree>
    <p:extLst>
      <p:ext uri="{BB962C8B-B14F-4D97-AF65-F5344CB8AC3E}">
        <p14:creationId xmlns:p14="http://schemas.microsoft.com/office/powerpoint/2010/main" val="321803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BE090B7-0516-46F1-A48E-5AC5430EA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bevonás működőképességének pszichológiai feltételei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A1A22F7-4C9E-430B-AB2C-73D85EBA0E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Az orvos részéről szükség van a páciensre figyeléssel kapcsolatban egy pozitív attitűdre. </a:t>
            </a:r>
          </a:p>
          <a:p>
            <a:r>
              <a:rPr lang="hu-HU" dirty="0"/>
              <a:t>Továbbá az orvosnak el kell nyernie a páciens bizalmát, hogy őszintén tudjon beszélni az aggodalmairól.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867993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944AD84-21EB-424F-8A02-2A2092AAF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módszer hatásai a betegekre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E86A045-5699-4AA1-848E-3CB29349AE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Magabiztosabbak lesznek a döntések helyességét illetően.</a:t>
            </a:r>
          </a:p>
          <a:p>
            <a:r>
              <a:rPr lang="hu-HU" dirty="0"/>
              <a:t>Aktívabban vesznek részt a terápiás folyamatban.</a:t>
            </a:r>
          </a:p>
          <a:p>
            <a:r>
              <a:rPr lang="hu-HU" dirty="0"/>
              <a:t>Sokszor a konzervatív terápiát választják, mert kiderül róla, hogy kívánatosabb számukra ha mindent együtt tekintünk.</a:t>
            </a:r>
          </a:p>
          <a:p>
            <a:r>
              <a:rPr lang="hu-HU" dirty="0"/>
              <a:t>Azokban az esetekben, ahol több lehetőség van a gyógyításban, és mindegyiknek van előnye is, hátránya is, még nagyobb jelentősége van a módszernek.</a:t>
            </a:r>
          </a:p>
        </p:txBody>
      </p:sp>
    </p:spTree>
    <p:extLst>
      <p:ext uri="{BB962C8B-B14F-4D97-AF65-F5344CB8AC3E}">
        <p14:creationId xmlns:p14="http://schemas.microsoft.com/office/powerpoint/2010/main" val="2091513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66D7970-0FF3-4856-9416-F6BF22570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Hogyan működik az észlelt igazságosság a gyógyításban?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82B92F8-BC72-4F5E-A89C-1F44E05DE6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Az elvi megalapozás kidolgozott, tényszerű vizsgálatból nincs nagyon sok.</a:t>
            </a:r>
          </a:p>
          <a:p>
            <a:r>
              <a:rPr lang="hu-HU" dirty="0"/>
              <a:t>Az orvos is egy autoritás, és rég tudjuk, hogy az autoritáshoz való viszonyt erősen befolyásolja az autoritás igazságossága (pl. Tyler, 1990 alapján)</a:t>
            </a:r>
          </a:p>
          <a:p>
            <a:r>
              <a:rPr lang="hu-HU" dirty="0"/>
              <a:t>Az igazságosság az egészségügyben is számít. </a:t>
            </a:r>
          </a:p>
          <a:p>
            <a:r>
              <a:rPr lang="hu-HU" dirty="0" err="1"/>
              <a:t>Lind</a:t>
            </a:r>
            <a:r>
              <a:rPr lang="hu-HU" dirty="0"/>
              <a:t>, 2013: befolyásolja az</a:t>
            </a:r>
          </a:p>
          <a:p>
            <a:pPr lvl="1"/>
            <a:r>
              <a:rPr lang="hu-HU" dirty="0"/>
              <a:t>Elégedettséget</a:t>
            </a:r>
          </a:p>
          <a:p>
            <a:pPr lvl="1"/>
            <a:r>
              <a:rPr lang="hu-HU" dirty="0"/>
              <a:t>A beteg-együttműködést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10055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983624B-820E-46E7-AB6B-CFF0BE825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„</a:t>
            </a:r>
            <a:r>
              <a:rPr lang="hu-HU" dirty="0" err="1"/>
              <a:t>Uncertainty</a:t>
            </a:r>
            <a:r>
              <a:rPr lang="hu-HU" dirty="0"/>
              <a:t>-management” modell (Van </a:t>
            </a:r>
            <a:r>
              <a:rPr lang="hu-HU" dirty="0" err="1"/>
              <a:t>den</a:t>
            </a:r>
            <a:r>
              <a:rPr lang="hu-HU" dirty="0"/>
              <a:t> </a:t>
            </a:r>
            <a:r>
              <a:rPr lang="hu-HU" dirty="0" err="1"/>
              <a:t>Bos</a:t>
            </a:r>
            <a:r>
              <a:rPr lang="hu-HU" dirty="0"/>
              <a:t>, 2001) különösképpen releváns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577DB5E-FE4A-4A1B-A9AE-E7E1214E60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modell szerint az igazságosság segít a bizonytalansággal való megküzdésben. </a:t>
            </a:r>
          </a:p>
          <a:p>
            <a:r>
              <a:rPr lang="hu-HU" dirty="0"/>
              <a:t>E modellben a halandóságból, múlandóságból fakadó ősi egzisztenciális-bizonytalanság konceptuálisan benne foglalt.</a:t>
            </a:r>
          </a:p>
          <a:p>
            <a:r>
              <a:rPr lang="hu-HU" dirty="0"/>
              <a:t>Az egészségügyi kontextusban lényegéből fakadóan ott van a mortalitásnak a hozzáférhetősége.</a:t>
            </a:r>
          </a:p>
          <a:p>
            <a:r>
              <a:rPr lang="hu-HU" dirty="0"/>
              <a:t>A betegeknél a bizonytalanságnak két bázisa van:</a:t>
            </a:r>
          </a:p>
          <a:p>
            <a:pPr lvl="1"/>
            <a:r>
              <a:rPr lang="hu-HU" dirty="0"/>
              <a:t>A szervezetből, és </a:t>
            </a:r>
          </a:p>
          <a:p>
            <a:pPr lvl="1"/>
            <a:r>
              <a:rPr lang="hu-HU" dirty="0"/>
              <a:t>A betegségből eredő</a:t>
            </a:r>
          </a:p>
        </p:txBody>
      </p:sp>
    </p:spTree>
    <p:extLst>
      <p:ext uri="{BB962C8B-B14F-4D97-AF65-F5344CB8AC3E}">
        <p14:creationId xmlns:p14="http://schemas.microsoft.com/office/powerpoint/2010/main" val="2483394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792A087-BA0B-4F29-BF4D-3EF26BC7D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információnyújtás, mint a bizonytalanságra adott válasz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5719CF5-FBE1-490F-8D29-A191B2E8CC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Az egészségügyben az információs igazságosság különösen fontos lehet!</a:t>
            </a:r>
          </a:p>
          <a:p>
            <a:r>
              <a:rPr lang="hu-HU" dirty="0"/>
              <a:t>A betegeknek az információt</a:t>
            </a:r>
          </a:p>
          <a:p>
            <a:r>
              <a:rPr lang="hu-HU" dirty="0"/>
              <a:t>Odaillőnek</a:t>
            </a:r>
          </a:p>
          <a:p>
            <a:r>
              <a:rPr lang="hu-HU" dirty="0"/>
              <a:t>Korrektnek</a:t>
            </a:r>
          </a:p>
          <a:p>
            <a:r>
              <a:rPr lang="hu-HU" dirty="0"/>
              <a:t>Elégségesnek</a:t>
            </a:r>
          </a:p>
          <a:p>
            <a:r>
              <a:rPr lang="hu-HU" dirty="0"/>
              <a:t>Őszintének kell látni</a:t>
            </a:r>
          </a:p>
        </p:txBody>
      </p:sp>
    </p:spTree>
    <p:extLst>
      <p:ext uri="{BB962C8B-B14F-4D97-AF65-F5344CB8AC3E}">
        <p14:creationId xmlns:p14="http://schemas.microsoft.com/office/powerpoint/2010/main" val="1616618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1105</TotalTime>
  <Words>544</Words>
  <Application>Microsoft Office PowerPoint</Application>
  <PresentationFormat>Szélesvásznú</PresentationFormat>
  <Paragraphs>54</Paragraphs>
  <Slides>10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Az észlelt igazságosság pszichológiája a gyógykezelésről szóló, bevonás-alapú döntések esetében</vt:lpstr>
      <vt:lpstr>Beauchamp és Childress, 2001: A bioetika 4 nagy etikai vezérelve a gyógyászat területén</vt:lpstr>
      <vt:lpstr>Mi értelme a beteget bevonni?</vt:lpstr>
      <vt:lpstr>A beteg bevonásával dönteni mozgalom</vt:lpstr>
      <vt:lpstr>A bevonás működőképességének pszichológiai feltételei</vt:lpstr>
      <vt:lpstr>A módszer hatásai a betegekre</vt:lpstr>
      <vt:lpstr>Hogyan működik az észlelt igazságosság a gyógyításban?</vt:lpstr>
      <vt:lpstr>Az „Uncertainty-management” modell (Van den Bos, 2001) különösképpen releváns</vt:lpstr>
      <vt:lpstr>Az információnyújtás, mint a bizonytalanságra adott válasz</vt:lpstr>
      <vt:lpstr>A szervezeti igazságosság procedurális oldala az egészségszolgáltatásban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Brockner és Wiesenfeld</dc:title>
  <dc:creator>lehelke0202@sulid.hu</dc:creator>
  <cp:lastModifiedBy>lehelke0202@sulid.hu</cp:lastModifiedBy>
  <cp:revision>50</cp:revision>
  <dcterms:created xsi:type="dcterms:W3CDTF">2020-04-01T11:41:53Z</dcterms:created>
  <dcterms:modified xsi:type="dcterms:W3CDTF">2020-04-21T11:56:56Z</dcterms:modified>
</cp:coreProperties>
</file>