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8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2ACC68B-93FF-4EB5-BBBF-94AE0360EE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81D8DEFC-3D45-41DA-82E6-E920755A6A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740CC94-8629-441B-AEE1-2A09E053E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D61A599-0516-4482-8C67-7F91764FD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45A5A89-62B8-46F5-A9BD-1EDC21715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3766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2C731F9-2FBC-4715-84CD-0DCF105A4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5E9D4CDA-95E6-46D0-AFCE-6A5560572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C45D492D-5BD6-49C4-91B1-D363AF759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331A781-5D0B-4546-A2F1-20460D435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9F62540-FFA9-4933-AF5F-A9F6BBC02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46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6B179CF0-514A-425B-8C9A-D5443DA6F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4E33A166-8C04-4F37-8025-D17C52A4D7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AB651EE7-53C0-43D5-9AA3-178D5968A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EE8D7F0-C744-4F5E-AF0C-945BC7C2C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C44BE451-F315-4D3A-BFAF-44E55EFE5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08195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2A1DE7F-29DE-433D-9312-BB9D69CA5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2A044D6-CE89-4E77-9AA8-978FE6CEE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B934619-6288-4D27-8E13-CBEEE25C3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30FBEEE-D3BA-4C7F-9771-B39C57440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99C3FD8-2435-4F24-9381-C48BC5EEF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9156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F30F08B-D090-465F-B8B1-09FCF3D8A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A70E283-CBDA-408D-AED8-50EA9B026A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2340479-E572-4E81-A75A-C9C00AEEB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B559AA7-2DC8-4EE3-AFBE-2088A6DE2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4559936-A6DE-47C8-B0DF-D3968E57B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08141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9E04F16-B255-4FA5-83E3-5A727799D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6363CDD-D39A-4AB0-9F28-E62C7CF8CE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294FEEB7-6804-4C9B-993C-9DAEEAF53B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58765445-399D-463A-AF0A-60F3841A8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9CB5895D-E304-4B03-871A-B4AA6ED36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D74026D8-7ACD-4619-81A7-0BFA512BA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21993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3B82B39-B63B-4816-8340-252757F34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359AFBAE-2EEC-477F-B981-67ECD0BA4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8B386CF4-7E1D-4014-9F62-A1E92C1C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29A0E19-8D3E-4735-9B46-70E1FA5A25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90577EDF-7DAD-4FF9-8772-EF1032896B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9F3EE7F1-4DDD-4124-A5F3-DF06681E5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B15CABDC-9EC6-44DF-8284-BA61C0142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1DF2C8C1-076E-4F7D-8CAD-1967F9D1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6225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3B2D1E0-C492-4DD1-A502-052765BDF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0C5A22AC-C4BC-4A0A-8216-C14AB51F5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48FDE58A-FA19-4856-A80C-89498119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9832DB22-E08B-4603-8222-DE10088FD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32251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0DC78846-BAA5-4C69-A89A-C11784E4B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B4B3C79A-3471-4689-8591-0654C55A0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8F8513C4-5B4C-4FAC-ACB1-4A171297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89575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B26E5E9-93E5-4A03-AAE7-4B36E2C75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90AE099-482C-46AE-965F-424D9512C3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F7ED8FDD-8B1B-4D98-962E-F9B2B1AA42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325C3C7C-88ED-4F73-ADC0-B7D39B97D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216E2B25-C56C-450D-8BA9-823F39058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63905CD8-8459-49EF-B2BE-2803B85EC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52852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DE7E71D-5DFF-407F-8A82-E59C978A2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B58FDAFB-2DBC-40E5-B886-F577347417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003D2AC4-0FD5-4A8B-BB9F-904208938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2F36415D-BD0F-4E97-99DE-0B1B0D515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AA5F8F4D-D520-4395-8F23-5EB09DDE5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CED5A6A3-561B-47BF-AD86-B240C078A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84796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EF8A9E7D-0758-42E7-BD27-383A0C548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18B61D79-D0E5-4E74-A7CD-154E594C4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3AD11EA-2A70-43A4-9E27-AA195CAE80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0AA83-AA67-45DA-88C2-D1C9922A1F83}" type="datetimeFigureOut">
              <a:rPr lang="hu-HU" smtClean="0"/>
              <a:t>2020. 05. 21.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A7234D6-A393-4031-BC9D-60E48F56F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8C2E951-59D5-455A-A2EA-5406CB5612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8DBCD-87D2-40FD-B875-4686D0B0BA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8809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DEE1CB15-B81F-4173-98FD-FB0CDFD57F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237" y="914400"/>
            <a:ext cx="3657600" cy="2887579"/>
          </a:xfrm>
        </p:spPr>
        <p:txBody>
          <a:bodyPr>
            <a:normAutofit fontScale="90000"/>
          </a:bodyPr>
          <a:lstStyle/>
          <a:p>
            <a:r>
              <a:rPr lang="hu-HU" sz="3600" dirty="0">
                <a:solidFill>
                  <a:schemeClr val="bg1"/>
                </a:solidFill>
              </a:rPr>
              <a:t>Az igazságtalanságra tanúként adott </a:t>
            </a:r>
            <a:r>
              <a:rPr lang="hu-HU" sz="3600" dirty="0" err="1">
                <a:solidFill>
                  <a:schemeClr val="bg1"/>
                </a:solidFill>
              </a:rPr>
              <a:t>proszociális</a:t>
            </a:r>
            <a:r>
              <a:rPr lang="hu-HU" sz="3600" dirty="0">
                <a:solidFill>
                  <a:schemeClr val="bg1"/>
                </a:solidFill>
              </a:rPr>
              <a:t> válaszok</a:t>
            </a:r>
            <a:br>
              <a:rPr lang="hu-HU" dirty="0"/>
            </a:br>
            <a:r>
              <a:rPr lang="hu-HU" dirty="0"/>
              <a:t> </a:t>
            </a:r>
            <a:br>
              <a:rPr lang="hu-HU" dirty="0"/>
            </a:br>
            <a:endParaRPr lang="hu-HU" sz="4800" dirty="0">
              <a:solidFill>
                <a:srgbClr val="FFFFFF"/>
              </a:solidFill>
            </a:endParaRP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485F230A-FC2E-4723-9F05-FBDE8AA08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237" y="4170501"/>
            <a:ext cx="3657600" cy="1525597"/>
          </a:xfrm>
        </p:spPr>
        <p:txBody>
          <a:bodyPr>
            <a:normAutofit/>
          </a:bodyPr>
          <a:lstStyle/>
          <a:p>
            <a:r>
              <a:rPr lang="hu-HU" sz="2000" dirty="0">
                <a:solidFill>
                  <a:srgbClr val="FFFFFF"/>
                </a:solidFill>
              </a:rPr>
              <a:t>2020. Május 12. </a:t>
            </a:r>
          </a:p>
          <a:p>
            <a:r>
              <a:rPr lang="hu-HU" sz="2000" dirty="0">
                <a:solidFill>
                  <a:srgbClr val="FFFFFF"/>
                </a:solidFill>
              </a:rPr>
              <a:t>Társadalmi és szervezeti igazságosság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Kép 4">
            <a:extLst>
              <a:ext uri="{FF2B5EF4-FFF2-40B4-BE49-F238E27FC236}">
                <a16:creationId xmlns:a16="http://schemas.microsoft.com/office/drawing/2014/main" id="{4E5FBD0F-E478-41E0-BB46-0005245C9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354" y="321178"/>
            <a:ext cx="7526915" cy="50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928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8599507-86A0-4D51-877B-72313955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harmadik személyes büntetés motivációja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D7F150A-1D5F-44CD-AB90-E369A1A52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Nelissen</a:t>
            </a:r>
            <a:r>
              <a:rPr lang="hu-HU" dirty="0"/>
              <a:t> és </a:t>
            </a:r>
            <a:r>
              <a:rPr lang="hu-HU" dirty="0" err="1"/>
              <a:t>Zeelenberg</a:t>
            </a:r>
            <a:r>
              <a:rPr lang="hu-HU" dirty="0"/>
              <a:t> (2009): nagy szerepet játszik benne a normasértés okozta düh, másrészt a cselekvés felelőssége miatt megélt lelkiismeret. </a:t>
            </a:r>
          </a:p>
          <a:p>
            <a:r>
              <a:rPr lang="hu-HU" dirty="0"/>
              <a:t>a nevezett morális érzelmek közvetítésével történő büntetések egyértelműen a normák betartatására irányuló motivációt húzzák alá</a:t>
            </a:r>
          </a:p>
          <a:p>
            <a:r>
              <a:rPr lang="hu-HU" dirty="0"/>
              <a:t>a harmadik feles büntetést számos más kutatás is a társadalmi normák betartatására irányulónak mutatja be (pl. </a:t>
            </a:r>
            <a:r>
              <a:rPr lang="hu-HU" dirty="0" err="1"/>
              <a:t>Carlsmith</a:t>
            </a:r>
            <a:r>
              <a:rPr lang="hu-HU" dirty="0"/>
              <a:t>, 2006)  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31098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1A9EB02-5A25-4BCB-9046-70474EE25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kollektív cselekvés értelme és igazsága (Thomas és Louis, 2013) 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0362F7A-6398-412F-88FC-5B536F1F6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az ésszerű keretek között tartott, </a:t>
            </a:r>
            <a:r>
              <a:rPr lang="hu-HU" i="1" dirty="0"/>
              <a:t>békés, nem radikális </a:t>
            </a:r>
            <a:r>
              <a:rPr lang="hu-HU" dirty="0"/>
              <a:t>kollektív cselekvés, vagyis a valamilyen szempontból elnyomott, hátrányos helyzetű személyek ügye mellett való kollektív kiállás a társadalom összessége szempontjából kívánatos (Thomas és Louis, 2013). </a:t>
            </a:r>
          </a:p>
          <a:p>
            <a:r>
              <a:rPr lang="hu-HU" dirty="0"/>
              <a:t>a kollektív cselekvésben való részvétel, illetve a társadalmi tiltakozást kifejező cselekedetek az állampolgárok nagyon fontos eszközei a demokratikus társadalmakban, mellyel részt tudnak venni a társadalmi történésekben,</a:t>
            </a:r>
          </a:p>
          <a:p>
            <a:r>
              <a:rPr lang="hu-HU" dirty="0"/>
              <a:t>ezek a cselekvések a társadalmi egyenlőség és igazságosság céljait szolgáló eszközök.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04644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A632BCB-5A7B-4C23-9376-088E64E9C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kollektív cselekvés pszichológiai alapja: a társas identitás alapú mobilizáció</a:t>
            </a:r>
            <a:br>
              <a:rPr lang="hu-HU" dirty="0"/>
            </a:br>
            <a:r>
              <a:rPr lang="hu-HU" dirty="0"/>
              <a:t> 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5CFDF90-0E25-452E-9DB6-5B15F4767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kollektív cselekvést </a:t>
            </a:r>
            <a:r>
              <a:rPr lang="hu-HU" dirty="0" err="1"/>
              <a:t>pszichológiailag</a:t>
            </a:r>
            <a:r>
              <a:rPr lang="hu-HU" dirty="0"/>
              <a:t> a társas identitás alapozza meg. </a:t>
            </a:r>
          </a:p>
          <a:p>
            <a:r>
              <a:rPr lang="hu-HU" dirty="0"/>
              <a:t>A csoporttagságból az önértékelésünk építkezik, és arra törekszünk, hogy a saját csoportot pozitív színben lássuk.</a:t>
            </a:r>
          </a:p>
          <a:p>
            <a:r>
              <a:rPr lang="hu-HU" dirty="0"/>
              <a:t>Éppen ezért a csoport bármely tagját érő atrocitás, még akkor is, ha a személyt személyesen nem érinti, rosszul eshet. </a:t>
            </a:r>
          </a:p>
          <a:p>
            <a:r>
              <a:rPr lang="hu-HU" dirty="0"/>
              <a:t>Azt, hogy a cselekvők a mobilizáció mely formáját választják, és azt, hogy a cselekvés felforgató vagy békés lesz, a társas normák alakítják.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90382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E2E0D1F-65B4-4427-A187-80C410262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Motivációs háttér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EB0551B-FD00-4FE2-B8D7-5FD22739E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/>
              <a:t>A kollektív cselekvés tehát a csoportalapú igazságtalanság megszüntetését vagy megelőzését célozza. Ezt az igazságtalanságot a saját csoport is, de egy külső csoport is elszenvedheti (Van </a:t>
            </a:r>
            <a:r>
              <a:rPr lang="hu-HU" dirty="0" err="1"/>
              <a:t>Zomeren</a:t>
            </a:r>
            <a:r>
              <a:rPr lang="hu-HU" dirty="0"/>
              <a:t>, </a:t>
            </a:r>
            <a:r>
              <a:rPr lang="hu-HU" dirty="0" err="1"/>
              <a:t>Iyer</a:t>
            </a:r>
            <a:r>
              <a:rPr lang="hu-HU" dirty="0"/>
              <a:t>, 2009). </a:t>
            </a:r>
          </a:p>
          <a:p>
            <a:r>
              <a:rPr lang="hu-HU" dirty="0"/>
              <a:t>Sokan ugyanis más csoportok tagjaival is képesek szolidaritást átélni, különösképpen, ha identitásuk úgynevezett „széles alapú”, vagyis a kisebb csoportok határain átívelő, másokat is magába foglaló (</a:t>
            </a:r>
            <a:r>
              <a:rPr lang="hu-HU" dirty="0" err="1"/>
              <a:t>Gaertner</a:t>
            </a:r>
            <a:r>
              <a:rPr lang="hu-HU" dirty="0"/>
              <a:t>, </a:t>
            </a:r>
            <a:r>
              <a:rPr lang="hu-HU" dirty="0" err="1"/>
              <a:t>Dovidio</a:t>
            </a:r>
            <a:r>
              <a:rPr lang="hu-HU" dirty="0"/>
              <a:t>, </a:t>
            </a:r>
            <a:r>
              <a:rPr lang="hu-HU" dirty="0" err="1"/>
              <a:t>Anastasio</a:t>
            </a:r>
            <a:r>
              <a:rPr lang="hu-HU" dirty="0"/>
              <a:t>, Bachman és </a:t>
            </a:r>
            <a:r>
              <a:rPr lang="hu-HU" dirty="0" err="1"/>
              <a:t>Rust</a:t>
            </a:r>
            <a:r>
              <a:rPr lang="hu-HU" dirty="0"/>
              <a:t>). </a:t>
            </a:r>
          </a:p>
          <a:p>
            <a:r>
              <a:rPr lang="hu-HU" dirty="0"/>
              <a:t>A motiváció tekintetében tehát a magyarázó elvek között sokáig a végső soron egyéni érdekek voltak előtérben (a saját csoport tagjával történő esemény közvetlenebb módon érinti az egyént). </a:t>
            </a:r>
          </a:p>
          <a:p>
            <a:r>
              <a:rPr lang="hu-HU" dirty="0"/>
              <a:t>Később azonban nyilvánvalóvá vált, hogy az emberek privilegizált csoportok tagjaiként is </a:t>
            </a:r>
            <a:r>
              <a:rPr lang="hu-HU" dirty="0" err="1"/>
              <a:t>mobilizálódhatnak</a:t>
            </a:r>
            <a:r>
              <a:rPr lang="hu-HU" dirty="0"/>
              <a:t>. 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2879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DE326F0-8ECD-4FF7-9B60-AD0F8C137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aktivizálódás feltételei: morális felháborodás és hatékonyságérzés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FDB22F4-56F2-4FE4-90B8-05748E8D25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Egy Van </a:t>
            </a:r>
            <a:r>
              <a:rPr lang="hu-HU" dirty="0" err="1"/>
              <a:t>Zommeren</a:t>
            </a:r>
            <a:r>
              <a:rPr lang="hu-HU" dirty="0"/>
              <a:t> és munkatársai által  2008-ban végzett, 182 tanulmányt </a:t>
            </a:r>
            <a:r>
              <a:rPr lang="hu-HU" dirty="0" err="1"/>
              <a:t>metaanalizáló</a:t>
            </a:r>
            <a:r>
              <a:rPr lang="hu-HU" dirty="0"/>
              <a:t> kutatás szerint kollektív cselekvésbe akkor fognak az emberek, ha </a:t>
            </a:r>
          </a:p>
          <a:p>
            <a:pPr lvl="1"/>
            <a:r>
              <a:rPr lang="hu-HU" dirty="0"/>
              <a:t>az igazságtalanság felzaklatja őket, továbbá </a:t>
            </a:r>
          </a:p>
          <a:p>
            <a:pPr lvl="1"/>
            <a:r>
              <a:rPr lang="hu-HU" dirty="0"/>
              <a:t>ha értelmét látják a cselekvésnek. </a:t>
            </a:r>
          </a:p>
          <a:p>
            <a:r>
              <a:rPr lang="en-US" dirty="0"/>
              <a:t>Saab </a:t>
            </a:r>
            <a:r>
              <a:rPr lang="en-US" dirty="0" err="1"/>
              <a:t>és</a:t>
            </a:r>
            <a:r>
              <a:rPr lang="en-US" dirty="0"/>
              <a:t> </a:t>
            </a:r>
            <a:r>
              <a:rPr lang="en-US" dirty="0" err="1"/>
              <a:t>munkatársai</a:t>
            </a:r>
            <a:r>
              <a:rPr lang="en-US" dirty="0"/>
              <a:t> (2015) </a:t>
            </a:r>
            <a:endParaRPr lang="hu-HU" dirty="0"/>
          </a:p>
          <a:p>
            <a:pPr lvl="1"/>
            <a:r>
              <a:rPr lang="hu-HU" dirty="0"/>
              <a:t>Az érzelmi komponenst is tovább bontották két összetevőre, a sajnálatra és a morális felháborodásra, és </a:t>
            </a:r>
          </a:p>
          <a:p>
            <a:pPr lvl="1"/>
            <a:r>
              <a:rPr lang="hu-HU" dirty="0"/>
              <a:t>a hatékonyság komponenst is tovább finomították, a célelérés hatékonyság-érzetére és a tiltakozó mozgalom identitását megszilárdító hatékonyság-érzetére.</a:t>
            </a:r>
          </a:p>
        </p:txBody>
      </p:sp>
    </p:spTree>
    <p:extLst>
      <p:ext uri="{BB962C8B-B14F-4D97-AF65-F5344CB8AC3E}">
        <p14:creationId xmlns:p14="http://schemas.microsoft.com/office/powerpoint/2010/main" val="2308599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6275622-53F9-4CFC-A4CF-639066368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kollektív cselekvést befolyásoló további hatások</a:t>
            </a:r>
            <a:br>
              <a:rPr lang="hu-HU" dirty="0"/>
            </a:br>
            <a:r>
              <a:rPr lang="hu-HU" dirty="0"/>
              <a:t> 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EB192DE-558B-4546-B00B-B9E7114A9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/>
              <a:t>Kollektív cselekvéssel saját csoporttagért könnyebb kiállni, mint más csoport tagjáért </a:t>
            </a:r>
          </a:p>
          <a:p>
            <a:r>
              <a:rPr lang="hu-HU" dirty="0"/>
              <a:t>A lényegtelen rendbontásokat a szemtanúk még a kisebb státuszú elkövetőknek is sokszor elnézik, de a súlyosabb rendbontások esetén már </a:t>
            </a:r>
            <a:r>
              <a:rPr lang="hu-HU" dirty="0" err="1"/>
              <a:t>cselekszenek</a:t>
            </a:r>
            <a:r>
              <a:rPr lang="hu-HU" dirty="0"/>
              <a:t>, igaz, leginkább az alacsony </a:t>
            </a:r>
            <a:r>
              <a:rPr lang="hu-HU" dirty="0" err="1"/>
              <a:t>státuszó</a:t>
            </a:r>
            <a:r>
              <a:rPr lang="hu-HU" dirty="0"/>
              <a:t> rendbontókkal szemben (</a:t>
            </a:r>
            <a:r>
              <a:rPr lang="hu-HU" dirty="0" err="1"/>
              <a:t>Glasford</a:t>
            </a:r>
            <a:r>
              <a:rPr lang="hu-HU" dirty="0"/>
              <a:t> és </a:t>
            </a:r>
            <a:r>
              <a:rPr lang="hu-HU" dirty="0" err="1"/>
              <a:t>Pratto</a:t>
            </a:r>
            <a:r>
              <a:rPr lang="hu-HU" dirty="0"/>
              <a:t>, 2014). </a:t>
            </a:r>
          </a:p>
          <a:p>
            <a:r>
              <a:rPr lang="hu-HU" dirty="0"/>
              <a:t>mennyire érzi úgy a személy, hogy a sérelem akár vele is megtörténhetne. Ezt az érzést a társas identitás alapjának a szélessége alapvetően befolyásolja. </a:t>
            </a:r>
          </a:p>
          <a:p>
            <a:r>
              <a:rPr lang="hu-HU" dirty="0"/>
              <a:t>A kollektív cselekvés személyiségtényezőkkel is kapcsolatban áll. Duncan és Stewart a politikai érdeklődés hozzájárul az átpolitizálódott kollektív identitás kialakulásához és a kollektív cselekvéshez</a:t>
            </a:r>
          </a:p>
        </p:txBody>
      </p:sp>
    </p:spTree>
    <p:extLst>
      <p:ext uri="{BB962C8B-B14F-4D97-AF65-F5344CB8AC3E}">
        <p14:creationId xmlns:p14="http://schemas.microsoft.com/office/powerpoint/2010/main" val="2715221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06BD032-1F7F-40E6-9130-0BDD51A84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tanúi pozíció 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1EAC931-5842-4E42-BA12-78AD01396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/>
              <a:t>az igazságtalanságra való érzékenységnek egy alkotóeleme a másokkal történt igazságtalanságra való érzékenység (Schmitt és </a:t>
            </a:r>
            <a:r>
              <a:rPr lang="hu-HU" dirty="0" err="1"/>
              <a:t>mtsai</a:t>
            </a:r>
            <a:r>
              <a:rPr lang="hu-HU" dirty="0"/>
              <a:t>, 2010)</a:t>
            </a:r>
          </a:p>
          <a:p>
            <a:r>
              <a:rPr lang="hu-HU" dirty="0"/>
              <a:t>az igazságtalanságokra adott válaszok között is megjelenik az a viselkedés, amikor a személy nem a közvetlen saját ügyében lép, </a:t>
            </a:r>
          </a:p>
          <a:p>
            <a:r>
              <a:rPr lang="hu-HU" dirty="0"/>
              <a:t>másokért áll ki (mely kiállás közvetett értelemben akár a saját helyzetének rendezését is szolgálhatja). </a:t>
            </a:r>
          </a:p>
          <a:p>
            <a:r>
              <a:rPr lang="hu-HU" dirty="0"/>
              <a:t>a kiállás történhet interperszonális szinten, akár egyetlen személy védelmében </a:t>
            </a:r>
          </a:p>
          <a:p>
            <a:r>
              <a:rPr lang="hu-HU" dirty="0"/>
              <a:t>de akár társadalmi szinten is, a kollektív cselekvés formájában, mely egy kollektív entitás érdekében történik és általában több személy együttes cselekvéséből áll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1176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D91D5CF-D6BE-4264-8506-9E4B5B38B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beavatkozás tárgya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39BCD57-350E-4940-A366-FBF85896ED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beavatkozás </a:t>
            </a:r>
          </a:p>
          <a:p>
            <a:pPr lvl="1"/>
            <a:r>
              <a:rPr lang="hu-HU" dirty="0"/>
              <a:t>a sértett védelmében, illetve </a:t>
            </a:r>
          </a:p>
          <a:p>
            <a:pPr lvl="1"/>
            <a:r>
              <a:rPr lang="hu-HU" dirty="0"/>
              <a:t>a normák védelmében (a sértő ellen) történhet</a:t>
            </a:r>
          </a:p>
          <a:p>
            <a:r>
              <a:rPr lang="hu-HU" dirty="0"/>
              <a:t>mindkettőt </a:t>
            </a:r>
            <a:r>
              <a:rPr lang="hu-HU" dirty="0" err="1"/>
              <a:t>proszociálisnak</a:t>
            </a:r>
            <a:r>
              <a:rPr lang="hu-HU" dirty="0"/>
              <a:t>, vagyis a társakért, a társadalomért cselekvőnek tartjuk</a:t>
            </a:r>
          </a:p>
          <a:p>
            <a:r>
              <a:rPr lang="hu-HU" dirty="0"/>
              <a:t>a normák betartatása ugyanis az egész társadalomnak (a beavatkozó tanúnak is) érdeke</a:t>
            </a:r>
          </a:p>
        </p:txBody>
      </p:sp>
    </p:spTree>
    <p:extLst>
      <p:ext uri="{BB962C8B-B14F-4D97-AF65-F5344CB8AC3E}">
        <p14:creationId xmlns:p14="http://schemas.microsoft.com/office/powerpoint/2010/main" val="3869126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3666383-D15F-411D-BEF9-CFFD04261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áldozat védelmében való személyes kiállás tanú szerepben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C4F9D25-526D-4B55-87B7-C6DBFC3F7D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jelenséget jellemzően a zaklatással (</a:t>
            </a:r>
            <a:r>
              <a:rPr lang="hu-HU" dirty="0" err="1"/>
              <a:t>bullying</a:t>
            </a:r>
            <a:r>
              <a:rPr lang="hu-HU" dirty="0"/>
              <a:t>) kapcsolatos jelenségeket vizsgáló szakirodalom tárgyalja</a:t>
            </a:r>
          </a:p>
          <a:p>
            <a:r>
              <a:rPr lang="hu-HU" dirty="0"/>
              <a:t>A zaklatás a másiknak kárt okozó, őt megfélemlítő és megalázó, időről időre ismétlődő magatartás (</a:t>
            </a:r>
            <a:r>
              <a:rPr lang="hu-HU" dirty="0" err="1"/>
              <a:t>Olweus</a:t>
            </a:r>
            <a:r>
              <a:rPr lang="hu-HU" dirty="0"/>
              <a:t>, 1993) </a:t>
            </a:r>
          </a:p>
          <a:p>
            <a:r>
              <a:rPr lang="hu-HU" dirty="0"/>
              <a:t>A tanúk szerepe kulcsfontosságú, az áldozat mindenféle terheltség miatt ugyanis ritkán kér segítséget </a:t>
            </a:r>
          </a:p>
          <a:p>
            <a:r>
              <a:rPr lang="hu-HU" dirty="0"/>
              <a:t>A zaklatásra irányuló vizsgálatoknak nagy részben az iskolai zaklatás a témája. </a:t>
            </a:r>
          </a:p>
        </p:txBody>
      </p:sp>
    </p:spTree>
    <p:extLst>
      <p:ext uri="{BB962C8B-B14F-4D97-AF65-F5344CB8AC3E}">
        <p14:creationId xmlns:p14="http://schemas.microsoft.com/office/powerpoint/2010/main" val="4061313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E0D7052-95F1-406A-9C17-1675FA0B2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közönyösség veszélye zaklatás tanújaként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9DF42F3-5279-48ED-8D42-032A6A663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Olweus</a:t>
            </a:r>
            <a:r>
              <a:rPr lang="hu-HU" dirty="0"/>
              <a:t> (2007): a szemtanú is részese a zaklatási eseménynek: a nem-cselekvés majdnem ugyanolyan káros, mint a bántalmazóval való szövetség. </a:t>
            </a:r>
          </a:p>
          <a:p>
            <a:r>
              <a:rPr lang="hu-HU" dirty="0" err="1"/>
              <a:t>Obermann</a:t>
            </a:r>
            <a:r>
              <a:rPr lang="hu-HU" dirty="0"/>
              <a:t> (2011): a közöny és az áldozathibáztatás egyáltalán nem jellemzi azokat, akiknek bűntudatuk van amiatt, hogy nem tesznek semmit. </a:t>
            </a:r>
          </a:p>
        </p:txBody>
      </p:sp>
    </p:spTree>
    <p:extLst>
      <p:ext uri="{BB962C8B-B14F-4D97-AF65-F5344CB8AC3E}">
        <p14:creationId xmlns:p14="http://schemas.microsoft.com/office/powerpoint/2010/main" val="2653394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C819065-03D1-401C-A83E-ED45D1D73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Kik segítenek?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B98ABE9-28A2-403B-A197-8CB1847AB2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társak jellemzése alapján azok a gyerekek hajlanak mások védelmére kelni, akiket fiziológiai mérések tanúsága szerint mások zaklatásának a látványa érzelmileg erősen felzaklat (</a:t>
            </a:r>
            <a:r>
              <a:rPr lang="hu-HU" dirty="0" err="1"/>
              <a:t>Barhight</a:t>
            </a:r>
            <a:r>
              <a:rPr lang="hu-HU" dirty="0"/>
              <a:t>, Hubbard és Hyde, 2013) </a:t>
            </a:r>
          </a:p>
          <a:p>
            <a:r>
              <a:rPr lang="hu-HU" dirty="0"/>
              <a:t>különösképpen a csoportban magas státuszú fiúkat találták olyannak, akiktől a gyengék védelmében a zaklatással szemben való fellépést várhatjuk (</a:t>
            </a:r>
            <a:r>
              <a:rPr lang="hu-HU" dirty="0" err="1"/>
              <a:t>Caravita</a:t>
            </a:r>
            <a:r>
              <a:rPr lang="hu-HU" dirty="0"/>
              <a:t>, Di </a:t>
            </a:r>
            <a:r>
              <a:rPr lang="hu-HU" dirty="0" err="1"/>
              <a:t>Blasio</a:t>
            </a:r>
            <a:r>
              <a:rPr lang="hu-HU" dirty="0"/>
              <a:t> és </a:t>
            </a:r>
            <a:r>
              <a:rPr lang="hu-HU" dirty="0" err="1"/>
              <a:t>Salmivalli</a:t>
            </a:r>
            <a:r>
              <a:rPr lang="hu-HU" dirty="0"/>
              <a:t>, 2009) .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64982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DAE7ECC-9D1B-493B-AAFE-FA9D64A19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Munkahelyi zaklatás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7CEB5A2-D432-4CD0-8C09-18D3F7511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/>
              <a:t>a tanúként látott munkahelyi zaklatás feszültségforrás, még akkor is, ha kisebb feszültséget jelent, mint áldozatként a zaklatás</a:t>
            </a:r>
          </a:p>
          <a:p>
            <a:r>
              <a:rPr lang="hu-HU" dirty="0"/>
              <a:t>a tanúként megélt zaklatás elégedetlenséggel jár együtt (</a:t>
            </a:r>
            <a:r>
              <a:rPr lang="hu-HU" dirty="0" err="1"/>
              <a:t>Einarsen</a:t>
            </a:r>
            <a:r>
              <a:rPr lang="hu-HU" dirty="0"/>
              <a:t> és </a:t>
            </a:r>
            <a:r>
              <a:rPr lang="hu-HU" dirty="0" err="1"/>
              <a:t>Mikkelsen</a:t>
            </a:r>
            <a:r>
              <a:rPr lang="hu-HU" dirty="0"/>
              <a:t>, 2003; </a:t>
            </a:r>
            <a:r>
              <a:rPr lang="hu-HU" dirty="0" err="1"/>
              <a:t>Lutgen-Sandvik</a:t>
            </a:r>
            <a:r>
              <a:rPr lang="hu-HU" dirty="0"/>
              <a:t>, </a:t>
            </a:r>
            <a:r>
              <a:rPr lang="hu-HU" dirty="0" err="1"/>
              <a:t>Tracy</a:t>
            </a:r>
            <a:r>
              <a:rPr lang="hu-HU" dirty="0"/>
              <a:t> és </a:t>
            </a:r>
            <a:r>
              <a:rPr lang="hu-HU" dirty="0" err="1"/>
              <a:t>Alberts</a:t>
            </a:r>
            <a:r>
              <a:rPr lang="hu-HU" dirty="0"/>
              <a:t>, 2007; </a:t>
            </a:r>
            <a:r>
              <a:rPr lang="hu-HU" dirty="0" err="1"/>
              <a:t>Vartia</a:t>
            </a:r>
            <a:r>
              <a:rPr lang="hu-HU" dirty="0"/>
              <a:t>, 2001). </a:t>
            </a:r>
          </a:p>
          <a:p>
            <a:r>
              <a:rPr lang="hu-HU" dirty="0"/>
              <a:t>a tanúként megélt tapasztalat összefüggésben van a munkahely elhagyásának szándékával, s e kapcsolatot a stressz és az elégedetlenség közvetíti (</a:t>
            </a:r>
            <a:r>
              <a:rPr lang="hu-HU" dirty="0" err="1"/>
              <a:t>Sims</a:t>
            </a:r>
            <a:r>
              <a:rPr lang="hu-HU" dirty="0"/>
              <a:t> és Sun, 2010)</a:t>
            </a:r>
          </a:p>
          <a:p>
            <a:r>
              <a:rPr lang="hu-HU" dirty="0"/>
              <a:t>a jó munkatársi csoportklíma feltétele mellett való kibeszélés könnyen elviheti a jelentésre buzdító feszültséget, éppen ezért a vezetőknek érdemes hangsúlyozottan buzdítani a túlkapásokról való jelentésre. </a:t>
            </a:r>
            <a:r>
              <a:rPr lang="hu-HU" dirty="0" err="1"/>
              <a:t>MacCurtain</a:t>
            </a:r>
            <a:r>
              <a:rPr lang="hu-HU" dirty="0"/>
              <a:t>, Murphy, </a:t>
            </a:r>
            <a:r>
              <a:rPr lang="hu-HU" dirty="0" err="1"/>
              <a:t>O'Sullivan</a:t>
            </a:r>
            <a:r>
              <a:rPr lang="hu-HU" dirty="0"/>
              <a:t>, </a:t>
            </a:r>
            <a:r>
              <a:rPr lang="hu-HU" dirty="0" err="1"/>
              <a:t>MacMahon</a:t>
            </a:r>
            <a:r>
              <a:rPr lang="hu-HU" dirty="0"/>
              <a:t> és Turner (2018) 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74854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9A68B11-1D2B-4DCA-92BE-1A3278B2D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tanú szerepkörében való kiállás kívánatos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FE8E559-80CB-4FEA-96C7-08393E2A8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Akár iskolai, akár munkahelyi zaklatással kapcsolatban történtek tehát a vizsgálódások, a tanú szerepkörében való kiállás egyfajta normatív, morális felhanggal, mint kívánatos magatartás jelent meg, melyet valószínűsítő hatásoknak a vizsgálata intenzív kutatás tárgya.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42223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C1882DE-0C00-448B-8E6E-9C3F6B08F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normasértés büntetése érdekében mutatott kiállás tanú szerepben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A6E49C5-27A4-4BA4-BAF8-C73EEA42C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tanúként látott igazságtalanságokat anyagi áldozatokat is vállalva büntetnek az emberek</a:t>
            </a:r>
          </a:p>
          <a:p>
            <a:r>
              <a:rPr lang="hu-HU" dirty="0" err="1"/>
              <a:t>Fehr</a:t>
            </a:r>
            <a:r>
              <a:rPr lang="hu-HU" dirty="0"/>
              <a:t> és </a:t>
            </a:r>
            <a:r>
              <a:rPr lang="hu-HU" dirty="0" err="1"/>
              <a:t>Fischbacher</a:t>
            </a:r>
            <a:r>
              <a:rPr lang="hu-HU" dirty="0"/>
              <a:t> (2004) például diktátor játékba vitték be a harmadik személyes költséges büntetés lehetőségét</a:t>
            </a:r>
          </a:p>
          <a:p>
            <a:r>
              <a:rPr lang="hu-HU" dirty="0"/>
              <a:t>a tanúk mintegy kétharmada élt az elosztási norma megbüntetésének a lehetőségével, és minél kevesebbet adott a diktátor a partnerének, annál jobban büntették a diktátort </a:t>
            </a:r>
          </a:p>
        </p:txBody>
      </p:sp>
    </p:spTree>
    <p:extLst>
      <p:ext uri="{BB962C8B-B14F-4D97-AF65-F5344CB8AC3E}">
        <p14:creationId xmlns:p14="http://schemas.microsoft.com/office/powerpoint/2010/main" val="2111193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1112</Words>
  <Application>Microsoft Office PowerPoint</Application>
  <PresentationFormat>Szélesvásznú</PresentationFormat>
  <Paragraphs>67</Paragraphs>
  <Slides>15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Office-téma</vt:lpstr>
      <vt:lpstr>Az igazságtalanságra tanúként adott proszociális válaszok   </vt:lpstr>
      <vt:lpstr>A tanúi pozíció </vt:lpstr>
      <vt:lpstr>A beavatkozás tárgya</vt:lpstr>
      <vt:lpstr>Az áldozat védelmében való személyes kiállás tanú szerepben</vt:lpstr>
      <vt:lpstr>A közönyösség veszélye zaklatás tanújaként</vt:lpstr>
      <vt:lpstr>Kik segítenek?</vt:lpstr>
      <vt:lpstr>Munkahelyi zaklatás</vt:lpstr>
      <vt:lpstr>a tanú szerepkörében való kiállás kívánatos</vt:lpstr>
      <vt:lpstr>A normasértés büntetése érdekében mutatott kiállás tanú szerepben </vt:lpstr>
      <vt:lpstr>a harmadik személyes büntetés motivációja</vt:lpstr>
      <vt:lpstr>a kollektív cselekvés értelme és igazsága (Thomas és Louis, 2013) </vt:lpstr>
      <vt:lpstr>A kollektív cselekvés pszichológiai alapja: a társas identitás alapú mobilizáció   </vt:lpstr>
      <vt:lpstr>Motivációs háttér</vt:lpstr>
      <vt:lpstr>Az aktivizálódás feltételei: morális felháborodás és hatékonyságérzés</vt:lpstr>
      <vt:lpstr>A kollektív cselekvést befolyásoló további hatások  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Etikus vezetés</dc:title>
  <dc:creator>lehelke0202@sulid.hu</dc:creator>
  <cp:lastModifiedBy>lehelke0202@sulid.hu</cp:lastModifiedBy>
  <cp:revision>12</cp:revision>
  <dcterms:created xsi:type="dcterms:W3CDTF">2020-05-20T14:06:58Z</dcterms:created>
  <dcterms:modified xsi:type="dcterms:W3CDTF">2020-05-21T14:42:55Z</dcterms:modified>
</cp:coreProperties>
</file>