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7BE3-D23D-498B-BA47-2F91AAAD8250}" type="datetimeFigureOut">
              <a:rPr lang="hu-HU" smtClean="0"/>
              <a:pPr/>
              <a:t>2013.10.02.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BDCB2-B4D9-430E-8EEF-4B20D667CE5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Klinikai gyermeklélektan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400" dirty="0" err="1" smtClean="0"/>
              <a:t>Sztancsik</a:t>
            </a:r>
            <a:r>
              <a:rPr lang="hu-HU" sz="2400" dirty="0" smtClean="0"/>
              <a:t> Veronika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Egészséges/patológiás fejlődést befolyásoló tényezők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Genetikai adottságok</a:t>
            </a:r>
          </a:p>
          <a:p>
            <a:r>
              <a:rPr lang="hu-HU" dirty="0" smtClean="0"/>
              <a:t>Veleszületett adottságok</a:t>
            </a:r>
          </a:p>
          <a:p>
            <a:r>
              <a:rPr lang="hu-HU" dirty="0" smtClean="0"/>
              <a:t>Temperamentum</a:t>
            </a:r>
          </a:p>
          <a:p>
            <a:r>
              <a:rPr lang="hu-HU" dirty="0" smtClean="0"/>
              <a:t>Központi </a:t>
            </a:r>
            <a:r>
              <a:rPr lang="hu-HU" dirty="0" err="1" smtClean="0"/>
              <a:t>ir</a:t>
            </a:r>
            <a:r>
              <a:rPr lang="hu-HU" dirty="0" smtClean="0"/>
              <a:t> betegségei, sérülései</a:t>
            </a:r>
          </a:p>
          <a:p>
            <a:r>
              <a:rPr lang="hu-HU" dirty="0" err="1" smtClean="0"/>
              <a:t>Pszicho-neuroimmunológiai</a:t>
            </a:r>
            <a:r>
              <a:rPr lang="hu-HU" dirty="0" smtClean="0"/>
              <a:t> folyamatok</a:t>
            </a:r>
          </a:p>
          <a:p>
            <a:r>
              <a:rPr lang="hu-HU" dirty="0" smtClean="0"/>
              <a:t>Család jellemzői</a:t>
            </a:r>
          </a:p>
          <a:p>
            <a:r>
              <a:rPr lang="hu-HU" dirty="0" smtClean="0"/>
              <a:t>Szociokulturális tényezők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pszichés zavarok kialakulásának elméleti modelljei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Pszichodinamikus</a:t>
            </a:r>
            <a:r>
              <a:rPr lang="hu-HU" dirty="0" smtClean="0"/>
              <a:t> megközelítések</a:t>
            </a:r>
          </a:p>
          <a:p>
            <a:r>
              <a:rPr lang="hu-HU" dirty="0" err="1" smtClean="0"/>
              <a:t>Behaviorizmus</a:t>
            </a:r>
            <a:endParaRPr lang="hu-HU" dirty="0" smtClean="0"/>
          </a:p>
          <a:p>
            <a:r>
              <a:rPr lang="hu-HU" dirty="0" smtClean="0"/>
              <a:t>Kognitív</a:t>
            </a:r>
          </a:p>
          <a:p>
            <a:r>
              <a:rPr lang="hu-HU" dirty="0" smtClean="0"/>
              <a:t>Humanisztikus</a:t>
            </a:r>
          </a:p>
          <a:p>
            <a:r>
              <a:rPr lang="hu-HU" dirty="0" smtClean="0"/>
              <a:t>Rendszerszemlélet</a:t>
            </a:r>
          </a:p>
          <a:p>
            <a:r>
              <a:rPr lang="hu-HU" dirty="0" smtClean="0"/>
              <a:t>Fejlődési pszichopatológia – interakciós fejlődési modell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főbb klinikai pszichológiai irányzatok pszichopatológiás folyamatokat magyarázó megközelítései (</a:t>
            </a:r>
            <a:r>
              <a:rPr lang="hu-HU" dirty="0" err="1" smtClean="0"/>
              <a:t>pszichodinamikus</a:t>
            </a:r>
            <a:r>
              <a:rPr lang="hu-HU" dirty="0" smtClean="0"/>
              <a:t>, behaviorista, kognitív, humanisztikus, rendszerszemléletű)</a:t>
            </a:r>
          </a:p>
          <a:p>
            <a:r>
              <a:rPr lang="hu-HU" dirty="0" smtClean="0"/>
              <a:t>Miben más a </a:t>
            </a:r>
            <a:r>
              <a:rPr lang="hu-HU" dirty="0" err="1" smtClean="0"/>
              <a:t>fejlődéslélektani</a:t>
            </a:r>
            <a:r>
              <a:rPr lang="hu-HU" dirty="0" smtClean="0"/>
              <a:t> szempontú pszichopatológia szemlélete?</a:t>
            </a:r>
          </a:p>
          <a:p>
            <a:r>
              <a:rPr lang="hu-HU" dirty="0" smtClean="0"/>
              <a:t>Önálló feldolgozásra javasolt…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/>
          </a:p>
        </p:txBody>
      </p:sp>
      <p:pic>
        <p:nvPicPr>
          <p:cNvPr id="4" name="Kép 3" descr="Anna Freu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052736"/>
            <a:ext cx="2190750" cy="2907010"/>
          </a:xfrm>
          <a:prstGeom prst="rect">
            <a:avLst/>
          </a:prstGeom>
        </p:spPr>
      </p:pic>
      <p:pic>
        <p:nvPicPr>
          <p:cNvPr id="5" name="Kép 4" descr="john-bowlb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420888"/>
            <a:ext cx="2167495" cy="2880000"/>
          </a:xfrm>
          <a:prstGeom prst="rect">
            <a:avLst/>
          </a:prstGeom>
        </p:spPr>
      </p:pic>
      <p:pic>
        <p:nvPicPr>
          <p:cNvPr id="6" name="Kép 5" descr="DN-Ster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95936" y="1052736"/>
            <a:ext cx="2291776" cy="3060000"/>
          </a:xfrm>
          <a:prstGeom prst="rect">
            <a:avLst/>
          </a:prstGeom>
        </p:spPr>
      </p:pic>
      <p:pic>
        <p:nvPicPr>
          <p:cNvPr id="7" name="Kép 6" descr="Fonagy_in_20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12160" y="2276872"/>
            <a:ext cx="2403000" cy="32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gyermekkori pszichológiai rendellenességek csoportosítása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u-HU" dirty="0" smtClean="0"/>
              <a:t>életkorok/fejlődési szintek szerint</a:t>
            </a:r>
          </a:p>
          <a:p>
            <a:pPr lvl="0"/>
            <a:r>
              <a:rPr lang="hu-HU" dirty="0" smtClean="0"/>
              <a:t>pszichés vagy biológiai funkciók szerint</a:t>
            </a:r>
          </a:p>
          <a:p>
            <a:pPr lvl="0"/>
            <a:r>
              <a:rPr lang="hu-HU" dirty="0" smtClean="0"/>
              <a:t> pszichiátriai diagnosztikai rendszerek szerint (BNO, DSM)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A csecsemőkor rendellenességei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dirty="0" smtClean="0"/>
              <a:t>„A csecsemőkori patológia elválaszthatatlan a gondozó személyektől, a környezeti hatásoktól, valamint a hozott adottságoktól. A terápiás rendelőben </a:t>
            </a:r>
            <a:r>
              <a:rPr lang="hu-HU" dirty="0" smtClean="0">
                <a:solidFill>
                  <a:schemeClr val="accent2"/>
                </a:solidFill>
              </a:rPr>
              <a:t>megjelenő problémák azonban először tüneti oldalukat mutatják meg</a:t>
            </a:r>
            <a:r>
              <a:rPr lang="hu-HU" dirty="0" smtClean="0"/>
              <a:t>, mivel az anyák egy-egy nehezen tolerálható </a:t>
            </a:r>
            <a:r>
              <a:rPr lang="hu-HU" dirty="0" smtClean="0">
                <a:solidFill>
                  <a:schemeClr val="accent2"/>
                </a:solidFill>
              </a:rPr>
              <a:t>tünet miatt fordulnak szakemberhez</a:t>
            </a:r>
            <a:r>
              <a:rPr lang="hu-HU" dirty="0" smtClean="0"/>
              <a:t>. Mivel a csecsemőkor szinte minden lelki megnyilvánulása elválaszthatatlan a testi funkcióktól, a tünetek is zömében </a:t>
            </a:r>
            <a:r>
              <a:rPr lang="hu-HU" dirty="0" smtClean="0">
                <a:solidFill>
                  <a:schemeClr val="accent2"/>
                </a:solidFill>
              </a:rPr>
              <a:t>funkciózavarok</a:t>
            </a:r>
            <a:r>
              <a:rPr lang="hu-HU" dirty="0" smtClean="0"/>
              <a:t>.” </a:t>
            </a:r>
          </a:p>
          <a:p>
            <a:pPr>
              <a:buNone/>
            </a:pPr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	(Halász, </a:t>
            </a:r>
            <a:r>
              <a:rPr lang="hu-HU" sz="3000" dirty="0" err="1" smtClean="0">
                <a:solidFill>
                  <a:schemeClr val="bg1">
                    <a:lumMod val="65000"/>
                  </a:schemeClr>
                </a:solidFill>
              </a:rPr>
              <a:t>in</a:t>
            </a:r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 Vikár és </a:t>
            </a:r>
            <a:r>
              <a:rPr lang="hu-HU" sz="3000" dirty="0" err="1" smtClean="0">
                <a:solidFill>
                  <a:schemeClr val="bg1">
                    <a:lumMod val="65000"/>
                  </a:schemeClr>
                </a:solidFill>
              </a:rPr>
              <a:t>mtsai</a:t>
            </a:r>
            <a:r>
              <a:rPr lang="hu-HU" sz="3000" dirty="0" smtClean="0">
                <a:solidFill>
                  <a:schemeClr val="bg1">
                    <a:lumMod val="65000"/>
                  </a:schemeClr>
                </a:solidFill>
              </a:rPr>
              <a:t>, 2007)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csecsemőkor legjellemzőbb tünetei, </a:t>
            </a:r>
            <a:r>
              <a:rPr lang="hu-HU" dirty="0" err="1" smtClean="0"/>
              <a:t>tünetegyüttesei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dirty="0" smtClean="0"/>
              <a:t>Fejlődési lemaradás, komplex érzelmi és viselkedési zavar</a:t>
            </a:r>
          </a:p>
          <a:p>
            <a:r>
              <a:rPr lang="hu-HU" dirty="0" smtClean="0"/>
              <a:t>Hiperaktivitás</a:t>
            </a:r>
          </a:p>
          <a:p>
            <a:r>
              <a:rPr lang="hu-HU" dirty="0" smtClean="0"/>
              <a:t>Evési, táplálási problémák</a:t>
            </a:r>
          </a:p>
          <a:p>
            <a:r>
              <a:rPr lang="hu-HU" dirty="0" smtClean="0"/>
              <a:t>Hányás</a:t>
            </a:r>
          </a:p>
          <a:p>
            <a:r>
              <a:rPr lang="hu-HU" dirty="0" smtClean="0"/>
              <a:t>Affektív apnoe</a:t>
            </a:r>
          </a:p>
          <a:p>
            <a:r>
              <a:rPr lang="hu-HU" dirty="0" smtClean="0"/>
              <a:t>Alvási problémák</a:t>
            </a:r>
            <a:endParaRPr lang="hu-H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kisgyermekkor, óvodáskor problémái /1.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gy</a:t>
            </a:r>
            <a:r>
              <a:rPr lang="hu-HU" dirty="0" smtClean="0"/>
              <a:t> </a:t>
            </a:r>
            <a:r>
              <a:rPr lang="hu-HU" dirty="0" err="1" smtClean="0"/>
              <a:t>kognitív-érzelmi-szociális</a:t>
            </a:r>
            <a:r>
              <a:rPr lang="hu-HU" dirty="0" smtClean="0"/>
              <a:t> fejlettsége, a korszak fejlődési „feladatai”</a:t>
            </a:r>
          </a:p>
          <a:p>
            <a:r>
              <a:rPr lang="hu-HU" dirty="0" smtClean="0"/>
              <a:t>A gyermeki világkép sajátosságai</a:t>
            </a:r>
          </a:p>
          <a:p>
            <a:r>
              <a:rPr lang="hu-HU" dirty="0" smtClean="0"/>
              <a:t>A (felnőtt) pszichiátriai diagnosztika szempontjai ebben a korszakban is csak korlátozottan használhatók!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kisgyermekkor, óvodáskor problémái /2.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Alvás zavarai </a:t>
            </a:r>
          </a:p>
          <a:p>
            <a:r>
              <a:rPr lang="hu-HU" dirty="0" smtClean="0"/>
              <a:t>Evési problémák</a:t>
            </a:r>
          </a:p>
          <a:p>
            <a:r>
              <a:rPr lang="hu-HU" u="sng" dirty="0" smtClean="0"/>
              <a:t>Szeparációs szorongás </a:t>
            </a:r>
            <a:r>
              <a:rPr lang="hu-HU" dirty="0" smtClean="0"/>
              <a:t>és más szorongásos problémák…</a:t>
            </a:r>
            <a:endParaRPr lang="hu-HU" u="sng" dirty="0" smtClean="0"/>
          </a:p>
          <a:p>
            <a:r>
              <a:rPr lang="hu-HU" dirty="0" smtClean="0"/>
              <a:t>Depresszió, </a:t>
            </a:r>
            <a:r>
              <a:rPr lang="hu-HU" dirty="0" err="1" smtClean="0"/>
              <a:t>dysthymia</a:t>
            </a:r>
            <a:endParaRPr lang="hu-HU" dirty="0" smtClean="0"/>
          </a:p>
          <a:p>
            <a:r>
              <a:rPr lang="hu-HU" dirty="0" err="1" smtClean="0"/>
              <a:t>Enurézis</a:t>
            </a:r>
            <a:endParaRPr lang="hu-HU" dirty="0" smtClean="0"/>
          </a:p>
          <a:p>
            <a:r>
              <a:rPr lang="hu-HU" dirty="0" err="1" smtClean="0"/>
              <a:t>Enkoprézis</a:t>
            </a:r>
            <a:endParaRPr lang="hu-HU" dirty="0" smtClean="0"/>
          </a:p>
          <a:p>
            <a:r>
              <a:rPr lang="hu-HU" dirty="0" smtClean="0"/>
              <a:t>Dadogás</a:t>
            </a:r>
          </a:p>
          <a:p>
            <a:r>
              <a:rPr lang="hu-HU" dirty="0" err="1" smtClean="0"/>
              <a:t>Mutizmus</a:t>
            </a:r>
            <a:endParaRPr lang="hu-HU" dirty="0" smtClean="0"/>
          </a:p>
          <a:p>
            <a:r>
              <a:rPr lang="hu-HU" dirty="0" smtClean="0"/>
              <a:t>Hazugság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Ajánlott irodalom (töredéke)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hu-HU" dirty="0"/>
              <a:t>(A * jelűek kötelezők)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*BNO-10 zsebkönyv DSM-IV meghatározásokkal, </a:t>
            </a:r>
            <a:r>
              <a:rPr lang="hu-HU" dirty="0" err="1"/>
              <a:t>Animula</a:t>
            </a:r>
            <a:r>
              <a:rPr lang="hu-HU" dirty="0"/>
              <a:t>, Budapest, 1996.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err="1" smtClean="0"/>
              <a:t>Bowlby</a:t>
            </a:r>
            <a:r>
              <a:rPr lang="hu-HU" dirty="0"/>
              <a:t>, J.: A biztos bázis - A kötődéselmélet klinikai alkalmazásai, </a:t>
            </a:r>
            <a:r>
              <a:rPr lang="hu-HU" dirty="0" err="1"/>
              <a:t>Animula</a:t>
            </a:r>
            <a:r>
              <a:rPr lang="hu-HU" dirty="0"/>
              <a:t>, Budapest, 2009</a:t>
            </a:r>
            <a:r>
              <a:rPr lang="hu-H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*</a:t>
            </a:r>
            <a:r>
              <a:rPr lang="hu-HU" dirty="0" err="1" smtClean="0"/>
              <a:t>Fónagy</a:t>
            </a:r>
            <a:r>
              <a:rPr lang="hu-HU" dirty="0" smtClean="0"/>
              <a:t> P.: A kötődés generációs átvitele: egy új elmélet, </a:t>
            </a:r>
            <a:r>
              <a:rPr lang="hu-HU" dirty="0" err="1" smtClean="0"/>
              <a:t>Thalassa</a:t>
            </a:r>
            <a:r>
              <a:rPr lang="hu-HU" dirty="0" smtClean="0"/>
              <a:t> folyóirat, 2003/2-3, p83-106</a:t>
            </a:r>
            <a:endParaRPr lang="hu-HU" dirty="0"/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Freud</a:t>
            </a:r>
            <a:r>
              <a:rPr lang="hu-HU" dirty="0"/>
              <a:t>, A.: Normalitás és patológia a gyermekkorban, </a:t>
            </a:r>
            <a:r>
              <a:rPr lang="hu-HU" dirty="0" err="1"/>
              <a:t>Animula</a:t>
            </a:r>
            <a:r>
              <a:rPr lang="hu-HU" dirty="0"/>
              <a:t>, Budapest, (évszám megjelölése nélkül) p39-71.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Halász A. – </a:t>
            </a:r>
            <a:r>
              <a:rPr lang="hu-HU" dirty="0" err="1"/>
              <a:t>Ingusz</a:t>
            </a:r>
            <a:r>
              <a:rPr lang="hu-HU" dirty="0"/>
              <a:t> I.: A pszichoterápiák néhány speciális alkalmazási területe, A gyermekpszichoterápiák </a:t>
            </a:r>
            <a:r>
              <a:rPr lang="hu-HU" dirty="0" err="1"/>
              <a:t>in</a:t>
            </a:r>
            <a:r>
              <a:rPr lang="hu-HU" dirty="0"/>
              <a:t>: A pszichoterápia tankönyve, Medicina, Budapest, 2000 p423-445</a:t>
            </a:r>
            <a:r>
              <a:rPr lang="hu-H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err="1" smtClean="0"/>
              <a:t>Klaniczay</a:t>
            </a:r>
            <a:r>
              <a:rPr lang="hu-HU" dirty="0" smtClean="0"/>
              <a:t> S.: Esetek a gyermekpszichoterápia területéről, Bárczi Gusztáv </a:t>
            </a:r>
            <a:r>
              <a:rPr lang="hu-HU" dirty="0" err="1" smtClean="0"/>
              <a:t>GyTF</a:t>
            </a:r>
            <a:r>
              <a:rPr lang="hu-HU" dirty="0" smtClean="0"/>
              <a:t>, Budapest, 1999.</a:t>
            </a:r>
            <a:endParaRPr lang="hu-HU" dirty="0"/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Ranschburg, J.: Egy új tudományág (a fejlődési pszichopatológia) születéséről, Pszichológia, 1989/3.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*Ranschburg J.: Pszichológiai rendellenességek gyermekkorban, Nemzeti Tankönyvkiadó, Budapest, 1998.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Stern, D. N.: A csecsemő személyközi világa, </a:t>
            </a:r>
            <a:r>
              <a:rPr lang="hu-HU" dirty="0" err="1"/>
              <a:t>Animula</a:t>
            </a:r>
            <a:r>
              <a:rPr lang="hu-HU" dirty="0"/>
              <a:t>, Budapest, évszám nélkül, eredeti:1985</a:t>
            </a:r>
            <a:r>
              <a:rPr lang="hu-H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*</a:t>
            </a:r>
            <a:r>
              <a:rPr lang="hu-HU" dirty="0" err="1" smtClean="0"/>
              <a:t>Trull</a:t>
            </a:r>
            <a:r>
              <a:rPr lang="hu-HU" dirty="0" smtClean="0"/>
              <a:t>, T. J. és </a:t>
            </a:r>
            <a:r>
              <a:rPr lang="hu-HU" dirty="0" err="1" smtClean="0"/>
              <a:t>Phares</a:t>
            </a:r>
            <a:r>
              <a:rPr lang="hu-HU" dirty="0" smtClean="0"/>
              <a:t>, E. J.: Klinikai pszichológia, Osiris, 2001 p682-718.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Vetró </a:t>
            </a:r>
            <a:r>
              <a:rPr lang="hu-HU" dirty="0"/>
              <a:t>Á. (szerk.): Gyermek- és ifjúságpszichiátria, Medicina, Budapest, 2008</a:t>
            </a:r>
            <a:r>
              <a:rPr lang="hu-H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Vikár A. – Vikár </a:t>
            </a:r>
            <a:r>
              <a:rPr lang="hu-HU" dirty="0" err="1" smtClean="0"/>
              <a:t>Gy</a:t>
            </a:r>
            <a:r>
              <a:rPr lang="hu-HU" dirty="0" smtClean="0"/>
              <a:t>. – Székács E. (</a:t>
            </a:r>
            <a:r>
              <a:rPr lang="hu-HU" dirty="0" err="1" smtClean="0"/>
              <a:t>szerk</a:t>
            </a:r>
            <a:r>
              <a:rPr lang="hu-HU" dirty="0" smtClean="0"/>
              <a:t>): Dinamikus gyermekpszichiátria, 2. átdolgozott kiadás, Medicina, Budapest, 2007. 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Virág T.: Örökbe fogadott… Gyermekanalitikus tanulmányok, </a:t>
            </a:r>
            <a:r>
              <a:rPr lang="hu-HU" dirty="0" err="1" smtClean="0"/>
              <a:t>Animula</a:t>
            </a:r>
            <a:r>
              <a:rPr lang="hu-HU" dirty="0" smtClean="0"/>
              <a:t>, Budapest, 1996.</a:t>
            </a:r>
            <a:endParaRPr lang="hu-HU" dirty="0"/>
          </a:p>
          <a:p>
            <a:pPr marL="514350" indent="-514350">
              <a:buFont typeface="+mj-lt"/>
              <a:buAutoNum type="arabicPeriod"/>
            </a:pPr>
            <a:r>
              <a:rPr lang="hu-HU" dirty="0" err="1" smtClean="0"/>
              <a:t>Winnicott</a:t>
            </a:r>
            <a:r>
              <a:rPr lang="hu-HU" dirty="0" smtClean="0"/>
              <a:t>, D. W.: Játszás és valóság, </a:t>
            </a:r>
            <a:r>
              <a:rPr lang="hu-HU" dirty="0" err="1" smtClean="0"/>
              <a:t>Animula</a:t>
            </a:r>
            <a:r>
              <a:rPr lang="hu-HU" dirty="0" smtClean="0"/>
              <a:t>, Budapest, évszám nélkül, eredeti mű:1971.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klinikai gyermeklélektan tárgya, sajátosságai /1.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sz="2800" dirty="0" smtClean="0"/>
              <a:t>A pszichológia pszichopatológiai tüneteket, vagy klinikai mentális zavarokat mutató gyermekekkel és serdülőkkel foglalkozó ága. </a:t>
            </a:r>
            <a:r>
              <a:rPr lang="hu-HU" sz="20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hu-HU" sz="2000" dirty="0" err="1" smtClean="0">
                <a:solidFill>
                  <a:schemeClr val="bg1">
                    <a:lumMod val="65000"/>
                  </a:schemeClr>
                </a:solidFill>
              </a:rPr>
              <a:t>Trull-Phares</a:t>
            </a:r>
            <a:r>
              <a:rPr lang="hu-HU" sz="20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>
              <a:buNone/>
            </a:pPr>
            <a:r>
              <a:rPr lang="hu-HU" sz="2800" dirty="0" smtClean="0"/>
              <a:t>„Olyan kutatási terület, amely a gyermek fizikai és pszichés jóllétével kapcsolatos kérdések széles körével foglalkozik, beleértve a betegségek viselkedési és érzelmi velejáróit, a pszichológus szerepét a gyermekgyógyászatban, valamint az egészségvédelem és betegségmegelőzés kérdéseit egészségesek körében.” </a:t>
            </a:r>
            <a:r>
              <a:rPr lang="hu-HU" sz="20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hu-HU" sz="2000" dirty="0" err="1" smtClean="0">
                <a:solidFill>
                  <a:schemeClr val="bg1">
                    <a:lumMod val="65000"/>
                  </a:schemeClr>
                </a:solidFill>
              </a:rPr>
              <a:t>Roberts-Maddux-Wright</a:t>
            </a:r>
            <a:r>
              <a:rPr lang="hu-HU" sz="20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klinikai gyermeklélektan tárgya, sajátosságai /2.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hu-HU" dirty="0" err="1" smtClean="0"/>
              <a:t>Fealadatai</a:t>
            </a:r>
            <a:r>
              <a:rPr lang="hu-HU" dirty="0" smtClean="0"/>
              <a:t>:</a:t>
            </a:r>
          </a:p>
          <a:p>
            <a:pPr lvl="0"/>
            <a:r>
              <a:rPr lang="hu-HU" dirty="0" smtClean="0"/>
              <a:t>pszichés/mentális </a:t>
            </a:r>
            <a:r>
              <a:rPr lang="hu-HU" dirty="0"/>
              <a:t>állapot, pszichés problémák </a:t>
            </a:r>
            <a:r>
              <a:rPr lang="hu-HU" u="sng" dirty="0"/>
              <a:t>felmérése</a:t>
            </a:r>
            <a:r>
              <a:rPr lang="hu-HU" dirty="0"/>
              <a:t>, </a:t>
            </a:r>
            <a:r>
              <a:rPr lang="hu-HU" dirty="0" err="1"/>
              <a:t>pszichodiagnosztikai</a:t>
            </a:r>
            <a:r>
              <a:rPr lang="hu-HU" dirty="0"/>
              <a:t> eszközökkel</a:t>
            </a:r>
          </a:p>
          <a:p>
            <a:pPr lvl="0"/>
            <a:r>
              <a:rPr lang="hu-HU" u="sng" dirty="0"/>
              <a:t>együttműködés</a:t>
            </a:r>
            <a:r>
              <a:rPr lang="hu-HU" dirty="0"/>
              <a:t> orvossal, pszichiáterrel, </a:t>
            </a:r>
            <a:r>
              <a:rPr lang="hu-HU" dirty="0" smtClean="0"/>
              <a:t>társszakmákkal</a:t>
            </a:r>
            <a:endParaRPr lang="hu-HU" dirty="0"/>
          </a:p>
          <a:p>
            <a:pPr lvl="0"/>
            <a:r>
              <a:rPr lang="hu-HU" dirty="0"/>
              <a:t>pszichés kezelési </a:t>
            </a:r>
            <a:r>
              <a:rPr lang="hu-HU" u="sng" dirty="0"/>
              <a:t>javaslat</a:t>
            </a:r>
            <a:r>
              <a:rPr lang="hu-HU" dirty="0"/>
              <a:t> – kompetenciától függően kezelés</a:t>
            </a:r>
          </a:p>
          <a:p>
            <a:pPr lvl="0"/>
            <a:r>
              <a:rPr lang="hu-HU" dirty="0" err="1"/>
              <a:t>utánkövetés</a:t>
            </a:r>
            <a:endParaRPr lang="hu-HU" dirty="0"/>
          </a:p>
          <a:p>
            <a:pPr lvl="0"/>
            <a:r>
              <a:rPr lang="hu-HU" dirty="0" smtClean="0"/>
              <a:t>kutatás, </a:t>
            </a:r>
            <a:r>
              <a:rPr lang="hu-HU" dirty="0"/>
              <a:t>szakirodalmi tájékozódás, </a:t>
            </a:r>
            <a:r>
              <a:rPr lang="hu-HU" u="sng" dirty="0"/>
              <a:t>továbbképződés</a:t>
            </a:r>
            <a:r>
              <a:rPr lang="hu-HU" dirty="0"/>
              <a:t> (tudományosan megalapozott, szakmailag felkészült munkavégzés)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klinikai gyermeklélektan tárgya, sajátosságai /3.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u-HU" dirty="0" smtClean="0"/>
              <a:t>Különbségek a felnőttel foglalkozó klinikai pszichológushoz képest:</a:t>
            </a:r>
          </a:p>
          <a:p>
            <a:r>
              <a:rPr lang="hu-HU" dirty="0" smtClean="0"/>
              <a:t>Eszközök</a:t>
            </a:r>
          </a:p>
          <a:p>
            <a:r>
              <a:rPr lang="hu-HU" dirty="0" smtClean="0"/>
              <a:t>Betegség-belátás</a:t>
            </a:r>
          </a:p>
          <a:p>
            <a:r>
              <a:rPr lang="hu-HU" dirty="0" smtClean="0"/>
              <a:t>A gyermek sajátos függő helyzete</a:t>
            </a:r>
          </a:p>
          <a:p>
            <a:r>
              <a:rPr lang="hu-HU" dirty="0" smtClean="0"/>
              <a:t>Fejlettség figyelembe vétele</a:t>
            </a:r>
          </a:p>
          <a:p>
            <a:r>
              <a:rPr lang="hu-HU" dirty="0" smtClean="0"/>
              <a:t>Öngyógyító potenciál</a:t>
            </a:r>
          </a:p>
          <a:p>
            <a:r>
              <a:rPr lang="hu-HU" dirty="0" smtClean="0"/>
              <a:t>Minimális beavatkozás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Fejlődéslélektani</a:t>
            </a:r>
            <a:r>
              <a:rPr lang="hu-HU" dirty="0" smtClean="0"/>
              <a:t> szemlélet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hu-HU" dirty="0"/>
              <a:t>a fejlődés aktív, dinamikus </a:t>
            </a:r>
            <a:r>
              <a:rPr lang="hu-HU" dirty="0" smtClean="0"/>
              <a:t>folyamat…</a:t>
            </a:r>
            <a:endParaRPr lang="hu-HU" dirty="0"/>
          </a:p>
          <a:p>
            <a:pPr lvl="0"/>
            <a:r>
              <a:rPr lang="hu-HU" dirty="0"/>
              <a:t>hasonló fejlődési problémák (is) különböző </a:t>
            </a:r>
            <a:r>
              <a:rPr lang="hu-HU" dirty="0" smtClean="0"/>
              <a:t>kimenetelhez vezethetnek</a:t>
            </a:r>
            <a:endParaRPr lang="hu-HU" dirty="0"/>
          </a:p>
          <a:p>
            <a:pPr lvl="0"/>
            <a:r>
              <a:rPr lang="hu-HU" dirty="0"/>
              <a:t>különböző fejlődési problémák vezethetnek ugyanahhoz a kimenetelhez</a:t>
            </a:r>
          </a:p>
          <a:p>
            <a:pPr lvl="0"/>
            <a:r>
              <a:rPr lang="hu-HU" dirty="0"/>
              <a:t>a fejlődési folyamatok és kudarcok kölcsönhatásba léphetnek egymással</a:t>
            </a:r>
          </a:p>
          <a:p>
            <a:pPr lvl="0"/>
            <a:r>
              <a:rPr lang="hu-HU" dirty="0"/>
              <a:t>a fejlődési folyamatok és a környezet függnek egymástól, mindegyik befolyásolja a másikat, nem lehet őket külön szemlélni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</a:t>
            </a:r>
            <a:r>
              <a:rPr lang="hu-HU" dirty="0" smtClean="0"/>
              <a:t>i a normális?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dirty="0"/>
              <a:t>Klinikai zavar: kóros, normálistól eltérőnek minősített. (Társadalom által.) </a:t>
            </a:r>
            <a:endParaRPr lang="hu-HU" dirty="0" smtClean="0"/>
          </a:p>
          <a:p>
            <a:pPr>
              <a:buNone/>
            </a:pPr>
            <a:r>
              <a:rPr lang="hu-HU" dirty="0" smtClean="0">
                <a:solidFill>
                  <a:srgbClr val="00B050"/>
                </a:solidFill>
              </a:rPr>
              <a:t>A </a:t>
            </a:r>
            <a:r>
              <a:rPr lang="hu-HU" dirty="0">
                <a:solidFill>
                  <a:srgbClr val="00B050"/>
                </a:solidFill>
              </a:rPr>
              <a:t>normalitás csak konvenció/megegyezés </a:t>
            </a:r>
            <a:r>
              <a:rPr lang="hu-HU" dirty="0" smtClean="0">
                <a:solidFill>
                  <a:srgbClr val="00B050"/>
                </a:solidFill>
              </a:rPr>
              <a:t>kérdése!</a:t>
            </a:r>
          </a:p>
          <a:p>
            <a:r>
              <a:rPr lang="hu-HU" dirty="0" smtClean="0"/>
              <a:t>Konformista? </a:t>
            </a:r>
          </a:p>
          <a:p>
            <a:r>
              <a:rPr lang="hu-HU" dirty="0" smtClean="0"/>
              <a:t>Átlagos?</a:t>
            </a:r>
          </a:p>
          <a:p>
            <a:r>
              <a:rPr lang="hu-HU" dirty="0" smtClean="0"/>
              <a:t>Annak érzi magát?</a:t>
            </a:r>
          </a:p>
          <a:p>
            <a:r>
              <a:rPr lang="hu-HU" dirty="0" smtClean="0"/>
              <a:t>Egészséges?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Klinikai zavarok gyermekkorban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hu-HU" dirty="0" smtClean="0"/>
              <a:t>A diagnosztizálás során nem lehet figyelmen kívül hagyni:</a:t>
            </a:r>
          </a:p>
          <a:p>
            <a:pPr lvl="0"/>
            <a:r>
              <a:rPr lang="hu-HU" dirty="0" smtClean="0"/>
              <a:t>A </a:t>
            </a:r>
            <a:r>
              <a:rPr lang="hu-HU" dirty="0"/>
              <a:t>felmerülő akadályok/kihívások </a:t>
            </a:r>
            <a:r>
              <a:rPr lang="hu-HU" u="sng" dirty="0"/>
              <a:t>korra jellemző</a:t>
            </a:r>
            <a:r>
              <a:rPr lang="hu-HU" dirty="0"/>
              <a:t> kezelési módjait, ezek hatékonyságát.</a:t>
            </a:r>
          </a:p>
          <a:p>
            <a:pPr lvl="0"/>
            <a:r>
              <a:rPr lang="hu-HU" dirty="0"/>
              <a:t>A gyerek </a:t>
            </a:r>
            <a:r>
              <a:rPr lang="hu-HU" u="sng" dirty="0"/>
              <a:t>önmagára és másokra</a:t>
            </a:r>
            <a:r>
              <a:rPr lang="hu-HU" dirty="0"/>
              <a:t> irányuló </a:t>
            </a:r>
            <a:r>
              <a:rPr lang="hu-HU" u="sng" dirty="0"/>
              <a:t>érzelmeinek</a:t>
            </a:r>
            <a:r>
              <a:rPr lang="hu-HU" dirty="0"/>
              <a:t> minőségét, intenzitását, </a:t>
            </a:r>
          </a:p>
          <a:p>
            <a:pPr lvl="0"/>
            <a:r>
              <a:rPr lang="hu-HU" dirty="0"/>
              <a:t>ezek </a:t>
            </a:r>
            <a:r>
              <a:rPr lang="hu-HU" u="sng" dirty="0"/>
              <a:t>kifejezésének színvonalát</a:t>
            </a:r>
            <a:r>
              <a:rPr lang="hu-HU" dirty="0"/>
              <a:t>, a viselkedés árnyaltságát.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klinikai gyermeklélektan történetének néhány magyar vonatkozása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hu-HU" dirty="0" smtClean="0"/>
              <a:t>1899, 1906: Ranschburg Pál laboratóriuma</a:t>
            </a:r>
          </a:p>
          <a:p>
            <a:r>
              <a:rPr lang="hu-HU" dirty="0" smtClean="0"/>
              <a:t>1929: Gyógypedagógiai Nevelési és Pályaválasztási Tanácsadó</a:t>
            </a:r>
          </a:p>
          <a:p>
            <a:r>
              <a:rPr lang="hu-HU" dirty="0" smtClean="0"/>
              <a:t>Nevelési Tanácsadók</a:t>
            </a:r>
          </a:p>
          <a:p>
            <a:r>
              <a:rPr lang="hu-HU" dirty="0" smtClean="0"/>
              <a:t>Gyermek </a:t>
            </a:r>
            <a:r>
              <a:rPr lang="hu-HU" dirty="0" err="1" smtClean="0"/>
              <a:t>Ideggondozó-i</a:t>
            </a:r>
            <a:r>
              <a:rPr lang="hu-HU" dirty="0" smtClean="0"/>
              <a:t> hálózat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830</Words>
  <Application>Microsoft Office PowerPoint</Application>
  <PresentationFormat>Diavetítés a képernyőre (4:3 oldalarány)</PresentationFormat>
  <Paragraphs>105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Office-téma</vt:lpstr>
      <vt:lpstr>Klinikai gyermeklélektan</vt:lpstr>
      <vt:lpstr>Ajánlott irodalom (töredéke)</vt:lpstr>
      <vt:lpstr>A klinikai gyermeklélektan tárgya, sajátosságai /1.</vt:lpstr>
      <vt:lpstr>A klinikai gyermeklélektan tárgya, sajátosságai /2.</vt:lpstr>
      <vt:lpstr>A klinikai gyermeklélektan tárgya, sajátosságai /3.</vt:lpstr>
      <vt:lpstr>Fejlődéslélektani szemlélet</vt:lpstr>
      <vt:lpstr>Ki a normális?</vt:lpstr>
      <vt:lpstr>Klinikai zavarok gyermekkorban</vt:lpstr>
      <vt:lpstr>A klinikai gyermeklélektan történetének néhány magyar vonatkozása</vt:lpstr>
      <vt:lpstr>Egészséges/patológiás fejlődést befolyásoló tényezők</vt:lpstr>
      <vt:lpstr>A pszichés zavarok kialakulásának elméleti modelljei</vt:lpstr>
      <vt:lpstr>12. dia</vt:lpstr>
      <vt:lpstr>13. dia</vt:lpstr>
      <vt:lpstr>A gyermekkori pszichológiai rendellenességek csoportosítása</vt:lpstr>
      <vt:lpstr> A csecsemőkor rendellenességei </vt:lpstr>
      <vt:lpstr>A csecsemőkor legjellemzőbb tünetei, tünetegyüttesei</vt:lpstr>
      <vt:lpstr>A kisgyermekkor, óvodáskor problémái /1.</vt:lpstr>
      <vt:lpstr>A kisgyermekkor, óvodáskor problémái /2.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Klinikai gyermeklélektan</dc:title>
  <dc:creator>Család</dc:creator>
  <cp:lastModifiedBy>Sztancsik Veronika</cp:lastModifiedBy>
  <cp:revision>41</cp:revision>
  <dcterms:created xsi:type="dcterms:W3CDTF">2013-09-18T18:58:28Z</dcterms:created>
  <dcterms:modified xsi:type="dcterms:W3CDTF">2013-10-02T12:02:14Z</dcterms:modified>
</cp:coreProperties>
</file>