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89" autoAdjust="0"/>
  </p:normalViewPr>
  <p:slideViewPr>
    <p:cSldViewPr>
      <p:cViewPr varScale="1">
        <p:scale>
          <a:sx n="97" d="100"/>
          <a:sy n="97" d="100"/>
        </p:scale>
        <p:origin x="-3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A3494-B6E4-4744-866F-A66F7C4FCEA3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CFE83-1E0C-419F-8876-07088EA5B36C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Gyermek - </a:t>
            </a:r>
            <a:r>
              <a:rPr lang="hu-HU" dirty="0" err="1" smtClean="0"/>
              <a:t>pszichoszomatika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000" dirty="0" err="1" smtClean="0"/>
              <a:t>Sztancsik</a:t>
            </a:r>
            <a:r>
              <a:rPr lang="hu-HU" sz="2000" dirty="0" smtClean="0"/>
              <a:t> Veronika</a:t>
            </a:r>
            <a:endParaRPr lang="hu-H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Stern elmélete a </a:t>
            </a:r>
            <a:r>
              <a:rPr lang="hu-HU" dirty="0" err="1" smtClean="0"/>
              <a:t>szelf</a:t>
            </a:r>
            <a:r>
              <a:rPr lang="hu-HU" dirty="0" err="1" smtClean="0"/>
              <a:t>-</a:t>
            </a:r>
            <a:r>
              <a:rPr lang="hu-HU" dirty="0" err="1" smtClean="0"/>
              <a:t>fejlődésről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hu-HU" b="1" dirty="0" smtClean="0"/>
              <a:t>A </a:t>
            </a:r>
            <a:r>
              <a:rPr lang="hu-HU" b="1" dirty="0" smtClean="0"/>
              <a:t>bontakozó </a:t>
            </a:r>
            <a:r>
              <a:rPr lang="hu-HU" b="1" dirty="0" err="1" smtClean="0"/>
              <a:t>szelférzet</a:t>
            </a:r>
            <a:r>
              <a:rPr lang="hu-HU" b="1" dirty="0" smtClean="0"/>
              <a:t> (</a:t>
            </a:r>
            <a:r>
              <a:rPr lang="hu-HU" b="1" dirty="0" err="1" smtClean="0"/>
              <a:t>sense</a:t>
            </a:r>
            <a:r>
              <a:rPr lang="hu-HU" b="1" dirty="0" smtClean="0"/>
              <a:t> of an </a:t>
            </a:r>
            <a:r>
              <a:rPr lang="hu-HU" b="1" dirty="0" err="1" smtClean="0"/>
              <a:t>emergent</a:t>
            </a:r>
            <a:r>
              <a:rPr lang="hu-HU" b="1" dirty="0" smtClean="0"/>
              <a:t> </a:t>
            </a:r>
            <a:r>
              <a:rPr lang="hu-HU" b="1" dirty="0" err="1" smtClean="0"/>
              <a:t>self</a:t>
            </a:r>
            <a:r>
              <a:rPr lang="hu-HU" b="1" dirty="0" smtClean="0"/>
              <a:t>) </a:t>
            </a:r>
            <a:r>
              <a:rPr lang="hu-HU" b="1" dirty="0" smtClean="0"/>
              <a:t> 0-2 hó</a:t>
            </a:r>
            <a:r>
              <a:rPr lang="hu-HU" dirty="0" smtClean="0"/>
              <a:t> </a:t>
            </a:r>
            <a:r>
              <a:rPr lang="hu-HU" dirty="0" smtClean="0">
                <a:solidFill>
                  <a:srgbClr val="FFC000"/>
                </a:solidFill>
              </a:rPr>
              <a:t>→</a:t>
            </a:r>
            <a:r>
              <a:rPr lang="hu-HU" dirty="0" smtClean="0"/>
              <a:t>a </a:t>
            </a:r>
            <a:r>
              <a:rPr lang="hu-HU" dirty="0" err="1" smtClean="0"/>
              <a:t>szelférzet</a:t>
            </a:r>
            <a:r>
              <a:rPr lang="hu-HU" dirty="0" smtClean="0"/>
              <a:t> kialakulásának kezdetét biztosító képességek</a:t>
            </a:r>
            <a:endParaRPr lang="hu-HU" dirty="0" smtClean="0"/>
          </a:p>
          <a:p>
            <a:pPr marL="514350" indent="-514350">
              <a:buFont typeface="+mj-lt"/>
              <a:buAutoNum type="arabicPeriod"/>
            </a:pPr>
            <a:r>
              <a:rPr lang="hu-HU" b="1" dirty="0" err="1" smtClean="0"/>
              <a:t>Magszelférzet</a:t>
            </a:r>
            <a:r>
              <a:rPr lang="hu-HU" b="1" dirty="0" smtClean="0"/>
              <a:t> </a:t>
            </a:r>
            <a:r>
              <a:rPr lang="hu-HU" b="1" dirty="0" smtClean="0"/>
              <a:t>(</a:t>
            </a:r>
            <a:r>
              <a:rPr lang="hu-HU" b="1" dirty="0" err="1" smtClean="0"/>
              <a:t>sense</a:t>
            </a:r>
            <a:r>
              <a:rPr lang="hu-HU" b="1" dirty="0" smtClean="0"/>
              <a:t> of a </a:t>
            </a:r>
            <a:r>
              <a:rPr lang="hu-HU" b="1" dirty="0" err="1" smtClean="0"/>
              <a:t>core</a:t>
            </a:r>
            <a:r>
              <a:rPr lang="hu-HU" b="1" dirty="0" smtClean="0"/>
              <a:t> </a:t>
            </a:r>
            <a:r>
              <a:rPr lang="hu-HU" b="1" dirty="0" err="1" smtClean="0"/>
              <a:t>self</a:t>
            </a:r>
            <a:r>
              <a:rPr lang="hu-HU" b="1" dirty="0" smtClean="0"/>
              <a:t>) </a:t>
            </a:r>
            <a:r>
              <a:rPr lang="hu-HU" b="1" dirty="0" smtClean="0"/>
              <a:t>2-3 </a:t>
            </a:r>
            <a:r>
              <a:rPr lang="hu-HU" b="1" dirty="0" smtClean="0"/>
              <a:t>és 7-9 hó </a:t>
            </a:r>
            <a:r>
              <a:rPr lang="hu-HU" b="1" dirty="0" smtClean="0"/>
              <a:t>között </a:t>
            </a:r>
            <a:r>
              <a:rPr lang="hu-HU" dirty="0" smtClean="0">
                <a:solidFill>
                  <a:srgbClr val="FFC000"/>
                </a:solidFill>
              </a:rPr>
              <a:t>→</a:t>
            </a:r>
            <a:r>
              <a:rPr lang="hu-HU" dirty="0" smtClean="0"/>
              <a:t> a </a:t>
            </a:r>
            <a:r>
              <a:rPr lang="hu-HU" dirty="0" err="1" smtClean="0"/>
              <a:t>magszelférzet</a:t>
            </a:r>
            <a:r>
              <a:rPr lang="hu-HU" dirty="0" smtClean="0"/>
              <a:t> összetevői</a:t>
            </a:r>
            <a:r>
              <a:rPr lang="hu-HU" dirty="0" smtClean="0"/>
              <a:t>	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smtClean="0"/>
              <a:t>Szubjektív </a:t>
            </a:r>
            <a:r>
              <a:rPr lang="hu-HU" b="1" dirty="0" err="1" smtClean="0"/>
              <a:t>szelférzet</a:t>
            </a:r>
            <a:r>
              <a:rPr lang="hu-HU" b="1" dirty="0" smtClean="0"/>
              <a:t> (</a:t>
            </a:r>
            <a:r>
              <a:rPr lang="hu-HU" b="1" dirty="0" err="1" smtClean="0"/>
              <a:t>sense</a:t>
            </a:r>
            <a:r>
              <a:rPr lang="hu-HU" b="1" dirty="0" smtClean="0"/>
              <a:t> of a </a:t>
            </a:r>
            <a:r>
              <a:rPr lang="hu-HU" b="1" dirty="0" err="1" smtClean="0"/>
              <a:t>subjective</a:t>
            </a:r>
            <a:r>
              <a:rPr lang="hu-HU" b="1" dirty="0" smtClean="0"/>
              <a:t> </a:t>
            </a:r>
            <a:r>
              <a:rPr lang="hu-HU" b="1" dirty="0" err="1" smtClean="0"/>
              <a:t>self</a:t>
            </a:r>
            <a:r>
              <a:rPr lang="hu-HU" b="1" dirty="0" smtClean="0"/>
              <a:t>) </a:t>
            </a:r>
            <a:r>
              <a:rPr lang="hu-HU" b="1" dirty="0" smtClean="0"/>
              <a:t>7-9 </a:t>
            </a:r>
            <a:r>
              <a:rPr lang="hu-HU" b="1" dirty="0" smtClean="0"/>
              <a:t>és 15-18 hó </a:t>
            </a:r>
            <a:r>
              <a:rPr lang="hu-HU" b="1" dirty="0" smtClean="0"/>
              <a:t>között</a:t>
            </a:r>
            <a:r>
              <a:rPr lang="hu-HU" dirty="0" smtClean="0"/>
              <a:t> </a:t>
            </a:r>
            <a:r>
              <a:rPr lang="hu-HU" dirty="0" smtClean="0">
                <a:solidFill>
                  <a:srgbClr val="FFC000"/>
                </a:solidFill>
              </a:rPr>
              <a:t>→</a:t>
            </a:r>
            <a:r>
              <a:rPr lang="hu-HU" dirty="0" smtClean="0"/>
              <a:t>affektus összehangolás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smtClean="0"/>
              <a:t>Verbális </a:t>
            </a:r>
            <a:r>
              <a:rPr lang="hu-HU" b="1" dirty="0" err="1" smtClean="0"/>
              <a:t>szelférzet</a:t>
            </a:r>
            <a:r>
              <a:rPr lang="hu-HU" b="1" dirty="0" smtClean="0"/>
              <a:t> </a:t>
            </a:r>
            <a:r>
              <a:rPr lang="hu-HU" b="1" dirty="0" smtClean="0"/>
              <a:t>					</a:t>
            </a:r>
          </a:p>
          <a:p>
            <a:pPr marL="514350" indent="-514350">
              <a:buNone/>
            </a:pPr>
            <a:r>
              <a:rPr lang="hu-HU" b="1" dirty="0" smtClean="0"/>
              <a:t>	</a:t>
            </a:r>
            <a:r>
              <a:rPr lang="hu-HU" b="1" dirty="0" smtClean="0"/>
              <a:t>15-18 </a:t>
            </a:r>
            <a:r>
              <a:rPr lang="hu-HU" b="1" dirty="0" smtClean="0"/>
              <a:t>hónapos kortól</a:t>
            </a:r>
            <a:r>
              <a:rPr lang="hu-HU" b="1" dirty="0" smtClean="0"/>
              <a:t>…</a:t>
            </a:r>
            <a:r>
              <a:rPr lang="hu-HU" dirty="0" smtClean="0"/>
              <a:t> </a:t>
            </a:r>
            <a:r>
              <a:rPr lang="hu-HU" dirty="0" smtClean="0">
                <a:solidFill>
                  <a:srgbClr val="FFC000"/>
                </a:solidFill>
              </a:rPr>
              <a:t>→</a:t>
            </a:r>
            <a:r>
              <a:rPr lang="hu-HU" dirty="0" smtClean="0"/>
              <a:t>szimbolikus </a:t>
            </a:r>
            <a:r>
              <a:rPr lang="hu-HU" dirty="0" err="1" smtClean="0"/>
              <a:t>szelférzet</a:t>
            </a:r>
            <a:r>
              <a:rPr lang="hu-HU" dirty="0" smtClean="0"/>
              <a:t> </a:t>
            </a:r>
            <a:endParaRPr lang="hu-HU" dirty="0" smtClean="0"/>
          </a:p>
          <a:p>
            <a:pPr marL="514350" indent="-514350">
              <a:buNone/>
            </a:pPr>
            <a:r>
              <a:rPr lang="hu-HU" b="1" dirty="0" smtClean="0"/>
              <a:t>	Narratív </a:t>
            </a:r>
            <a:r>
              <a:rPr lang="hu-HU" b="1" dirty="0" err="1" smtClean="0"/>
              <a:t>szelférzet</a:t>
            </a:r>
            <a:r>
              <a:rPr lang="hu-HU" b="1" dirty="0" smtClean="0"/>
              <a:t> a 3. évtől</a:t>
            </a:r>
            <a:endParaRPr lang="hu-HU" dirty="0" smtClean="0"/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anya-csecsemő pár megfigyelése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Melyek a „klinikailag fontos” események?</a:t>
            </a:r>
          </a:p>
          <a:p>
            <a:r>
              <a:rPr lang="hu-HU" dirty="0" smtClean="0"/>
              <a:t>Mire kell/lehet figyelni?</a:t>
            </a:r>
          </a:p>
          <a:p>
            <a:r>
              <a:rPr lang="hu-HU" dirty="0" smtClean="0"/>
              <a:t>A kölcsönös reguláció egészséges mintázatának jellemzői</a:t>
            </a:r>
          </a:p>
          <a:p>
            <a:r>
              <a:rPr lang="hu-HU" dirty="0" smtClean="0"/>
              <a:t>A kölcsönös reguláció patológiás mintázatai</a:t>
            </a:r>
          </a:p>
          <a:p>
            <a:r>
              <a:rPr lang="hu-HU" dirty="0" smtClean="0"/>
              <a:t>A klinikai ablak </a:t>
            </a:r>
            <a:r>
              <a:rPr lang="hu-HU" smtClean="0"/>
              <a:t>a csecsemőkor </a:t>
            </a:r>
            <a:r>
              <a:rPr lang="hu-HU" dirty="0" smtClean="0"/>
              <a:t>különböző fejlődési szakaszaiban</a:t>
            </a:r>
          </a:p>
          <a:p>
            <a:r>
              <a:rPr lang="hu-HU" dirty="0" smtClean="0"/>
              <a:t>Csecsemőkori regulációs problémák fiziológiás területenként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Ajánlott irodalom a csecsemőkori regulációs zavarok témaköréhez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u-HU" dirty="0" smtClean="0"/>
              <a:t>M. </a:t>
            </a:r>
            <a:r>
              <a:rPr lang="hu-HU" dirty="0" err="1" smtClean="0"/>
              <a:t>Dornes</a:t>
            </a:r>
            <a:r>
              <a:rPr lang="hu-HU" dirty="0" smtClean="0"/>
              <a:t> (1993): A kompetens csecsemő</a:t>
            </a:r>
          </a:p>
          <a:p>
            <a:pPr>
              <a:buNone/>
            </a:pPr>
            <a:r>
              <a:rPr lang="hu-HU" dirty="0" smtClean="0"/>
              <a:t>Hédervári-Heller É. (2008): A szülő-csecsemő konzultáció és terápia</a:t>
            </a:r>
          </a:p>
          <a:p>
            <a:pPr>
              <a:buNone/>
            </a:pPr>
            <a:r>
              <a:rPr lang="hu-HU" dirty="0" smtClean="0"/>
              <a:t>D. N. Stern (1995): Az anyaság állapota</a:t>
            </a:r>
          </a:p>
          <a:p>
            <a:pPr>
              <a:buNone/>
            </a:pPr>
            <a:r>
              <a:rPr lang="hu-HU" dirty="0" smtClean="0"/>
              <a:t>D. N. Stern (1985): A csecsemő személyközi világa</a:t>
            </a:r>
          </a:p>
          <a:p>
            <a:pPr>
              <a:buNone/>
            </a:pPr>
            <a:r>
              <a:rPr lang="hu-HU" dirty="0" smtClean="0"/>
              <a:t>B. </a:t>
            </a:r>
            <a:r>
              <a:rPr lang="hu-HU" dirty="0" err="1" smtClean="0"/>
              <a:t>Cramer</a:t>
            </a:r>
            <a:r>
              <a:rPr lang="hu-HU" dirty="0" smtClean="0"/>
              <a:t> és F. </a:t>
            </a:r>
            <a:r>
              <a:rPr lang="hu-HU" dirty="0" err="1" smtClean="0"/>
              <a:t>Palacio-Espasa</a:t>
            </a:r>
            <a:r>
              <a:rPr lang="hu-HU" dirty="0" smtClean="0"/>
              <a:t> (1993): A baba-mama pszichoterápiák gyakorlata</a:t>
            </a:r>
          </a:p>
          <a:p>
            <a:pPr>
              <a:buNone/>
            </a:pPr>
            <a:r>
              <a:rPr lang="hu-HU" dirty="0" smtClean="0"/>
              <a:t>XII. Családbarát Konferencia (2010): Pszichoszomatikus betegségek csecsemő- és kisgyermekkorban, </a:t>
            </a:r>
            <a:r>
              <a:rPr lang="hu-HU" dirty="0" smtClean="0"/>
              <a:t>Regulációs zavarok 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Ajánlott irodalom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u-HU" dirty="0" smtClean="0"/>
              <a:t>Császár </a:t>
            </a:r>
            <a:r>
              <a:rPr lang="hu-HU" dirty="0" err="1"/>
              <a:t>Gy</a:t>
            </a:r>
            <a:r>
              <a:rPr lang="hu-HU" dirty="0"/>
              <a:t>.: Pszichoszomatikus orvoslás, Medicina, Budapest, 1980. </a:t>
            </a:r>
          </a:p>
          <a:p>
            <a:r>
              <a:rPr lang="hu-HU" dirty="0" smtClean="0"/>
              <a:t>Császár </a:t>
            </a:r>
            <a:r>
              <a:rPr lang="hu-HU" dirty="0" err="1"/>
              <a:t>Gy</a:t>
            </a:r>
            <a:r>
              <a:rPr lang="hu-HU" dirty="0"/>
              <a:t>.: </a:t>
            </a:r>
            <a:r>
              <a:rPr lang="hu-HU" dirty="0" err="1"/>
              <a:t>Pszichoszomatika</a:t>
            </a:r>
            <a:r>
              <a:rPr lang="hu-HU" dirty="0"/>
              <a:t> a gyakorlatban, </a:t>
            </a:r>
            <a:r>
              <a:rPr lang="hu-HU" dirty="0" err="1"/>
              <a:t>Pszichoteam</a:t>
            </a:r>
            <a:r>
              <a:rPr lang="hu-HU" dirty="0"/>
              <a:t>, Budapest, 1989</a:t>
            </a:r>
            <a:r>
              <a:rPr lang="hu-HU" dirty="0" smtClean="0"/>
              <a:t>.</a:t>
            </a:r>
          </a:p>
          <a:p>
            <a:r>
              <a:rPr lang="hu-HU" dirty="0" err="1" smtClean="0"/>
              <a:t>Demcsákné</a:t>
            </a:r>
            <a:r>
              <a:rPr lang="hu-HU" dirty="0" smtClean="0"/>
              <a:t> </a:t>
            </a:r>
            <a:r>
              <a:rPr lang="hu-HU" dirty="0"/>
              <a:t>Kelen Ilona: Pszichoszomatikus zavarok gyermek- és ifjúkorban. Medicina, 1982</a:t>
            </a:r>
            <a:r>
              <a:rPr lang="hu-HU" dirty="0" smtClean="0"/>
              <a:t>.</a:t>
            </a:r>
          </a:p>
          <a:p>
            <a:r>
              <a:rPr lang="hu-HU" dirty="0" smtClean="0"/>
              <a:t>Hoffmann, S. O. – </a:t>
            </a:r>
            <a:r>
              <a:rPr lang="hu-HU" dirty="0" err="1" smtClean="0"/>
              <a:t>Hochapfel</a:t>
            </a:r>
            <a:r>
              <a:rPr lang="hu-HU" dirty="0" smtClean="0"/>
              <a:t>: Neuróziselmélet, pszichoterápia és pszichoszomatikus medicina, </a:t>
            </a:r>
            <a:r>
              <a:rPr lang="hu-HU" dirty="0" err="1" smtClean="0"/>
              <a:t>Medicina</a:t>
            </a:r>
            <a:r>
              <a:rPr lang="hu-HU" dirty="0" smtClean="0"/>
              <a:t>, Budapest, 2000.</a:t>
            </a:r>
          </a:p>
          <a:p>
            <a:r>
              <a:rPr lang="hu-HU" dirty="0" smtClean="0"/>
              <a:t>Kopp M. – </a:t>
            </a:r>
            <a:r>
              <a:rPr lang="hu-HU" dirty="0" err="1" smtClean="0"/>
              <a:t>Berghammer</a:t>
            </a:r>
            <a:r>
              <a:rPr lang="hu-HU" dirty="0" smtClean="0"/>
              <a:t> R. (szerk.): Orvosi pszichológia, Medicina, Budapest, 2005.</a:t>
            </a:r>
          </a:p>
          <a:p>
            <a:r>
              <a:rPr lang="hu-HU" dirty="0"/>
              <a:t>Kulcsár </a:t>
            </a:r>
            <a:r>
              <a:rPr lang="hu-HU" dirty="0" err="1"/>
              <a:t>Zs</a:t>
            </a:r>
            <a:r>
              <a:rPr lang="hu-HU" dirty="0"/>
              <a:t>.: Korai személyiségfejlődés és </a:t>
            </a:r>
            <a:r>
              <a:rPr lang="hu-HU" dirty="0" err="1"/>
              <a:t>énfunkciók</a:t>
            </a:r>
            <a:r>
              <a:rPr lang="hu-HU" dirty="0"/>
              <a:t> (Pszichoanalitikus elméletek </a:t>
            </a:r>
            <a:r>
              <a:rPr lang="hu-HU" dirty="0" err="1"/>
              <a:t>biopszichológiai</a:t>
            </a:r>
            <a:r>
              <a:rPr lang="hu-HU" dirty="0"/>
              <a:t> elemzésben), Argumentum, Budapest, 2006</a:t>
            </a:r>
            <a:r>
              <a:rPr lang="hu-HU" dirty="0" smtClean="0"/>
              <a:t>.</a:t>
            </a:r>
          </a:p>
          <a:p>
            <a:r>
              <a:rPr lang="hu-HU" dirty="0" smtClean="0"/>
              <a:t>Kulcsár Zsuzsanna; Rózsa Sándor; </a:t>
            </a:r>
            <a:r>
              <a:rPr lang="hu-HU" dirty="0" err="1" smtClean="0"/>
              <a:t>Kökönyei</a:t>
            </a:r>
            <a:r>
              <a:rPr lang="hu-HU" dirty="0" smtClean="0"/>
              <a:t> Gyöngyi (szerk.): Megmagyarázhatatlan testi tünetek I-II.</a:t>
            </a:r>
            <a:r>
              <a:rPr lang="hu-HU" dirty="0"/>
              <a:t>,</a:t>
            </a:r>
            <a:r>
              <a:rPr lang="hu-HU" dirty="0" smtClean="0"/>
              <a:t> ELTE Eötvös Kiadó, </a:t>
            </a:r>
            <a:r>
              <a:rPr lang="hu-HU" dirty="0" err="1" smtClean="0"/>
              <a:t>Budepest</a:t>
            </a:r>
            <a:r>
              <a:rPr lang="hu-HU" dirty="0" smtClean="0"/>
              <a:t>, 2004.</a:t>
            </a:r>
            <a:endParaRPr lang="hu-HU" dirty="0"/>
          </a:p>
          <a:p>
            <a:r>
              <a:rPr lang="hu-HU" dirty="0" err="1"/>
              <a:t>Mentzos</a:t>
            </a:r>
            <a:r>
              <a:rPr lang="hu-HU" dirty="0"/>
              <a:t>, S.: A konfliktus-feldolgozás neurotikus módjai. Pszichoanalitikus neurózistan klasszikus és új megközelítésben, Lélekben Otthon Kiadó, Budapest, 2003</a:t>
            </a:r>
            <a:r>
              <a:rPr lang="hu-HU" dirty="0" smtClean="0"/>
              <a:t>.</a:t>
            </a:r>
          </a:p>
          <a:p>
            <a:r>
              <a:rPr lang="hu-HU" dirty="0" err="1"/>
              <a:t>Onnis</a:t>
            </a:r>
            <a:r>
              <a:rPr lang="hu-HU" dirty="0"/>
              <a:t>, L.: </a:t>
            </a:r>
            <a:r>
              <a:rPr lang="hu-HU" dirty="0" err="1"/>
              <a:t>Corpo</a:t>
            </a:r>
            <a:r>
              <a:rPr lang="hu-HU" dirty="0"/>
              <a:t> e </a:t>
            </a:r>
            <a:r>
              <a:rPr lang="hu-HU" dirty="0" err="1"/>
              <a:t>contesto</a:t>
            </a:r>
            <a:r>
              <a:rPr lang="hu-HU" dirty="0"/>
              <a:t>. A pszichoszomatikus zavarok rendszerszemlélete, </a:t>
            </a:r>
            <a:r>
              <a:rPr lang="hu-HU" dirty="0" err="1"/>
              <a:t>Animula</a:t>
            </a:r>
            <a:r>
              <a:rPr lang="hu-HU" dirty="0"/>
              <a:t>, Budapest, 1993.</a:t>
            </a:r>
          </a:p>
          <a:p>
            <a:endParaRPr lang="hu-HU" dirty="0"/>
          </a:p>
          <a:p>
            <a:endParaRPr lang="hu-HU" dirty="0"/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</a:t>
            </a:r>
            <a:r>
              <a:rPr lang="hu-HU" dirty="0" smtClean="0"/>
              <a:t> „</a:t>
            </a:r>
            <a:r>
              <a:rPr lang="hu-HU" dirty="0" err="1" smtClean="0"/>
              <a:t>pszichoszomatika</a:t>
            </a:r>
            <a:r>
              <a:rPr lang="hu-HU" dirty="0" smtClean="0"/>
              <a:t>” alapjai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A </a:t>
            </a:r>
            <a:r>
              <a:rPr lang="hu-HU" dirty="0"/>
              <a:t>pszichoszomatikus medicina olyan elmélet, kutatási irány és kezelési mód, mely a testi, lelki és társadalmi kölcsönhatásokat vizsgálja az emberi megbetegedések tekintetében: keletkezésében, lefolyásában és </a:t>
            </a:r>
            <a:r>
              <a:rPr lang="hu-HU" dirty="0" smtClean="0"/>
              <a:t>kezelésében. </a:t>
            </a:r>
          </a:p>
          <a:p>
            <a:pPr>
              <a:buNone/>
            </a:pPr>
            <a:r>
              <a:rPr lang="hu-HU" dirty="0"/>
              <a:t>	</a:t>
            </a:r>
            <a:r>
              <a:rPr lang="hu-HU" dirty="0" smtClean="0"/>
              <a:t>				</a:t>
            </a:r>
            <a:r>
              <a:rPr lang="hu-HU" sz="2800" dirty="0" smtClean="0"/>
              <a:t>(</a:t>
            </a:r>
            <a:r>
              <a:rPr lang="hu-HU" sz="2800" dirty="0" err="1"/>
              <a:t>Hoffmann-Hochapfel</a:t>
            </a:r>
            <a:r>
              <a:rPr lang="hu-HU" sz="2800" dirty="0" smtClean="0"/>
              <a:t>)</a:t>
            </a:r>
            <a:endParaRPr lang="hu-H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„</a:t>
            </a:r>
            <a:r>
              <a:rPr lang="hu-HU" dirty="0" err="1" smtClean="0"/>
              <a:t>pszichoszomatika</a:t>
            </a:r>
            <a:r>
              <a:rPr lang="hu-HU" dirty="0" smtClean="0"/>
              <a:t>” alapjai 2.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Holisztikus szemlélet</a:t>
            </a:r>
          </a:p>
          <a:p>
            <a:r>
              <a:rPr lang="hu-HU" dirty="0" smtClean="0"/>
              <a:t>Alexander: vegetatív idegrendszer, függőségi konfliktus, konfliktus-specifikus szerv-választás,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gyökere a korai anya-gyerek kapcsolat</a:t>
            </a:r>
          </a:p>
          <a:p>
            <a:r>
              <a:rPr lang="hu-HU" dirty="0" smtClean="0"/>
              <a:t>Ma: </a:t>
            </a:r>
            <a:r>
              <a:rPr lang="hu-HU" dirty="0" err="1" smtClean="0"/>
              <a:t>alkalti</a:t>
            </a:r>
            <a:r>
              <a:rPr lang="hu-HU" dirty="0" smtClean="0"/>
              <a:t>, öröklött tényezők a szerv-választásban, </a:t>
            </a:r>
            <a:r>
              <a:rPr lang="hu-HU" dirty="0" err="1"/>
              <a:t>b</a:t>
            </a:r>
            <a:r>
              <a:rPr lang="hu-HU" dirty="0" err="1" smtClean="0"/>
              <a:t>io-pszicho-szociális</a:t>
            </a:r>
            <a:r>
              <a:rPr lang="hu-HU" dirty="0" smtClean="0"/>
              <a:t> modell, </a:t>
            </a:r>
            <a:r>
              <a:rPr lang="hu-HU" dirty="0" err="1" smtClean="0"/>
              <a:t>multifaktoriális</a:t>
            </a:r>
            <a:r>
              <a:rPr lang="hu-HU" dirty="0" smtClean="0"/>
              <a:t> betegség-modellek</a:t>
            </a:r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Pszichoanalitikus betegség-modellek a pszichoszomatikus orvoslásban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S. Freud, F. Alexander</a:t>
            </a:r>
          </a:p>
          <a:p>
            <a:r>
              <a:rPr lang="hu-HU" dirty="0" smtClean="0"/>
              <a:t>M. </a:t>
            </a:r>
            <a:r>
              <a:rPr lang="hu-HU" dirty="0" err="1" smtClean="0"/>
              <a:t>Schur</a:t>
            </a:r>
            <a:endParaRPr lang="hu-HU" dirty="0" smtClean="0"/>
          </a:p>
          <a:p>
            <a:r>
              <a:rPr lang="hu-HU" dirty="0" err="1" smtClean="0"/>
              <a:t>Mitscherli</a:t>
            </a:r>
            <a:endParaRPr lang="hu-HU" dirty="0" smtClean="0"/>
          </a:p>
          <a:p>
            <a:r>
              <a:rPr lang="hu-HU" dirty="0" err="1" smtClean="0"/>
              <a:t>Uexküll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Alexitímia</a:t>
            </a:r>
            <a:r>
              <a:rPr lang="hu-HU" dirty="0" smtClean="0"/>
              <a:t> modellek</a:t>
            </a:r>
          </a:p>
          <a:p>
            <a:r>
              <a:rPr lang="hu-HU" dirty="0" err="1" smtClean="0"/>
              <a:t>Freyberger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További betegség-modellek a pszichoszomatikus orvoslásban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Tanuláselméleti</a:t>
            </a:r>
          </a:p>
          <a:p>
            <a:r>
              <a:rPr lang="hu-HU" dirty="0" smtClean="0"/>
              <a:t>Stressz-modell</a:t>
            </a:r>
          </a:p>
          <a:p>
            <a:r>
              <a:rPr lang="hu-HU" dirty="0" smtClean="0"/>
              <a:t>Rendszer-szemlélet</a:t>
            </a:r>
          </a:p>
          <a:p>
            <a:r>
              <a:rPr lang="hu-HU" dirty="0" err="1" smtClean="0"/>
              <a:t>Pszicho-neuro-immunológia</a:t>
            </a:r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pPr algn="ctr">
              <a:buNone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(Korai) kötődés szerepe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Lefelé nyíl 4"/>
          <p:cNvSpPr/>
          <p:nvPr/>
        </p:nvSpPr>
        <p:spPr>
          <a:xfrm>
            <a:off x="4355976" y="414908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u-HU" dirty="0" smtClean="0"/>
              <a:t>Fogalmi tisztázás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Pszichoszomatózis</a:t>
            </a:r>
            <a:endParaRPr lang="hu-HU" dirty="0" smtClean="0"/>
          </a:p>
          <a:p>
            <a:r>
              <a:rPr lang="hu-HU" dirty="0" smtClean="0"/>
              <a:t>Konverziós neurózis</a:t>
            </a:r>
          </a:p>
          <a:p>
            <a:r>
              <a:rPr lang="hu-HU" dirty="0" smtClean="0"/>
              <a:t>Funkcionális zavarok, </a:t>
            </a:r>
            <a:r>
              <a:rPr lang="hu-HU" dirty="0" err="1" smtClean="0"/>
              <a:t>szomatizáció</a:t>
            </a:r>
            <a:r>
              <a:rPr lang="hu-HU" dirty="0" smtClean="0"/>
              <a:t> (BNO: </a:t>
            </a:r>
            <a:r>
              <a:rPr lang="hu-HU" dirty="0" err="1" smtClean="0"/>
              <a:t>Szomatoform</a:t>
            </a:r>
            <a:r>
              <a:rPr lang="hu-HU" dirty="0" smtClean="0"/>
              <a:t> rendellenességek)</a:t>
            </a:r>
          </a:p>
          <a:p>
            <a:r>
              <a:rPr lang="hu-HU" dirty="0" err="1" smtClean="0"/>
              <a:t>Szomato-pszichés</a:t>
            </a:r>
            <a:r>
              <a:rPr lang="hu-HU" dirty="0" smtClean="0"/>
              <a:t> betegségek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+ </a:t>
            </a:r>
            <a:r>
              <a:rPr lang="hu-HU" dirty="0"/>
              <a:t>pánikzavar, hipochondria, </a:t>
            </a:r>
            <a:r>
              <a:rPr lang="hu-HU" dirty="0" smtClean="0"/>
              <a:t>anorexia </a:t>
            </a:r>
            <a:r>
              <a:rPr lang="hu-HU" dirty="0" err="1" smtClean="0"/>
              <a:t>nervosa</a:t>
            </a:r>
            <a:r>
              <a:rPr lang="hu-HU" dirty="0" smtClean="0"/>
              <a:t>…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Csecsemőkor és </a:t>
            </a:r>
            <a:r>
              <a:rPr lang="hu-HU" dirty="0" err="1" smtClean="0"/>
              <a:t>pszichoszomatika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Minden pszichés és szomatikus egyszerre…</a:t>
            </a:r>
          </a:p>
          <a:p>
            <a:r>
              <a:rPr lang="hu-HU" dirty="0" smtClean="0"/>
              <a:t>„regulációs zavarok”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u="sng" dirty="0" smtClean="0"/>
              <a:t>Diagnosztikája</a:t>
            </a:r>
            <a:r>
              <a:rPr lang="hu-HU" dirty="0" smtClean="0"/>
              <a:t>: „A kora-csecsemőkori fejlődés sokszínűsége, összetettsége, gyors </a:t>
            </a:r>
            <a:r>
              <a:rPr lang="hu-HU" dirty="0" smtClean="0"/>
              <a:t>változásai</a:t>
            </a:r>
            <a:r>
              <a:rPr lang="hu-HU" dirty="0" smtClean="0"/>
              <a:t>, a csecsemő viselkedésének helyzet- és kapcsolatfüggősége olyan dinamizmussal szembesítik a szakembert, ami nem illeszthető szigorú kategóriákba” (Hámori). </a:t>
            </a:r>
            <a:endParaRPr lang="hu-H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Csecsemőkor és </a:t>
            </a:r>
            <a:r>
              <a:rPr lang="hu-HU" dirty="0" err="1" smtClean="0"/>
              <a:t>pszichoszomatika</a:t>
            </a:r>
            <a:r>
              <a:rPr lang="hu-HU" dirty="0" smtClean="0"/>
              <a:t> /2.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Csecsemő-megfigyelések</a:t>
            </a:r>
          </a:p>
          <a:p>
            <a:r>
              <a:rPr lang="hu-HU" dirty="0" smtClean="0"/>
              <a:t>Középpontban az anya-csecsemő </a:t>
            </a:r>
            <a:r>
              <a:rPr lang="hu-HU" u="sng" dirty="0" smtClean="0"/>
              <a:t>kapcsolat</a:t>
            </a:r>
          </a:p>
          <a:p>
            <a:r>
              <a:rPr lang="hu-HU" dirty="0" smtClean="0"/>
              <a:t>Fejlődéstani szempontú pszichopatológia</a:t>
            </a:r>
          </a:p>
          <a:p>
            <a:r>
              <a:rPr lang="hu-HU" dirty="0" smtClean="0"/>
              <a:t>D. N. Stern elmélete a </a:t>
            </a:r>
            <a:r>
              <a:rPr lang="hu-HU" dirty="0" err="1" smtClean="0"/>
              <a:t>szelf-fejlődésről</a:t>
            </a:r>
            <a:r>
              <a:rPr lang="hu-HU" dirty="0" smtClean="0"/>
              <a:t>; regulációs zavarok video-technikán alapuló terápiás megközelítése</a:t>
            </a:r>
          </a:p>
          <a:p>
            <a:r>
              <a:rPr lang="hu-HU" dirty="0" smtClean="0"/>
              <a:t>DC:0-3R</a:t>
            </a:r>
            <a:endParaRPr lang="hu-H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544</Words>
  <Application>Microsoft Office PowerPoint</Application>
  <PresentationFormat>Diavetítés a képernyőre (4:3 oldalarány)</PresentationFormat>
  <Paragraphs>75</Paragraphs>
  <Slides>12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Office-téma</vt:lpstr>
      <vt:lpstr>Gyermek - pszichoszomatika</vt:lpstr>
      <vt:lpstr>Ajánlott irodalom</vt:lpstr>
      <vt:lpstr>A „pszichoszomatika” alapjai</vt:lpstr>
      <vt:lpstr>A „pszichoszomatika” alapjai 2.</vt:lpstr>
      <vt:lpstr>Pszichoanalitikus betegség-modellek a pszichoszomatikus orvoslásban</vt:lpstr>
      <vt:lpstr>További betegség-modellek a pszichoszomatikus orvoslásban</vt:lpstr>
      <vt:lpstr>Fogalmi tisztázás</vt:lpstr>
      <vt:lpstr>Csecsemőkor és pszichoszomatika</vt:lpstr>
      <vt:lpstr>Csecsemőkor és pszichoszomatika /2.</vt:lpstr>
      <vt:lpstr>Stern elmélete a szelf-fejlődésről</vt:lpstr>
      <vt:lpstr>Az anya-csecsemő pár megfigyelése</vt:lpstr>
      <vt:lpstr>Ajánlott irodalom a csecsemőkori regulációs zavarok témaköréhez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Gyermek - pszichoszomatika</dc:title>
  <dc:creator>Család</dc:creator>
  <cp:lastModifiedBy>Család</cp:lastModifiedBy>
  <cp:revision>36</cp:revision>
  <dcterms:created xsi:type="dcterms:W3CDTF">2013-09-15T18:55:09Z</dcterms:created>
  <dcterms:modified xsi:type="dcterms:W3CDTF">2013-09-22T19:44:25Z</dcterms:modified>
</cp:coreProperties>
</file>