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8FC8-70DF-410B-B6A4-D15FD0F7362B}" type="datetimeFigureOut">
              <a:rPr lang="hu-HU" smtClean="0"/>
              <a:pPr/>
              <a:t>2013.11.28.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BC3F5-CBC4-42A6-BD90-AC11A84BF9E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8FC8-70DF-410B-B6A4-D15FD0F7362B}" type="datetimeFigureOut">
              <a:rPr lang="hu-HU" smtClean="0"/>
              <a:pPr/>
              <a:t>2013.11.28.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BC3F5-CBC4-42A6-BD90-AC11A84BF9E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8FC8-70DF-410B-B6A4-D15FD0F7362B}" type="datetimeFigureOut">
              <a:rPr lang="hu-HU" smtClean="0"/>
              <a:pPr/>
              <a:t>2013.11.28.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BC3F5-CBC4-42A6-BD90-AC11A84BF9E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8FC8-70DF-410B-B6A4-D15FD0F7362B}" type="datetimeFigureOut">
              <a:rPr lang="hu-HU" smtClean="0"/>
              <a:pPr/>
              <a:t>2013.11.28.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BC3F5-CBC4-42A6-BD90-AC11A84BF9E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8FC8-70DF-410B-B6A4-D15FD0F7362B}" type="datetimeFigureOut">
              <a:rPr lang="hu-HU" smtClean="0"/>
              <a:pPr/>
              <a:t>2013.11.28.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BC3F5-CBC4-42A6-BD90-AC11A84BF9E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8FC8-70DF-410B-B6A4-D15FD0F7362B}" type="datetimeFigureOut">
              <a:rPr lang="hu-HU" smtClean="0"/>
              <a:pPr/>
              <a:t>2013.11.28.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BC3F5-CBC4-42A6-BD90-AC11A84BF9E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8FC8-70DF-410B-B6A4-D15FD0F7362B}" type="datetimeFigureOut">
              <a:rPr lang="hu-HU" smtClean="0"/>
              <a:pPr/>
              <a:t>2013.11.28.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BC3F5-CBC4-42A6-BD90-AC11A84BF9E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8FC8-70DF-410B-B6A4-D15FD0F7362B}" type="datetimeFigureOut">
              <a:rPr lang="hu-HU" smtClean="0"/>
              <a:pPr/>
              <a:t>2013.11.28.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BC3F5-CBC4-42A6-BD90-AC11A84BF9E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8FC8-70DF-410B-B6A4-D15FD0F7362B}" type="datetimeFigureOut">
              <a:rPr lang="hu-HU" smtClean="0"/>
              <a:pPr/>
              <a:t>2013.11.28.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BC3F5-CBC4-42A6-BD90-AC11A84BF9E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8FC8-70DF-410B-B6A4-D15FD0F7362B}" type="datetimeFigureOut">
              <a:rPr lang="hu-HU" smtClean="0"/>
              <a:pPr/>
              <a:t>2013.11.28.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BC3F5-CBC4-42A6-BD90-AC11A84BF9E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C48FC8-70DF-410B-B6A4-D15FD0F7362B}" type="datetimeFigureOut">
              <a:rPr lang="hu-HU" smtClean="0"/>
              <a:pPr/>
              <a:t>2013.11.28.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BC3F5-CBC4-42A6-BD90-AC11A84BF9E1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C48FC8-70DF-410B-B6A4-D15FD0F7362B}" type="datetimeFigureOut">
              <a:rPr lang="hu-HU" smtClean="0"/>
              <a:pPr/>
              <a:t>2013.11.28.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BC3F5-CBC4-42A6-BD90-AC11A84BF9E1}" type="slidenum">
              <a:rPr lang="hu-HU" smtClean="0"/>
              <a:pPr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Gyermekkori depresszió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Klinikai gyermeklélektan</a:t>
            </a:r>
          </a:p>
          <a:p>
            <a:r>
              <a:rPr lang="hu-HU" sz="2000" dirty="0" err="1" smtClean="0"/>
              <a:t>Sztancsik</a:t>
            </a:r>
            <a:r>
              <a:rPr lang="hu-HU" sz="2000" dirty="0" smtClean="0"/>
              <a:t> Veronika</a:t>
            </a:r>
            <a:endParaRPr lang="hu-HU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gyermekkori depresszió </a:t>
            </a:r>
            <a:r>
              <a:rPr lang="hu-HU" dirty="0" err="1" smtClean="0"/>
              <a:t>etiológiája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u-HU" dirty="0" smtClean="0"/>
              <a:t>Fokozott kockázat elsőfokú nőrokonok esetén</a:t>
            </a:r>
          </a:p>
          <a:p>
            <a:r>
              <a:rPr lang="hu-HU" dirty="0" smtClean="0"/>
              <a:t>Depressziós szülők (2x-3x nagyobb valószínűség)</a:t>
            </a:r>
          </a:p>
          <a:p>
            <a:r>
              <a:rPr lang="hu-HU" dirty="0" smtClean="0"/>
              <a:t>Korai nehéz temperamentum + gondozó instabilitása</a:t>
            </a:r>
          </a:p>
          <a:p>
            <a:r>
              <a:rPr lang="hu-HU" dirty="0" err="1" smtClean="0"/>
              <a:t>Perinatális</a:t>
            </a:r>
            <a:r>
              <a:rPr lang="hu-HU" dirty="0" smtClean="0"/>
              <a:t> problémák (pl. kis súllyal született)</a:t>
            </a:r>
          </a:p>
          <a:p>
            <a:r>
              <a:rPr lang="hu-HU" dirty="0" err="1" smtClean="0"/>
              <a:t>Szocioökonómiai</a:t>
            </a:r>
            <a:r>
              <a:rPr lang="hu-HU" dirty="0" smtClean="0"/>
              <a:t> és </a:t>
            </a:r>
            <a:r>
              <a:rPr lang="hu-HU" dirty="0" err="1" smtClean="0"/>
              <a:t>szociodemográfiai</a:t>
            </a:r>
            <a:r>
              <a:rPr lang="hu-HU" dirty="0" smtClean="0"/>
              <a:t> tényezők</a:t>
            </a:r>
          </a:p>
          <a:p>
            <a:r>
              <a:rPr lang="hu-HU" dirty="0" smtClean="0"/>
              <a:t>Negatív életesemények halmozódása(veszteség, szeparáció, szülők konfliktusos kapcsolata, válása, költözés, testvér egészségi állapota, abúzus</a:t>
            </a:r>
            <a:r>
              <a:rPr lang="hu-HU" smtClean="0"/>
              <a:t>, agresszió…) </a:t>
            </a:r>
            <a:r>
              <a:rPr lang="hu-HU" dirty="0" smtClean="0"/>
              <a:t>– nembeli különbségek a megélésben!</a:t>
            </a:r>
          </a:p>
          <a:p>
            <a:endParaRPr lang="hu-H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DSM-IV-TR kritériumai major depresszív epizód esetén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hu-HU" sz="3000" dirty="0" smtClean="0"/>
              <a:t>(legalább öt az alábbiakból, 1. vagy 2. valamelyike mindenképp, legalább két hétig)</a:t>
            </a:r>
          </a:p>
          <a:p>
            <a:pPr marL="514350" indent="-514350">
              <a:buFont typeface="+mj-lt"/>
              <a:buAutoNum type="arabicPeriod"/>
            </a:pPr>
            <a:r>
              <a:rPr lang="hu-HU" sz="3000" dirty="0" smtClean="0"/>
              <a:t>Tartósan levert hangulat (gyermeknél ingerültség is lehet).</a:t>
            </a:r>
          </a:p>
          <a:p>
            <a:pPr marL="514350" indent="-514350">
              <a:buFont typeface="+mj-lt"/>
              <a:buAutoNum type="arabicPeriod"/>
            </a:pPr>
            <a:r>
              <a:rPr lang="hu-HU" sz="3000" dirty="0" smtClean="0"/>
              <a:t>Az érdeklődés és öröm jelentős csökkenése.</a:t>
            </a:r>
          </a:p>
          <a:p>
            <a:pPr marL="514350" indent="-514350">
              <a:buFont typeface="+mj-lt"/>
              <a:buAutoNum type="arabicPeriod"/>
            </a:pPr>
            <a:r>
              <a:rPr lang="hu-HU" sz="3000" dirty="0" smtClean="0"/>
              <a:t>Jelentős súlycsökkenés vagy </a:t>
            </a:r>
            <a:r>
              <a:rPr lang="hu-HU" sz="3000" dirty="0" err="1" smtClean="0"/>
              <a:t>súlygyerepodás</a:t>
            </a:r>
            <a:r>
              <a:rPr lang="hu-HU" sz="30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hu-HU" sz="3000" dirty="0" err="1" smtClean="0"/>
              <a:t>Inszomnia</a:t>
            </a:r>
            <a:r>
              <a:rPr lang="hu-HU" sz="3000" dirty="0" smtClean="0"/>
              <a:t> vagy </a:t>
            </a:r>
            <a:r>
              <a:rPr lang="hu-HU" sz="3000" dirty="0" err="1" smtClean="0"/>
              <a:t>hiperszomnia</a:t>
            </a:r>
            <a:r>
              <a:rPr lang="hu-HU" sz="30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hu-HU" sz="3000" dirty="0" smtClean="0"/>
              <a:t>Motoros agitáció vagy gátoltság.</a:t>
            </a:r>
          </a:p>
          <a:p>
            <a:pPr marL="514350" indent="-514350">
              <a:buFont typeface="+mj-lt"/>
              <a:buAutoNum type="arabicPeriod"/>
            </a:pPr>
            <a:r>
              <a:rPr lang="hu-HU" sz="3000" dirty="0" smtClean="0"/>
              <a:t>Fáradtság vagy </a:t>
            </a:r>
            <a:r>
              <a:rPr lang="hu-HU" sz="3000" dirty="0" err="1" smtClean="0"/>
              <a:t>anergia</a:t>
            </a:r>
            <a:r>
              <a:rPr lang="hu-HU" sz="3000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hu-HU" sz="3000" dirty="0" err="1" smtClean="0"/>
              <a:t>Értéktelenségérzés</a:t>
            </a:r>
            <a:r>
              <a:rPr lang="hu-HU" sz="3000" dirty="0" smtClean="0"/>
              <a:t>, kifejezett illetve inadekvát </a:t>
            </a:r>
            <a:r>
              <a:rPr lang="hu-HU" sz="3000" dirty="0" err="1" smtClean="0"/>
              <a:t>önvádlás</a:t>
            </a:r>
            <a:r>
              <a:rPr lang="hu-HU" sz="3000" dirty="0" smtClean="0"/>
              <a:t>, bűntudat, akár téveszmékig.</a:t>
            </a:r>
          </a:p>
          <a:p>
            <a:pPr marL="514350" indent="-514350">
              <a:buFont typeface="+mj-lt"/>
              <a:buAutoNum type="arabicPeriod"/>
            </a:pPr>
            <a:r>
              <a:rPr lang="hu-HU" sz="3000" dirty="0" smtClean="0"/>
              <a:t>Csökkent gondolkodási, összpontosítási vagy döntési képesség.</a:t>
            </a:r>
          </a:p>
          <a:p>
            <a:pPr marL="514350" indent="-514350">
              <a:buFont typeface="+mj-lt"/>
              <a:buAutoNum type="arabicPeriod"/>
            </a:pPr>
            <a:r>
              <a:rPr lang="hu-HU" sz="3000" dirty="0" smtClean="0"/>
              <a:t>A halál gondolatával való gyakori foglalkozás, visszatérő öngyilkossági gondolatok, öngyilkossági kísérlet.</a:t>
            </a:r>
          </a:p>
          <a:p>
            <a:pPr marL="514350" indent="-514350">
              <a:buFont typeface="+mj-lt"/>
              <a:buAutoNum type="arabicPeriod"/>
            </a:pPr>
            <a:endParaRPr lang="hu-HU" sz="2800" dirty="0" smtClean="0"/>
          </a:p>
          <a:p>
            <a:pPr marL="514350" indent="-514350">
              <a:buFont typeface="+mj-lt"/>
              <a:buAutoNum type="arabicPeriod"/>
            </a:pPr>
            <a:endParaRPr lang="hu-H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dirty="0" smtClean="0"/>
              <a:t>Differenciáldiagnózis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Nem kémiai anyag vagy általános egészségi állapot közvetlen élettani sajátosságának tulajdonítható.</a:t>
            </a:r>
          </a:p>
          <a:p>
            <a:r>
              <a:rPr lang="hu-HU" dirty="0" smtClean="0"/>
              <a:t>A tünetek nem magyarázhatók jobban gyászreakcióval!</a:t>
            </a:r>
          </a:p>
          <a:p>
            <a:r>
              <a:rPr lang="hu-HU" dirty="0" smtClean="0"/>
              <a:t>Nem kevert epizód.</a:t>
            </a:r>
          </a:p>
          <a:p>
            <a:r>
              <a:rPr lang="hu-HU" dirty="0" smtClean="0"/>
              <a:t>Egyéb depresszív állapotok, pl. </a:t>
            </a:r>
            <a:r>
              <a:rPr lang="hu-HU" dirty="0" err="1" smtClean="0"/>
              <a:t>disztímiás</a:t>
            </a:r>
            <a:r>
              <a:rPr lang="hu-HU" dirty="0" smtClean="0"/>
              <a:t> zavar.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Van-e depresszió a gyermekkorban?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hu-HU" dirty="0" smtClean="0"/>
              <a:t>Igen/Nem?</a:t>
            </a:r>
          </a:p>
          <a:p>
            <a:pPr>
              <a:buNone/>
            </a:pPr>
            <a:r>
              <a:rPr lang="hu-HU" dirty="0" smtClean="0"/>
              <a:t>1970-es évekig: felnőttekére hasonlító csak nagyon ritkán.</a:t>
            </a:r>
          </a:p>
          <a:p>
            <a:pPr>
              <a:buNone/>
            </a:pPr>
            <a:r>
              <a:rPr lang="hu-HU" dirty="0" smtClean="0"/>
              <a:t>1980-as évektől: gyermekkorban is jelentkezik, minden </a:t>
            </a:r>
            <a:r>
              <a:rPr lang="hu-HU" dirty="0" err="1" smtClean="0"/>
              <a:t>tizedik</a:t>
            </a:r>
            <a:r>
              <a:rPr lang="hu-HU" dirty="0" smtClean="0"/>
              <a:t> serdülő lány depressziós…</a:t>
            </a:r>
            <a:endParaRPr lang="hu-H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Depresszív tünetek a különböző életkorokban - csecsemőkor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dirty="0" smtClean="0"/>
              <a:t>Nyűgösség</a:t>
            </a:r>
          </a:p>
          <a:p>
            <a:r>
              <a:rPr lang="hu-HU" dirty="0" err="1" smtClean="0"/>
              <a:t>Excesszív</a:t>
            </a:r>
            <a:r>
              <a:rPr lang="hu-HU" dirty="0" smtClean="0"/>
              <a:t> sírás, „ok nélküli” sírás</a:t>
            </a:r>
          </a:p>
          <a:p>
            <a:r>
              <a:rPr lang="hu-HU" dirty="0" smtClean="0"/>
              <a:t>Rossz alvás</a:t>
            </a:r>
          </a:p>
          <a:p>
            <a:r>
              <a:rPr lang="hu-HU" dirty="0" smtClean="0"/>
              <a:t>Étvágytalanság</a:t>
            </a:r>
          </a:p>
          <a:p>
            <a:r>
              <a:rPr lang="hu-HU" dirty="0" smtClean="0"/>
              <a:t>Érdeklődés csökkenése</a:t>
            </a:r>
          </a:p>
          <a:p>
            <a:pPr>
              <a:buNone/>
            </a:pPr>
            <a:r>
              <a:rPr lang="hu-HU" dirty="0" smtClean="0"/>
              <a:t>Nem „depresszió” betegségről beszélünk: a tünetek a kötődési probléma vagy a szeparációs szorongás részeként értelmezendők.</a:t>
            </a:r>
            <a:endParaRPr lang="hu-H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Depresszív tünetek a különböző életkorokban – iskolás kor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Alvászavar.</a:t>
            </a:r>
          </a:p>
          <a:p>
            <a:r>
              <a:rPr lang="hu-HU" dirty="0" smtClean="0"/>
              <a:t>Figyelmetlenség.</a:t>
            </a:r>
          </a:p>
          <a:p>
            <a:r>
              <a:rPr lang="hu-HU" dirty="0" smtClean="0"/>
              <a:t>Romló iskolai teljesítmény.</a:t>
            </a:r>
          </a:p>
          <a:p>
            <a:r>
              <a:rPr lang="hu-HU" dirty="0" smtClean="0"/>
              <a:t>„iskolai fejfájás”</a:t>
            </a:r>
          </a:p>
          <a:p>
            <a:pPr>
              <a:buNone/>
            </a:pPr>
            <a:r>
              <a:rPr lang="hu-HU" dirty="0" smtClean="0"/>
              <a:t>Depresszió tüneteiként értelmezhetők!</a:t>
            </a:r>
          </a:p>
          <a:p>
            <a:r>
              <a:rPr lang="hu-HU" dirty="0" smtClean="0"/>
              <a:t>Irritált hangulat jelenléte is elegendő (ld. korábban 1. és 2. kritériumok közül)</a:t>
            </a:r>
          </a:p>
          <a:p>
            <a:pPr>
              <a:buNone/>
            </a:pPr>
            <a:r>
              <a:rPr lang="hu-HU" dirty="0" smtClean="0"/>
              <a:t>Súlyossági kontinuum…</a:t>
            </a:r>
          </a:p>
          <a:p>
            <a:pPr>
              <a:buNone/>
            </a:pPr>
            <a:r>
              <a:rPr lang="hu-HU" dirty="0" smtClean="0"/>
              <a:t>Enyhébb formái is növelik a felnőttkori kockázatát!</a:t>
            </a:r>
          </a:p>
          <a:p>
            <a:pPr>
              <a:buNone/>
            </a:pPr>
            <a:endParaRPr lang="hu-H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 depresszió előfordulása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u-HU" dirty="0" smtClean="0"/>
              <a:t>Életkorral növekszik gyakorisága (élettartam </a:t>
            </a:r>
            <a:r>
              <a:rPr lang="hu-HU" dirty="0" err="1" smtClean="0"/>
              <a:t>prevalenciája</a:t>
            </a:r>
            <a:r>
              <a:rPr lang="hu-HU" dirty="0" smtClean="0"/>
              <a:t> a gyermekkori 4-5%-ról serdülőkorra 13-15%- </a:t>
            </a:r>
            <a:r>
              <a:rPr lang="hu-HU" dirty="0" err="1" smtClean="0"/>
              <a:t>os</a:t>
            </a:r>
            <a:r>
              <a:rPr lang="hu-HU" dirty="0" smtClean="0"/>
              <a:t> – felnőtt 17-20%)</a:t>
            </a:r>
          </a:p>
          <a:p>
            <a:pPr>
              <a:buNone/>
            </a:pPr>
            <a:r>
              <a:rPr lang="hu-HU" dirty="0" smtClean="0"/>
              <a:t>		A felnőttkori depresszió gyakran 	serdülőkorban kezdődik.</a:t>
            </a:r>
          </a:p>
          <a:p>
            <a:r>
              <a:rPr lang="hu-HU" dirty="0" err="1" smtClean="0"/>
              <a:t>Mo</a:t>
            </a:r>
            <a:r>
              <a:rPr lang="hu-HU" dirty="0" smtClean="0"/>
              <a:t>.: Gyermekdepresszió Kérdőív 11,5-17,5 éves korosztályban fiúk 18%-ánál, lányok 30%-ánál depresszív hangulatot jelez! </a:t>
            </a:r>
          </a:p>
          <a:p>
            <a:pPr>
              <a:buNone/>
            </a:pPr>
            <a:r>
              <a:rPr lang="hu-HU" sz="3000" dirty="0"/>
              <a:t>	</a:t>
            </a:r>
            <a:r>
              <a:rPr lang="hu-HU" sz="3000" dirty="0" smtClean="0"/>
              <a:t>(minden korcsoportban gyakoribb nőknél – a hagyományos kérdőívekkel mérve!)</a:t>
            </a:r>
            <a:endParaRPr lang="hu-HU" sz="3000" dirty="0"/>
          </a:p>
        </p:txBody>
      </p:sp>
      <p:sp>
        <p:nvSpPr>
          <p:cNvPr id="4" name="Szalagnyíl balra 3"/>
          <p:cNvSpPr/>
          <p:nvPr/>
        </p:nvSpPr>
        <p:spPr>
          <a:xfrm>
            <a:off x="7884368" y="2708920"/>
            <a:ext cx="731520" cy="108012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A gyermek- és serdülőkori depresszió sajátosságai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u-HU" dirty="0" smtClean="0"/>
              <a:t>Két éven belül 40%-os, , öt éven belül 70%-os ismétlődés!</a:t>
            </a:r>
          </a:p>
          <a:p>
            <a:r>
              <a:rPr lang="hu-HU" dirty="0" smtClean="0"/>
              <a:t>Korai kezdetű </a:t>
            </a:r>
            <a:r>
              <a:rPr lang="hu-HU" dirty="0" err="1" smtClean="0"/>
              <a:t>disztímiás</a:t>
            </a:r>
            <a:r>
              <a:rPr lang="hu-HU" dirty="0" smtClean="0"/>
              <a:t> zavar 70%-ban depresszióvá alakul, 13%-ban bipoláris zavarrá.</a:t>
            </a:r>
          </a:p>
          <a:p>
            <a:r>
              <a:rPr lang="hu-HU" dirty="0" smtClean="0"/>
              <a:t>80-90%-ban társul emocionális rendellenességgel</a:t>
            </a:r>
            <a:endParaRPr lang="hu-HU" dirty="0"/>
          </a:p>
          <a:p>
            <a:pPr lvl="1"/>
            <a:r>
              <a:rPr lang="hu-HU" dirty="0" smtClean="0"/>
              <a:t>Gyermekkor: Szorongásos zavar, </a:t>
            </a:r>
            <a:r>
              <a:rPr lang="hu-HU" dirty="0" err="1" smtClean="0"/>
              <a:t>disztímia</a:t>
            </a:r>
            <a:r>
              <a:rPr lang="hu-HU" dirty="0" smtClean="0"/>
              <a:t> és magatartászavar járnak együtt leggyakrabban</a:t>
            </a:r>
          </a:p>
          <a:p>
            <a:pPr lvl="1"/>
            <a:r>
              <a:rPr lang="hu-HU" dirty="0" smtClean="0"/>
              <a:t>Serdülőkor: Evészavar, drogabúzus</a:t>
            </a:r>
          </a:p>
          <a:p>
            <a:pPr lvl="1">
              <a:buNone/>
            </a:pPr>
            <a:endParaRPr lang="hu-HU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u-HU" dirty="0" smtClean="0"/>
              <a:t>Gyermekkori depresszió és öngyilkosság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Magyarországi magas gyakoriság</a:t>
            </a:r>
          </a:p>
          <a:p>
            <a:r>
              <a:rPr lang="hu-HU" dirty="0" smtClean="0"/>
              <a:t>Legfontosabb rizikófaktorok</a:t>
            </a:r>
          </a:p>
          <a:p>
            <a:pPr lvl="1"/>
            <a:r>
              <a:rPr lang="hu-HU" dirty="0" smtClean="0"/>
              <a:t>Major depressziós epizód</a:t>
            </a:r>
          </a:p>
          <a:p>
            <a:pPr lvl="1"/>
            <a:r>
              <a:rPr lang="hu-HU" dirty="0" smtClean="0"/>
              <a:t>Bipoláris zavar: öngyilkossági kísérletek gyakrabban ismétlődnek, súlyosabbak…</a:t>
            </a:r>
          </a:p>
          <a:p>
            <a:pPr lvl="1">
              <a:buNone/>
            </a:pPr>
            <a:r>
              <a:rPr lang="hu-HU" dirty="0" smtClean="0"/>
              <a:t>Serdülőkori major depresszió magas arányban bipolárissá válik a következő öt évben! </a:t>
            </a:r>
            <a:r>
              <a:rPr lang="hu-HU" smtClean="0"/>
              <a:t>(20-40%)</a:t>
            </a:r>
            <a:endParaRPr lang="hu-H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434</Words>
  <Application>Microsoft Office PowerPoint</Application>
  <PresentationFormat>Diavetítés a képernyőre (4:3 oldalarány)</PresentationFormat>
  <Paragraphs>63</Paragraphs>
  <Slides>10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10</vt:i4>
      </vt:variant>
    </vt:vector>
  </HeadingPairs>
  <TitlesOfParts>
    <vt:vector size="11" baseType="lpstr">
      <vt:lpstr>Office-téma</vt:lpstr>
      <vt:lpstr>Gyermekkori depresszió</vt:lpstr>
      <vt:lpstr>DSM-IV-TR kritériumai major depresszív epizód esetén</vt:lpstr>
      <vt:lpstr>Differenciáldiagnózis</vt:lpstr>
      <vt:lpstr>Van-e depresszió a gyermekkorban?</vt:lpstr>
      <vt:lpstr>Depresszív tünetek a különböző életkorokban - csecsemőkor</vt:lpstr>
      <vt:lpstr>Depresszív tünetek a különböző életkorokban – iskolás kor</vt:lpstr>
      <vt:lpstr>A depresszió előfordulása</vt:lpstr>
      <vt:lpstr>A gyermek- és serdülőkori depresszió sajátosságai</vt:lpstr>
      <vt:lpstr>Gyermekkori depresszió és öngyilkosság</vt:lpstr>
      <vt:lpstr>A gyermekkori depresszió etiológiája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Gyermekkori depresszió</dc:title>
  <dc:creator>Család</dc:creator>
  <cp:lastModifiedBy>Sztancsik Veronika</cp:lastModifiedBy>
  <cp:revision>25</cp:revision>
  <dcterms:created xsi:type="dcterms:W3CDTF">2013-11-27T21:17:20Z</dcterms:created>
  <dcterms:modified xsi:type="dcterms:W3CDTF">2013-11-28T11:01:22Z</dcterms:modified>
</cp:coreProperties>
</file>