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5" r:id="rId10"/>
    <p:sldId id="267" r:id="rId11"/>
    <p:sldId id="264" r:id="rId12"/>
    <p:sldId id="271" r:id="rId13"/>
    <p:sldId id="270" r:id="rId14"/>
    <p:sldId id="269" r:id="rId15"/>
    <p:sldId id="268" r:id="rId1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4911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4492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5982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145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334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0078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736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776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2081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2732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719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EF341-D00C-4496-A10A-74EDB40DCB92}" type="datetimeFigureOut">
              <a:rPr lang="hu-HU" smtClean="0"/>
              <a:t>2014.05.14.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E8835-3217-4CD3-A195-F852ACFB17C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644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/>
              <a:t>A szkizofrénia diagnózisa </a:t>
            </a:r>
            <a:r>
              <a:rPr lang="hu-HU" b="1" dirty="0" err="1"/>
              <a:t>Bleulertől</a:t>
            </a:r>
            <a:r>
              <a:rPr lang="hu-HU" b="1" dirty="0"/>
              <a:t> a </a:t>
            </a:r>
            <a:r>
              <a:rPr lang="hu-HU" b="1" dirty="0" err="1"/>
              <a:t>DSM-V-ig</a:t>
            </a:r>
            <a:endParaRPr lang="hu-HU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74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A DSM-III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16024"/>
            <a:ext cx="10515600" cy="4905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dirty="0"/>
              <a:t>koncepció </a:t>
            </a:r>
            <a:r>
              <a:rPr lang="hu-HU" dirty="0" smtClean="0"/>
              <a:t>szűkülése: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diagnosztikus kritériumok meghatározták</a:t>
            </a:r>
          </a:p>
          <a:p>
            <a:pPr marL="0" indent="0">
              <a:buNone/>
            </a:pPr>
            <a:r>
              <a:rPr lang="hu-HU" dirty="0"/>
              <a:t>a diagnózis felállításához szükséges tünetek számát,</a:t>
            </a:r>
          </a:p>
          <a:p>
            <a:pPr marL="0" indent="0">
              <a:buNone/>
            </a:pPr>
            <a:r>
              <a:rPr lang="hu-HU" dirty="0"/>
              <a:t>típusát és időtartamát, valamint a hosszabb távú prognózis</a:t>
            </a:r>
          </a:p>
          <a:p>
            <a:pPr marL="0" indent="0">
              <a:buNone/>
            </a:pPr>
            <a:r>
              <a:rPr lang="hu-HU" dirty="0"/>
              <a:t>is a kritériumok közé került.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kritériumokban</a:t>
            </a:r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dirty="0" err="1"/>
              <a:t>schneideri</a:t>
            </a:r>
            <a:r>
              <a:rPr lang="hu-HU" dirty="0"/>
              <a:t> elsőrangú </a:t>
            </a:r>
            <a:r>
              <a:rPr lang="hu-HU" b="1" dirty="0" err="1"/>
              <a:t>patognomikus</a:t>
            </a:r>
            <a:r>
              <a:rPr lang="hu-HU" b="1" dirty="0"/>
              <a:t> </a:t>
            </a:r>
            <a:r>
              <a:rPr lang="hu-HU" dirty="0"/>
              <a:t>tünetek domináltak,</a:t>
            </a:r>
          </a:p>
          <a:p>
            <a:pPr marL="0" indent="0">
              <a:buNone/>
            </a:pPr>
            <a:r>
              <a:rPr lang="hu-HU" dirty="0"/>
              <a:t>valamint a diagnózis felállításának feltételévé</a:t>
            </a:r>
          </a:p>
          <a:p>
            <a:pPr marL="0" indent="0">
              <a:buNone/>
            </a:pPr>
            <a:r>
              <a:rPr lang="pt-BR" dirty="0"/>
              <a:t>vált a 6 hónapos időtartam, amely magába foglalja a</a:t>
            </a:r>
          </a:p>
          <a:p>
            <a:pPr marL="0" indent="0">
              <a:buNone/>
            </a:pPr>
            <a:r>
              <a:rPr lang="hu-HU" b="1" dirty="0" err="1"/>
              <a:t>prodrómális</a:t>
            </a:r>
            <a:r>
              <a:rPr lang="hu-HU" b="1" dirty="0"/>
              <a:t> i</a:t>
            </a:r>
            <a:r>
              <a:rPr lang="hu-HU" dirty="0"/>
              <a:t>dőszakot is.</a:t>
            </a:r>
          </a:p>
        </p:txBody>
      </p:sp>
    </p:spTree>
    <p:extLst>
      <p:ext uri="{BB962C8B-B14F-4D97-AF65-F5344CB8AC3E}">
        <p14:creationId xmlns:p14="http://schemas.microsoft.com/office/powerpoint/2010/main" val="2409828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/>
              <a:t>DSM-IV </a:t>
            </a:r>
            <a:r>
              <a:rPr lang="hu-HU" i="1" dirty="0" smtClean="0"/>
              <a:t>és a  </a:t>
            </a:r>
            <a:r>
              <a:rPr lang="hu-HU" i="1" dirty="0"/>
              <a:t>DSM-IV-TR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kritériumok között megjelentek a negatív </a:t>
            </a:r>
            <a:r>
              <a:rPr lang="hu-HU" dirty="0" smtClean="0"/>
              <a:t>tünetek</a:t>
            </a:r>
          </a:p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705600" y="1825625"/>
            <a:ext cx="5321300" cy="4351338"/>
          </a:xfrm>
        </p:spPr>
        <p:txBody>
          <a:bodyPr/>
          <a:lstStyle/>
          <a:p>
            <a:pPr marL="0" indent="0">
              <a:buNone/>
            </a:pPr>
            <a:r>
              <a:rPr lang="hu-HU" b="1" dirty="0" smtClean="0"/>
              <a:t>Betegségek Nemzetközi Osztályozásának 10.</a:t>
            </a:r>
          </a:p>
          <a:p>
            <a:pPr marL="0" indent="0">
              <a:buNone/>
            </a:pPr>
            <a:r>
              <a:rPr lang="hu-HU" b="1" dirty="0" smtClean="0"/>
              <a:t>változata </a:t>
            </a:r>
            <a:r>
              <a:rPr lang="hu-HU" dirty="0" smtClean="0"/>
              <a:t>(</a:t>
            </a:r>
            <a:r>
              <a:rPr lang="hu-HU" i="1" dirty="0" smtClean="0"/>
              <a:t>BNO-10,</a:t>
            </a:r>
            <a:r>
              <a:rPr lang="hu-HU" dirty="0" smtClean="0"/>
              <a:t> International </a:t>
            </a:r>
            <a:r>
              <a:rPr lang="hu-HU" dirty="0" err="1" smtClean="0"/>
              <a:t>Classification</a:t>
            </a:r>
            <a:r>
              <a:rPr lang="hu-HU" dirty="0" smtClean="0"/>
              <a:t> of</a:t>
            </a:r>
          </a:p>
          <a:p>
            <a:pPr marL="0" indent="0">
              <a:buNone/>
            </a:pPr>
            <a:r>
              <a:rPr lang="hu-HU" dirty="0" err="1" smtClean="0"/>
              <a:t>Disorders</a:t>
            </a:r>
            <a:r>
              <a:rPr lang="hu-HU" dirty="0" smtClean="0"/>
              <a:t>, ICD-10)</a:t>
            </a:r>
          </a:p>
          <a:p>
            <a:pPr marL="0" indent="0">
              <a:buNone/>
            </a:pPr>
            <a:r>
              <a:rPr lang="hu-HU" dirty="0" smtClean="0"/>
              <a:t> a diagnosztika európai fejlődését</a:t>
            </a:r>
          </a:p>
          <a:p>
            <a:pPr marL="0" indent="0">
              <a:buNone/>
            </a:pPr>
            <a:r>
              <a:rPr lang="hu-HU" dirty="0" smtClean="0"/>
              <a:t>tükrözi, már nagyfokú átfedést és konvergenciát    mutat a DSM-IV-TR rendszerével. (&gt;&gt;&gt;ÁBRA)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83852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szkizofrénia</a:t>
            </a:r>
            <a:br>
              <a:rPr lang="hu-HU" dirty="0"/>
            </a:br>
            <a:r>
              <a:rPr lang="pl-PL" dirty="0"/>
              <a:t>diagnózisa a DSM -V szerint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 kategoriális filozófia</a:t>
            </a:r>
          </a:p>
          <a:p>
            <a:pPr marL="0" indent="0">
              <a:buNone/>
            </a:pPr>
            <a:r>
              <a:rPr lang="hu-HU" dirty="0"/>
              <a:t>mellett a </a:t>
            </a:r>
            <a:r>
              <a:rPr lang="hu-HU" b="1" dirty="0" err="1" smtClean="0"/>
              <a:t>dimenzionális</a:t>
            </a:r>
            <a:r>
              <a:rPr lang="hu-HU" dirty="0" smtClean="0"/>
              <a:t> </a:t>
            </a:r>
            <a:r>
              <a:rPr lang="hu-HU" dirty="0"/>
              <a:t>folytonos </a:t>
            </a:r>
            <a:r>
              <a:rPr lang="hu-HU" dirty="0" smtClean="0"/>
              <a:t>megközelítés  &gt;&gt;&gt;&gt;&gt;&gt;&gt;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u="sng" dirty="0" smtClean="0"/>
              <a:t>csökkenjen </a:t>
            </a:r>
            <a:r>
              <a:rPr lang="hu-HU" u="sng" dirty="0"/>
              <a:t>a diagnosztikai rendszerben a „senki földje”,</a:t>
            </a:r>
          </a:p>
          <a:p>
            <a:pPr marL="0" indent="0">
              <a:buNone/>
            </a:pPr>
            <a:r>
              <a:rPr lang="hu-HU" dirty="0"/>
              <a:t>azaz a meghatározatlan, „máshová nem osztályozott”</a:t>
            </a:r>
          </a:p>
          <a:p>
            <a:pPr marL="0" indent="0">
              <a:buNone/>
            </a:pPr>
            <a:r>
              <a:rPr lang="hu-HU" dirty="0"/>
              <a:t>betegség-entitások </a:t>
            </a:r>
            <a:r>
              <a:rPr lang="hu-HU" dirty="0" smtClean="0"/>
              <a:t>aránya</a:t>
            </a:r>
            <a:endParaRPr lang="hu-HU" dirty="0"/>
          </a:p>
          <a:p>
            <a:pPr marL="0" indent="0" algn="r">
              <a:buNone/>
            </a:pPr>
            <a:r>
              <a:rPr lang="hu-HU" dirty="0" smtClean="0"/>
              <a:t> minél  több </a:t>
            </a:r>
            <a:r>
              <a:rPr lang="hu-HU" dirty="0"/>
              <a:t>betegség-csoport alapuljon kimutatható biológiai-</a:t>
            </a:r>
          </a:p>
          <a:p>
            <a:pPr marL="0" indent="0" algn="r">
              <a:buNone/>
            </a:pPr>
            <a:r>
              <a:rPr lang="hu-HU" dirty="0"/>
              <a:t>molekuláris mutatókon</a:t>
            </a:r>
            <a:r>
              <a:rPr lang="hu-HU" b="1" dirty="0"/>
              <a:t>, </a:t>
            </a:r>
            <a:r>
              <a:rPr lang="hu-HU" b="1" i="1" dirty="0" err="1" smtClean="0"/>
              <a:t>biomarkereken</a:t>
            </a:r>
            <a:endParaRPr lang="hu-HU" b="1" i="1" dirty="0"/>
          </a:p>
        </p:txBody>
      </p:sp>
    </p:spTree>
    <p:extLst>
      <p:ext uri="{BB962C8B-B14F-4D97-AF65-F5344CB8AC3E}">
        <p14:creationId xmlns:p14="http://schemas.microsoft.com/office/powerpoint/2010/main" val="3406936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DSM-V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követéses </a:t>
            </a:r>
            <a:r>
              <a:rPr lang="pt-BR" b="1" dirty="0"/>
              <a:t>epidemiológai </a:t>
            </a:r>
            <a:r>
              <a:rPr lang="pt-BR" dirty="0"/>
              <a:t>és a kezelésre,</a:t>
            </a:r>
          </a:p>
          <a:p>
            <a:pPr marL="0" indent="0">
              <a:buNone/>
            </a:pPr>
            <a:r>
              <a:rPr lang="hu-HU" dirty="0"/>
              <a:t>prognózisra vonatkozó </a:t>
            </a:r>
            <a:r>
              <a:rPr lang="hu-HU" u="sng" dirty="0"/>
              <a:t>vizsgálatok</a:t>
            </a:r>
            <a:r>
              <a:rPr lang="hu-HU" dirty="0"/>
              <a:t> eredményei</a:t>
            </a:r>
          </a:p>
          <a:p>
            <a:pPr marL="0" indent="0">
              <a:buNone/>
            </a:pPr>
            <a:r>
              <a:rPr lang="hu-HU" dirty="0"/>
              <a:t>alapján fogtak hozzá a diagnosztikai kategóriák és</a:t>
            </a:r>
          </a:p>
          <a:p>
            <a:pPr marL="0" indent="0">
              <a:buNone/>
            </a:pPr>
            <a:r>
              <a:rPr lang="hu-HU" dirty="0"/>
              <a:t>kritériumok átdolgozásához.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dirty="0"/>
              <a:t>maradjon meg a diagnosztikai rendszerben,</a:t>
            </a:r>
          </a:p>
          <a:p>
            <a:pPr marL="0" indent="0">
              <a:buNone/>
            </a:pPr>
            <a:r>
              <a:rPr lang="hu-HU" dirty="0"/>
              <a:t>amelyet </a:t>
            </a:r>
            <a:r>
              <a:rPr lang="hu-HU" b="1" dirty="0"/>
              <a:t>bizonyítékok </a:t>
            </a:r>
            <a:r>
              <a:rPr lang="hu-HU" dirty="0"/>
              <a:t>támasztanak </a:t>
            </a:r>
            <a:r>
              <a:rPr lang="hu-HU" dirty="0" smtClean="0"/>
              <a:t>alá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historikus jelentőségű </a:t>
            </a:r>
            <a:r>
              <a:rPr lang="hu-HU" dirty="0"/>
              <a:t>„sallangok” kerüljenek ki</a:t>
            </a:r>
          </a:p>
        </p:txBody>
      </p:sp>
    </p:spTree>
    <p:extLst>
      <p:ext uri="{BB962C8B-B14F-4D97-AF65-F5344CB8AC3E}">
        <p14:creationId xmlns:p14="http://schemas.microsoft.com/office/powerpoint/2010/main" val="1153952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800099"/>
          </a:xfrm>
        </p:spPr>
        <p:txBody>
          <a:bodyPr/>
          <a:lstStyle/>
          <a:p>
            <a:r>
              <a:rPr lang="hu-HU" dirty="0" smtClean="0"/>
              <a:t>DSM-V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575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előkészítése 20 bizottságban zajlott,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munkát egy </a:t>
            </a:r>
            <a:r>
              <a:rPr lang="hu-HU" dirty="0"/>
              <a:t>„szuperbizottság”, </a:t>
            </a:r>
            <a:r>
              <a:rPr lang="hu-HU" b="1" dirty="0"/>
              <a:t>„</a:t>
            </a:r>
            <a:r>
              <a:rPr lang="hu-HU" b="1" dirty="0" err="1"/>
              <a:t>Task</a:t>
            </a:r>
            <a:r>
              <a:rPr lang="hu-HU" b="1" dirty="0"/>
              <a:t> </a:t>
            </a:r>
            <a:r>
              <a:rPr lang="hu-HU" b="1" dirty="0" err="1"/>
              <a:t>Force</a:t>
            </a:r>
            <a:r>
              <a:rPr lang="hu-HU" dirty="0"/>
              <a:t>” csoport foglalta</a:t>
            </a:r>
          </a:p>
          <a:p>
            <a:pPr marL="0" indent="0">
              <a:buNone/>
            </a:pPr>
            <a:r>
              <a:rPr lang="hu-HU" dirty="0"/>
              <a:t>össze.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bizottsági munkát 2004-2007 között nemzetközi</a:t>
            </a:r>
          </a:p>
          <a:p>
            <a:pPr marL="0" indent="0">
              <a:buNone/>
            </a:pPr>
            <a:r>
              <a:rPr lang="hu-HU" dirty="0"/>
              <a:t>konferenciák előzték meg. </a:t>
            </a: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2010</a:t>
            </a:r>
            <a:r>
              <a:rPr lang="hu-HU" b="1" dirty="0"/>
              <a:t>.</a:t>
            </a:r>
            <a:r>
              <a:rPr lang="hu-HU" dirty="0"/>
              <a:t> februárban</a:t>
            </a:r>
          </a:p>
          <a:p>
            <a:pPr marL="0" indent="0">
              <a:buNone/>
            </a:pPr>
            <a:r>
              <a:rPr lang="hu-HU" dirty="0"/>
              <a:t>vált elérhetővé a DSM-V munkaváltozata az APA</a:t>
            </a:r>
          </a:p>
          <a:p>
            <a:pPr marL="0" indent="0">
              <a:buNone/>
            </a:pPr>
            <a:r>
              <a:rPr lang="hu-HU" dirty="0"/>
              <a:t>honlapján, </a:t>
            </a:r>
            <a:endParaRPr lang="hu-HU" dirty="0" smtClean="0"/>
          </a:p>
          <a:p>
            <a:pPr marL="0" indent="0">
              <a:buNone/>
            </a:pPr>
            <a:r>
              <a:rPr lang="en-US" dirty="0" err="1" smtClean="0"/>
              <a:t>jelenleg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u="sng" dirty="0"/>
              <a:t>„field trial</a:t>
            </a:r>
            <a:r>
              <a:rPr lang="en-US" dirty="0"/>
              <a:t>”-ok,</a:t>
            </a:r>
          </a:p>
          <a:p>
            <a:pPr marL="0" indent="0">
              <a:buNone/>
            </a:pPr>
            <a:r>
              <a:rPr lang="hu-HU" dirty="0"/>
              <a:t>terepvizsgálatok zajlanak az új diagnosztikus kategóriákkal</a:t>
            </a:r>
          </a:p>
          <a:p>
            <a:pPr marL="0" indent="0">
              <a:buNone/>
            </a:pPr>
            <a:r>
              <a:rPr lang="hu-HU" dirty="0" smtClean="0"/>
              <a:t>kapcsolatban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02415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930400"/>
            <a:ext cx="10515600" cy="4246563"/>
          </a:xfrm>
        </p:spPr>
        <p:txBody>
          <a:bodyPr/>
          <a:lstStyle/>
          <a:p>
            <a:pPr marL="0" indent="0" algn="ctr">
              <a:buNone/>
            </a:pPr>
            <a:r>
              <a:rPr lang="hu-HU" sz="4000" dirty="0"/>
              <a:t>A jövő kilátásai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sz="3200" b="1" dirty="0" err="1" smtClean="0"/>
              <a:t>Biomarkerek</a:t>
            </a:r>
            <a:r>
              <a:rPr lang="hu-HU" sz="3200" dirty="0" smtClean="0"/>
              <a:t>  és </a:t>
            </a:r>
            <a:r>
              <a:rPr lang="hu-HU" sz="3200" dirty="0" err="1"/>
              <a:t>in</a:t>
            </a:r>
            <a:r>
              <a:rPr lang="hu-HU" sz="3200" dirty="0"/>
              <a:t> vitro betegségmodellek</a:t>
            </a:r>
          </a:p>
          <a:p>
            <a:pPr marL="0" indent="0" algn="ctr">
              <a:buNone/>
            </a:pPr>
            <a:r>
              <a:rPr lang="hu-HU" sz="3200" dirty="0" smtClean="0"/>
              <a:t>alkalmazása </a:t>
            </a:r>
            <a:r>
              <a:rPr lang="hu-HU" sz="3200" dirty="0"/>
              <a:t>a szkizofrénián belüli</a:t>
            </a:r>
          </a:p>
          <a:p>
            <a:pPr marL="0" indent="0" algn="ctr">
              <a:buNone/>
            </a:pPr>
            <a:r>
              <a:rPr lang="hu-HU" sz="3200" b="1" dirty="0"/>
              <a:t>molekuláris betegség-csoportok</a:t>
            </a:r>
          </a:p>
          <a:p>
            <a:pPr marL="0" indent="0" algn="ctr">
              <a:buNone/>
            </a:pPr>
            <a:r>
              <a:rPr lang="hu-HU" sz="3200" dirty="0"/>
              <a:t>meghatározására</a:t>
            </a:r>
          </a:p>
        </p:txBody>
      </p:sp>
    </p:spTree>
    <p:extLst>
      <p:ext uri="{BB962C8B-B14F-4D97-AF65-F5344CB8AC3E}">
        <p14:creationId xmlns:p14="http://schemas.microsoft.com/office/powerpoint/2010/main" val="158179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lakosság</a:t>
            </a:r>
          </a:p>
          <a:p>
            <a:pPr marL="0" indent="0">
              <a:buNone/>
            </a:pPr>
            <a:r>
              <a:rPr lang="hu-HU" dirty="0"/>
              <a:t>0.5-1.2%-át érinti világszerte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/>
              <a:t>változatos klinikai</a:t>
            </a:r>
          </a:p>
          <a:p>
            <a:pPr marL="0" indent="0">
              <a:buNone/>
            </a:pPr>
            <a:r>
              <a:rPr lang="hu-HU" dirty="0"/>
              <a:t>tünetek </a:t>
            </a:r>
            <a:r>
              <a:rPr lang="hu-HU" dirty="0" smtClean="0"/>
              <a:t>:</a:t>
            </a:r>
          </a:p>
          <a:p>
            <a:pPr marL="0" indent="0">
              <a:buNone/>
            </a:pPr>
            <a:r>
              <a:rPr lang="hu-HU" dirty="0" smtClean="0"/>
              <a:t>téveszmék</a:t>
            </a:r>
            <a:r>
              <a:rPr lang="hu-HU" dirty="0"/>
              <a:t>, hallucinációk,</a:t>
            </a:r>
          </a:p>
          <a:p>
            <a:pPr marL="0" indent="0">
              <a:buNone/>
            </a:pPr>
            <a:r>
              <a:rPr lang="hu-HU" dirty="0"/>
              <a:t>érzelmi elsivárosodás, szociális visszahúzódás és</a:t>
            </a:r>
          </a:p>
          <a:p>
            <a:pPr marL="0" indent="0">
              <a:buNone/>
            </a:pPr>
            <a:r>
              <a:rPr lang="hu-HU" dirty="0"/>
              <a:t>dezorganizált, szétesett </a:t>
            </a:r>
            <a:r>
              <a:rPr lang="hu-HU" dirty="0" smtClean="0"/>
              <a:t>magatartás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409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200" dirty="0" err="1"/>
              <a:t>Eugen</a:t>
            </a:r>
            <a:r>
              <a:rPr lang="hu-HU" sz="3200" dirty="0"/>
              <a:t> </a:t>
            </a:r>
            <a:r>
              <a:rPr lang="hu-HU" sz="3200" dirty="0" err="1"/>
              <a:t>Bleuler</a:t>
            </a:r>
            <a:r>
              <a:rPr lang="hu-HU" sz="3200" dirty="0"/>
              <a:t> a </a:t>
            </a:r>
            <a:r>
              <a:rPr lang="hu-HU" sz="3200" i="1" dirty="0" err="1"/>
              <a:t>Dementia</a:t>
            </a:r>
            <a:r>
              <a:rPr lang="hu-HU" sz="3200" i="1" dirty="0"/>
              <a:t/>
            </a:r>
            <a:br>
              <a:rPr lang="hu-HU" sz="3200" i="1" dirty="0"/>
            </a:br>
            <a:r>
              <a:rPr lang="hu-HU" sz="3200" i="1" dirty="0" err="1"/>
              <a:t>praecox</a:t>
            </a:r>
            <a:r>
              <a:rPr lang="hu-HU" sz="3200" i="1" dirty="0"/>
              <a:t> </a:t>
            </a:r>
            <a:r>
              <a:rPr lang="hu-HU" sz="3200" i="1" dirty="0" err="1"/>
              <a:t>oder</a:t>
            </a:r>
            <a:r>
              <a:rPr lang="hu-HU" sz="3200" i="1" dirty="0"/>
              <a:t> </a:t>
            </a:r>
            <a:r>
              <a:rPr lang="hu-HU" sz="3200" i="1" dirty="0" err="1"/>
              <a:t>Gruppe</a:t>
            </a:r>
            <a:r>
              <a:rPr lang="hu-HU" sz="3200" i="1" dirty="0"/>
              <a:t> der </a:t>
            </a:r>
            <a:r>
              <a:rPr lang="hu-HU" sz="3200" i="1" dirty="0" err="1"/>
              <a:t>Schizophrenien</a:t>
            </a:r>
            <a:r>
              <a:rPr lang="hu-HU" sz="3200" i="1" dirty="0"/>
              <a:t> </a:t>
            </a:r>
            <a:r>
              <a:rPr lang="hu-HU" sz="3200" dirty="0"/>
              <a:t>című névadó</a:t>
            </a:r>
            <a:br>
              <a:rPr lang="hu-HU" sz="3200" dirty="0"/>
            </a:br>
            <a:r>
              <a:rPr lang="hu-HU" sz="3200" dirty="0" smtClean="0"/>
              <a:t>könyve </a:t>
            </a:r>
            <a:r>
              <a:rPr lang="hu-HU" sz="3200" dirty="0"/>
              <a:t>1911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u="sng" dirty="0" smtClean="0"/>
              <a:t>Emil </a:t>
            </a:r>
            <a:r>
              <a:rPr lang="hu-HU" u="sng" dirty="0" err="1" smtClean="0"/>
              <a:t>Kraepelin</a:t>
            </a:r>
            <a:r>
              <a:rPr lang="hu-HU" u="sng" dirty="0" smtClean="0"/>
              <a:t> </a:t>
            </a:r>
            <a:r>
              <a:rPr lang="hu-HU" dirty="0"/>
              <a:t>a modern pozitivista pszichiátriai </a:t>
            </a:r>
            <a:r>
              <a:rPr lang="hu-HU" dirty="0" smtClean="0"/>
              <a:t>megalapítójának</a:t>
            </a:r>
          </a:p>
          <a:p>
            <a:pPr marL="0" indent="0">
              <a:buNone/>
            </a:pPr>
            <a:r>
              <a:rPr lang="hu-HU" dirty="0" smtClean="0"/>
              <a:t>1896-ban </a:t>
            </a:r>
            <a:r>
              <a:rPr lang="hu-HU" dirty="0"/>
              <a:t>megjelent pszichiátriai</a:t>
            </a:r>
          </a:p>
          <a:p>
            <a:pPr marL="0" indent="0">
              <a:buNone/>
            </a:pPr>
            <a:r>
              <a:rPr lang="hu-HU" dirty="0" smtClean="0"/>
              <a:t>rendszertana </a:t>
            </a:r>
            <a:r>
              <a:rPr lang="hu-HU" dirty="0"/>
              <a:t>(</a:t>
            </a:r>
            <a:r>
              <a:rPr lang="hu-HU" i="1" dirty="0" err="1"/>
              <a:t>Psychiatrie</a:t>
            </a:r>
            <a:r>
              <a:rPr lang="hu-HU" i="1" dirty="0"/>
              <a:t>, </a:t>
            </a:r>
            <a:r>
              <a:rPr lang="hu-HU" i="1" dirty="0" err="1"/>
              <a:t>ein</a:t>
            </a:r>
            <a:r>
              <a:rPr lang="hu-HU" i="1" dirty="0"/>
              <a:t> </a:t>
            </a:r>
            <a:r>
              <a:rPr lang="hu-HU" i="1" dirty="0" err="1"/>
              <a:t>Lehrbuch</a:t>
            </a:r>
            <a:endParaRPr lang="hu-HU" i="1" dirty="0"/>
          </a:p>
          <a:p>
            <a:pPr marL="0" indent="0">
              <a:buNone/>
            </a:pPr>
            <a:r>
              <a:rPr lang="de-DE" i="1" dirty="0"/>
              <a:t>für Studierende und </a:t>
            </a:r>
            <a:r>
              <a:rPr lang="de-DE" i="1" dirty="0" err="1"/>
              <a:t>Aerzte</a:t>
            </a:r>
            <a:r>
              <a:rPr lang="de-DE" dirty="0"/>
              <a:t>) a </a:t>
            </a:r>
            <a:r>
              <a:rPr lang="de-DE" b="1" i="1" dirty="0" err="1"/>
              <a:t>dementia</a:t>
            </a:r>
            <a:r>
              <a:rPr lang="de-DE" b="1" i="1" dirty="0"/>
              <a:t> </a:t>
            </a:r>
            <a:r>
              <a:rPr lang="de-DE" b="1" i="1" dirty="0" err="1"/>
              <a:t>praecox</a:t>
            </a:r>
            <a:r>
              <a:rPr lang="de-DE" b="1" i="1" dirty="0"/>
              <a:t> </a:t>
            </a:r>
            <a:r>
              <a:rPr lang="de-DE" dirty="0" err="1" smtClean="0"/>
              <a:t>kifejezé</a:t>
            </a:r>
            <a:r>
              <a:rPr lang="hu-HU" dirty="0" smtClean="0"/>
              <a:t>s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progresszív, mentális</a:t>
            </a:r>
          </a:p>
          <a:p>
            <a:pPr marL="0" indent="0">
              <a:buNone/>
            </a:pPr>
            <a:r>
              <a:rPr lang="hu-HU" dirty="0"/>
              <a:t>hanyatláshoz vezető lefolyás</a:t>
            </a:r>
          </a:p>
        </p:txBody>
      </p:sp>
    </p:spTree>
    <p:extLst>
      <p:ext uri="{BB962C8B-B14F-4D97-AF65-F5344CB8AC3E}">
        <p14:creationId xmlns:p14="http://schemas.microsoft.com/office/powerpoint/2010/main" val="429128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Eugen</a:t>
            </a:r>
            <a:r>
              <a:rPr lang="hu-HU" dirty="0"/>
              <a:t> </a:t>
            </a:r>
            <a:r>
              <a:rPr lang="hu-HU" dirty="0" err="1"/>
              <a:t>Bleuler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az </a:t>
            </a:r>
            <a:r>
              <a:rPr lang="hu-HU" b="1" dirty="0"/>
              <a:t>intellektuális leépülés helyett</a:t>
            </a:r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u="sng" dirty="0"/>
              <a:t>keresztmetszeti képre</a:t>
            </a:r>
            <a:r>
              <a:rPr lang="hu-HU" dirty="0"/>
              <a:t>, ezen belül a különböző funkciók</a:t>
            </a:r>
          </a:p>
          <a:p>
            <a:pPr marL="0" indent="0">
              <a:buNone/>
            </a:pPr>
            <a:r>
              <a:rPr lang="hu-HU" dirty="0"/>
              <a:t>zavarára, hasadására, úgy mint az asszociációk</a:t>
            </a:r>
          </a:p>
          <a:p>
            <a:pPr marL="0" indent="0">
              <a:buNone/>
            </a:pPr>
            <a:r>
              <a:rPr lang="hu-HU" dirty="0"/>
              <a:t>zavarára, az affektusok zavarára, az ambivalenciára, és</a:t>
            </a:r>
          </a:p>
          <a:p>
            <a:pPr marL="0" indent="0">
              <a:buNone/>
            </a:pPr>
            <a:r>
              <a:rPr lang="hu-HU" dirty="0"/>
              <a:t>a gyakran megfigyelhető autisztikus vonásokra helyezte</a:t>
            </a:r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dirty="0" smtClean="0"/>
              <a:t>hangsúlyt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r">
              <a:buNone/>
            </a:pPr>
            <a:r>
              <a:rPr lang="hu-HU" dirty="0" err="1" smtClean="0"/>
              <a:t>diszkonnekció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5382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err="1"/>
              <a:t>Bleuler</a:t>
            </a:r>
            <a:r>
              <a:rPr lang="hu-HU" dirty="0"/>
              <a:t>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elsőként látta a </a:t>
            </a:r>
            <a:r>
              <a:rPr lang="hu-HU" dirty="0"/>
              <a:t>szkizofrénia tüneteinek </a:t>
            </a:r>
            <a:r>
              <a:rPr lang="hu-HU" b="1" dirty="0"/>
              <a:t>heterogenitását,</a:t>
            </a:r>
          </a:p>
          <a:p>
            <a:pPr marL="0" indent="0">
              <a:buNone/>
            </a:pPr>
            <a:r>
              <a:rPr lang="hu-HU" dirty="0"/>
              <a:t>melyeknek </a:t>
            </a:r>
            <a:r>
              <a:rPr lang="hu-HU" u="sng" dirty="0"/>
              <a:t>kontinuumában </a:t>
            </a:r>
            <a:r>
              <a:rPr lang="hu-HU" dirty="0"/>
              <a:t>gondolkodott;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paradoxon:  </a:t>
            </a:r>
            <a:r>
              <a:rPr lang="hu-HU" dirty="0"/>
              <a:t>a szkizofrénia</a:t>
            </a:r>
          </a:p>
          <a:p>
            <a:pPr marL="0" indent="0">
              <a:buNone/>
            </a:pPr>
            <a:r>
              <a:rPr lang="hu-HU" dirty="0"/>
              <a:t>nagyon változatos betegség, ugyanakkor megfigyelhetők</a:t>
            </a:r>
          </a:p>
          <a:p>
            <a:pPr marL="0" indent="0">
              <a:buNone/>
            </a:pPr>
            <a:r>
              <a:rPr lang="hu-HU" dirty="0"/>
              <a:t>a különböző eseteket összekötő alapvető</a:t>
            </a:r>
          </a:p>
          <a:p>
            <a:pPr marL="0" indent="0">
              <a:buNone/>
            </a:pPr>
            <a:r>
              <a:rPr lang="hu-HU" b="1" dirty="0"/>
              <a:t>közös jegyek</a:t>
            </a:r>
          </a:p>
        </p:txBody>
      </p:sp>
    </p:spTree>
    <p:extLst>
      <p:ext uri="{BB962C8B-B14F-4D97-AF65-F5344CB8AC3E}">
        <p14:creationId xmlns:p14="http://schemas.microsoft.com/office/powerpoint/2010/main" val="393075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err="1"/>
              <a:t>Kraepelin</a:t>
            </a:r>
            <a:r>
              <a:rPr lang="hu-HU" dirty="0"/>
              <a:t> rendszerére a </a:t>
            </a:r>
            <a:r>
              <a:rPr lang="hu-HU" u="sng" dirty="0"/>
              <a:t>deduktív</a:t>
            </a:r>
          </a:p>
          <a:p>
            <a:pPr marL="0" indent="0">
              <a:buNone/>
            </a:pPr>
            <a:r>
              <a:rPr lang="hu-HU" dirty="0"/>
              <a:t>logika, a </a:t>
            </a:r>
            <a:r>
              <a:rPr lang="hu-HU" i="1" dirty="0"/>
              <a:t>betegségek osztályozása</a:t>
            </a:r>
            <a:r>
              <a:rPr lang="hu-HU" dirty="0"/>
              <a:t>, a kórformák biológiailag</a:t>
            </a:r>
          </a:p>
          <a:p>
            <a:pPr marL="0" indent="0">
              <a:buNone/>
            </a:pPr>
            <a:r>
              <a:rPr lang="hu-HU" dirty="0"/>
              <a:t>meghatározott kategóriákba való </a:t>
            </a:r>
            <a:r>
              <a:rPr lang="hu-HU" dirty="0" smtClean="0"/>
              <a:t>sorolása jellemző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err="1"/>
              <a:t>Bleuler</a:t>
            </a:r>
            <a:r>
              <a:rPr lang="hu-HU" dirty="0"/>
              <a:t> </a:t>
            </a:r>
            <a:r>
              <a:rPr lang="hu-HU" u="sng" dirty="0"/>
              <a:t>induktív</a:t>
            </a:r>
            <a:r>
              <a:rPr lang="hu-HU" dirty="0"/>
              <a:t> gondolkodásmódjában</a:t>
            </a:r>
          </a:p>
          <a:p>
            <a:pPr marL="0" indent="0">
              <a:buNone/>
            </a:pPr>
            <a:r>
              <a:rPr lang="hu-HU" dirty="0"/>
              <a:t>alulról építkezett, az egyes páciensek változatos tüneteit</a:t>
            </a:r>
          </a:p>
          <a:p>
            <a:pPr marL="0" indent="0">
              <a:buNone/>
            </a:pPr>
            <a:r>
              <a:rPr lang="hu-HU" dirty="0"/>
              <a:t>és pszichológiai eltéréseit próbálta </a:t>
            </a:r>
            <a:r>
              <a:rPr lang="hu-HU" i="1" dirty="0" smtClean="0"/>
              <a:t>egységesen kezelni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952268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Schneider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33500"/>
            <a:ext cx="10515600" cy="48434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a realitás-torzulá</a:t>
            </a:r>
            <a:r>
              <a:rPr lang="hu-HU" dirty="0"/>
              <a:t>s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Kieső  realitás-kontroll</a:t>
            </a:r>
            <a:endParaRPr lang="hu-HU" dirty="0"/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elsőrangú</a:t>
            </a:r>
            <a:r>
              <a:rPr lang="hu-HU" dirty="0" smtClean="0"/>
              <a:t> </a:t>
            </a:r>
            <a:r>
              <a:rPr lang="hu-HU" dirty="0"/>
              <a:t>(</a:t>
            </a:r>
            <a:r>
              <a:rPr lang="hu-HU" dirty="0" err="1"/>
              <a:t>gondolatfelhangosodás</a:t>
            </a:r>
            <a:r>
              <a:rPr lang="hu-HU" dirty="0"/>
              <a:t>, gondolatelvonás,</a:t>
            </a:r>
          </a:p>
          <a:p>
            <a:pPr marL="0" indent="0">
              <a:buNone/>
            </a:pPr>
            <a:r>
              <a:rPr lang="hu-HU" dirty="0" err="1"/>
              <a:t>gondolatbeültetés</a:t>
            </a:r>
            <a:r>
              <a:rPr lang="hu-HU" dirty="0"/>
              <a:t>, kommentáló és párbeszédes hanghallások,</a:t>
            </a:r>
          </a:p>
          <a:p>
            <a:pPr marL="0" indent="0">
              <a:buNone/>
            </a:pPr>
            <a:r>
              <a:rPr lang="hu-HU" dirty="0" err="1"/>
              <a:t>befolyásoltatásos</a:t>
            </a:r>
            <a:r>
              <a:rPr lang="hu-HU" dirty="0"/>
              <a:t> téveszmék, passzivitási</a:t>
            </a:r>
          </a:p>
          <a:p>
            <a:pPr marL="0" indent="0">
              <a:buNone/>
            </a:pPr>
            <a:r>
              <a:rPr lang="hu-HU" dirty="0" err="1"/>
              <a:t>ideációk</a:t>
            </a:r>
            <a:r>
              <a:rPr lang="hu-HU" dirty="0"/>
              <a:t>, külső ágensek általi befolyásoltatás érzése)</a:t>
            </a:r>
          </a:p>
          <a:p>
            <a:pPr marL="0" indent="0">
              <a:buNone/>
            </a:pPr>
            <a:endParaRPr lang="hu-HU" b="1" dirty="0"/>
          </a:p>
          <a:p>
            <a:pPr marL="0" indent="0" algn="r">
              <a:buNone/>
            </a:pPr>
            <a:r>
              <a:rPr lang="hu-HU" b="1" dirty="0" smtClean="0"/>
              <a:t>másodrangú </a:t>
            </a:r>
            <a:r>
              <a:rPr lang="hu-HU" dirty="0"/>
              <a:t>(egyéb percepciózavarok, ambivalencia,</a:t>
            </a:r>
          </a:p>
          <a:p>
            <a:pPr marL="0" indent="0" algn="r">
              <a:buNone/>
            </a:pPr>
            <a:r>
              <a:rPr lang="hu-HU" dirty="0"/>
              <a:t>hangulati labilitás és érzelmi elsivárosodás)</a:t>
            </a:r>
          </a:p>
          <a:p>
            <a:pPr marL="0" indent="0" algn="r">
              <a:buNone/>
            </a:pPr>
            <a:r>
              <a:rPr lang="hu-HU" dirty="0" smtClean="0"/>
              <a:t>tünetek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9274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err="1"/>
              <a:t>Jaspers</a:t>
            </a:r>
            <a:r>
              <a:rPr lang="hu-HU" b="1" dirty="0"/>
              <a:t> </a:t>
            </a:r>
            <a:r>
              <a:rPr lang="hu-HU" dirty="0" smtClean="0"/>
              <a:t>( elsőrendű tünetek)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„megérthetetlen</a:t>
            </a:r>
            <a:r>
              <a:rPr lang="hu-HU" dirty="0"/>
              <a:t>”</a:t>
            </a:r>
          </a:p>
          <a:p>
            <a:pPr marL="0" indent="0">
              <a:buNone/>
            </a:pPr>
            <a:r>
              <a:rPr lang="hu-HU" dirty="0"/>
              <a:t>pszichopatológiai </a:t>
            </a:r>
            <a:r>
              <a:rPr lang="hu-HU" dirty="0" smtClean="0"/>
              <a:t>jelenségek, </a:t>
            </a:r>
            <a:r>
              <a:rPr lang="hu-HU" dirty="0"/>
              <a:t>a pszichózis</a:t>
            </a:r>
          </a:p>
          <a:p>
            <a:pPr marL="0" indent="0">
              <a:buNone/>
            </a:pPr>
            <a:r>
              <a:rPr lang="hu-HU" dirty="0"/>
              <a:t>ama </a:t>
            </a:r>
            <a:r>
              <a:rPr lang="hu-HU" dirty="0" smtClean="0"/>
              <a:t>területe, </a:t>
            </a:r>
            <a:r>
              <a:rPr lang="hu-HU" dirty="0"/>
              <a:t>ahová az </a:t>
            </a:r>
            <a:r>
              <a:rPr lang="hu-HU" sz="3200" b="1" dirty="0"/>
              <a:t>egészséges ember „nem</a:t>
            </a:r>
          </a:p>
          <a:p>
            <a:pPr marL="0" indent="0">
              <a:buNone/>
            </a:pPr>
            <a:r>
              <a:rPr lang="hu-HU" sz="3200" b="1" dirty="0"/>
              <a:t>tudja követni” páciensét</a:t>
            </a:r>
          </a:p>
        </p:txBody>
      </p:sp>
    </p:spTree>
    <p:extLst>
      <p:ext uri="{BB962C8B-B14F-4D97-AF65-F5344CB8AC3E}">
        <p14:creationId xmlns:p14="http://schemas.microsoft.com/office/powerpoint/2010/main" val="1438256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13" name="Tartalom helye 12"/>
          <p:cNvSpPr>
            <a:spLocks noGrp="1"/>
          </p:cNvSpPr>
          <p:nvPr>
            <p:ph sz="half" idx="1"/>
          </p:nvPr>
        </p:nvSpPr>
        <p:spPr>
          <a:xfrm>
            <a:off x="838200" y="482600"/>
            <a:ext cx="5181600" cy="5694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/>
              <a:t>Az </a:t>
            </a:r>
            <a:r>
              <a:rPr lang="hu-HU" b="1" dirty="0"/>
              <a:t>Egyesült Államokban </a:t>
            </a:r>
            <a:r>
              <a:rPr lang="hu-HU" dirty="0"/>
              <a:t>kidolgozott</a:t>
            </a:r>
          </a:p>
          <a:p>
            <a:pPr marL="0" indent="0">
              <a:buNone/>
            </a:pPr>
            <a:r>
              <a:rPr lang="en-US" dirty="0" err="1"/>
              <a:t>klasszifikációs</a:t>
            </a:r>
            <a:r>
              <a:rPr lang="en-US" dirty="0"/>
              <a:t> </a:t>
            </a:r>
            <a:r>
              <a:rPr lang="en-US" dirty="0" err="1"/>
              <a:t>rendszer</a:t>
            </a:r>
            <a:r>
              <a:rPr lang="en-US" dirty="0"/>
              <a:t>, a Diagnostic and Statistical</a:t>
            </a:r>
          </a:p>
          <a:p>
            <a:pPr marL="0" indent="0">
              <a:buNone/>
            </a:pPr>
            <a:r>
              <a:rPr lang="en-US" b="1" dirty="0"/>
              <a:t>Manual of Mental Disorders (DSM) </a:t>
            </a:r>
            <a:r>
              <a:rPr lang="en-US" dirty="0" err="1"/>
              <a:t>első</a:t>
            </a:r>
            <a:r>
              <a:rPr lang="en-US" dirty="0"/>
              <a:t> </a:t>
            </a:r>
            <a:r>
              <a:rPr lang="en-US" dirty="0" err="1"/>
              <a:t>két</a:t>
            </a:r>
            <a:r>
              <a:rPr lang="en-US" dirty="0"/>
              <a:t> </a:t>
            </a:r>
            <a:r>
              <a:rPr lang="en-US" dirty="0" err="1"/>
              <a:t>kiadása</a:t>
            </a:r>
            <a:endParaRPr lang="en-US" dirty="0"/>
          </a:p>
          <a:p>
            <a:pPr marL="0" indent="0">
              <a:buNone/>
            </a:pPr>
            <a:r>
              <a:rPr lang="hu-HU" dirty="0"/>
              <a:t>a szkizofrénia diagnózisának tekintetében tágabban</a:t>
            </a:r>
          </a:p>
          <a:p>
            <a:pPr marL="0" indent="0">
              <a:buNone/>
            </a:pPr>
            <a:r>
              <a:rPr lang="hu-HU" dirty="0"/>
              <a:t>értelmezte a betegségcsoport határait, a kritériumok</a:t>
            </a:r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b="1" dirty="0" err="1"/>
              <a:t>Bleuler</a:t>
            </a:r>
            <a:r>
              <a:rPr lang="hu-HU" dirty="0"/>
              <a:t> által leírt tüneteken alapultak, a betegségnek</a:t>
            </a:r>
          </a:p>
          <a:p>
            <a:pPr marL="0" indent="0">
              <a:buNone/>
            </a:pPr>
            <a:r>
              <a:rPr lang="hu-HU" dirty="0"/>
              <a:t>nem volt feltétele a munkahelyi vagy közösségi funkcióromlás</a:t>
            </a:r>
          </a:p>
          <a:p>
            <a:pPr marL="0" indent="0">
              <a:buNone/>
            </a:pPr>
            <a:r>
              <a:rPr lang="hu-HU" dirty="0"/>
              <a:t>és a rossz prognózis.</a:t>
            </a:r>
          </a:p>
        </p:txBody>
      </p:sp>
      <p:sp>
        <p:nvSpPr>
          <p:cNvPr id="14" name="Tartalom helye 13"/>
          <p:cNvSpPr>
            <a:spLocks noGrp="1"/>
          </p:cNvSpPr>
          <p:nvPr>
            <p:ph sz="half" idx="2"/>
          </p:nvPr>
        </p:nvSpPr>
        <p:spPr>
          <a:xfrm>
            <a:off x="6172200" y="365125"/>
            <a:ext cx="5181600" cy="58118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b="1" dirty="0"/>
              <a:t>Európában</a:t>
            </a:r>
          </a:p>
          <a:p>
            <a:pPr marL="0" indent="0">
              <a:buNone/>
            </a:pPr>
            <a:r>
              <a:rPr lang="hu-HU" u="sng" dirty="0"/>
              <a:t>Schneider</a:t>
            </a:r>
            <a:r>
              <a:rPr lang="hu-HU" dirty="0"/>
              <a:t> </a:t>
            </a:r>
            <a:r>
              <a:rPr lang="hu-HU" dirty="0" smtClean="0"/>
              <a:t>nyomán </a:t>
            </a:r>
            <a:r>
              <a:rPr lang="hu-HU" dirty="0"/>
              <a:t>egy sokkal</a:t>
            </a:r>
          </a:p>
          <a:p>
            <a:pPr marL="0" indent="0">
              <a:buNone/>
            </a:pPr>
            <a:r>
              <a:rPr lang="hu-HU" dirty="0"/>
              <a:t>szűkebb szkizofrénia-koncepció vált elfogadottá</a:t>
            </a:r>
          </a:p>
        </p:txBody>
      </p:sp>
    </p:spTree>
    <p:extLst>
      <p:ext uri="{BB962C8B-B14F-4D97-AF65-F5344CB8AC3E}">
        <p14:creationId xmlns:p14="http://schemas.microsoft.com/office/powerpoint/2010/main" val="389740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570</Words>
  <Application>Microsoft Office PowerPoint</Application>
  <PresentationFormat>Szélesvásznú</PresentationFormat>
  <Paragraphs>131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Office-téma</vt:lpstr>
      <vt:lpstr>A szkizofrénia diagnózisa Bleulertől a DSM-V-ig</vt:lpstr>
      <vt:lpstr> </vt:lpstr>
      <vt:lpstr>Eugen Bleuler a Dementia praecox oder Gruppe der Schizophrenien című névadó könyve 1911</vt:lpstr>
      <vt:lpstr>Eugen Bleuler</vt:lpstr>
      <vt:lpstr> </vt:lpstr>
      <vt:lpstr> </vt:lpstr>
      <vt:lpstr>Schneider</vt:lpstr>
      <vt:lpstr> </vt:lpstr>
      <vt:lpstr> </vt:lpstr>
      <vt:lpstr>A DSM-III</vt:lpstr>
      <vt:lpstr>DSM-IV és a  DSM-IV-TR</vt:lpstr>
      <vt:lpstr>A szkizofrénia diagnózisa a DSM -V szerint</vt:lpstr>
      <vt:lpstr>DSM-V</vt:lpstr>
      <vt:lpstr>DSM-V</vt:lpstr>
      <vt:lpstr>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szkizofrénia diagnózisa Bleulertől a DSM-V-ig</dc:title>
  <dc:creator>Pék Győző</dc:creator>
  <cp:lastModifiedBy>Pék Győző</cp:lastModifiedBy>
  <cp:revision>15</cp:revision>
  <dcterms:created xsi:type="dcterms:W3CDTF">2014-05-14T06:46:39Z</dcterms:created>
  <dcterms:modified xsi:type="dcterms:W3CDTF">2014-05-14T07:23:34Z</dcterms:modified>
</cp:coreProperties>
</file>