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62" r:id="rId6"/>
    <p:sldId id="263" r:id="rId7"/>
    <p:sldId id="264" r:id="rId8"/>
    <p:sldId id="265" r:id="rId9"/>
    <p:sldId id="267" r:id="rId10"/>
    <p:sldId id="266" r:id="rId11"/>
    <p:sldId id="270" r:id="rId12"/>
    <p:sldId id="269" r:id="rId13"/>
    <p:sldId id="272" r:id="rId14"/>
    <p:sldId id="273" r:id="rId15"/>
    <p:sldId id="274" r:id="rId16"/>
    <p:sldId id="276" r:id="rId17"/>
    <p:sldId id="275" r:id="rId18"/>
    <p:sldId id="271" r:id="rId19"/>
    <p:sldId id="279" r:id="rId2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F8289EA8-4EAC-465B-AA8F-736D3832F4E7}">
          <p14:sldIdLst>
            <p14:sldId id="256"/>
            <p14:sldId id="258"/>
            <p14:sldId id="261"/>
            <p14:sldId id="259"/>
          </p14:sldIdLst>
        </p14:section>
        <p14:section name="Névtelen szakasz" id="{F8934DFA-75EB-4FE5-9492-2CCE0B7C7055}">
          <p14:sldIdLst>
            <p14:sldId id="262"/>
            <p14:sldId id="263"/>
            <p14:sldId id="264"/>
            <p14:sldId id="265"/>
            <p14:sldId id="267"/>
            <p14:sldId id="266"/>
            <p14:sldId id="270"/>
            <p14:sldId id="269"/>
            <p14:sldId id="272"/>
            <p14:sldId id="273"/>
            <p14:sldId id="274"/>
            <p14:sldId id="276"/>
            <p14:sldId id="275"/>
            <p14:sldId id="271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3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8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1348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0611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535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793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378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542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66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9943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6781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02198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138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55126-C0AE-4422-B953-BC3694849902}" type="datetimeFigureOut">
              <a:rPr lang="hu-HU" smtClean="0"/>
              <a:pPr/>
              <a:t>2014.05.30.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FFF7-97BA-4507-9CA2-FC6FC02BCE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5664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Relaxációs és hipnoterápiás módszerek</a:t>
            </a:r>
            <a:br>
              <a:rPr lang="hu-HU" dirty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252866"/>
            <a:ext cx="9144000" cy="2004934"/>
          </a:xfrm>
        </p:spPr>
        <p:txBody>
          <a:bodyPr/>
          <a:lstStyle/>
          <a:p>
            <a:endParaRPr lang="hu-HU" smtClean="0"/>
          </a:p>
          <a:p>
            <a:endParaRPr lang="hu-HU" dirty="0"/>
          </a:p>
        </p:txBody>
      </p:sp>
      <p:pic>
        <p:nvPicPr>
          <p:cNvPr id="4" name="Kép 3" descr="mantr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685" y="3356313"/>
            <a:ext cx="2152650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990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KIP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 tudattalanban jelen lévő, – éber állapotban rendszerint nem hozzáférhető –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problémák</a:t>
            </a:r>
            <a:r>
              <a:rPr lang="hu-HU" dirty="0"/>
              <a:t>, </a:t>
            </a: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konfliktusok </a:t>
            </a:r>
            <a:r>
              <a:rPr lang="hu-HU" b="1" dirty="0" err="1"/>
              <a:t>szimbolizációjaként</a:t>
            </a:r>
            <a:r>
              <a:rPr lang="hu-HU" b="1" dirty="0"/>
              <a:t> </a:t>
            </a:r>
            <a:r>
              <a:rPr lang="hu-HU" dirty="0"/>
              <a:t>megjelenő élmények, fantáziák tudatosítására és feldolgozására épít.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felmerülő élmények, fantáziák </a:t>
            </a:r>
            <a:r>
              <a:rPr lang="hu-HU" u="sng" dirty="0"/>
              <a:t>a korai életkorból származó emlékek </a:t>
            </a:r>
            <a:r>
              <a:rPr lang="hu-HU" dirty="0"/>
              <a:t>érzelmileg telített </a:t>
            </a:r>
            <a:r>
              <a:rPr lang="hu-HU" b="1" dirty="0"/>
              <a:t>szimbolikus reprezentációi</a:t>
            </a:r>
            <a:r>
              <a:rPr lang="hu-HU" dirty="0"/>
              <a:t>, /erre utal a </a:t>
            </a:r>
            <a:r>
              <a:rPr lang="hu-HU" dirty="0" err="1"/>
              <a:t>katathym</a:t>
            </a:r>
            <a:r>
              <a:rPr lang="hu-HU" dirty="0"/>
              <a:t> kifejezés/.</a:t>
            </a:r>
          </a:p>
        </p:txBody>
      </p:sp>
    </p:spTree>
    <p:extLst>
      <p:ext uri="{BB962C8B-B14F-4D97-AF65-F5344CB8AC3E}">
        <p14:creationId xmlns:p14="http://schemas.microsoft.com/office/powerpoint/2010/main" val="3818899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KIP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a terapeuta úgynevezett </a:t>
            </a:r>
            <a:r>
              <a:rPr lang="hu-HU" b="1" dirty="0" smtClean="0"/>
              <a:t>hívóképeket </a:t>
            </a:r>
            <a:r>
              <a:rPr lang="hu-HU" dirty="0" smtClean="0"/>
              <a:t>alkalmaz.</a:t>
            </a:r>
          </a:p>
          <a:p>
            <a:pPr marL="0" indent="0">
              <a:buNone/>
            </a:pPr>
            <a:r>
              <a:rPr lang="hu-HU" dirty="0"/>
              <a:t> alap-, közép és </a:t>
            </a:r>
            <a:r>
              <a:rPr lang="hu-HU" dirty="0" smtClean="0"/>
              <a:t>felső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Az ülés befejező részében, – már éber tudatállapotban, – paciens és terapeutája </a:t>
            </a:r>
            <a:r>
              <a:rPr lang="hu-HU" b="1" dirty="0"/>
              <a:t>feldolgozzák az élményeket</a:t>
            </a:r>
            <a:r>
              <a:rPr lang="hu-HU" dirty="0"/>
              <a:t>, tudatos szinten rögzítik ezeket.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biztonságos terápiás helyzet, a terapeuta támogató, elfogadó attitűdje </a:t>
            </a:r>
            <a:r>
              <a:rPr lang="hu-HU" b="1" dirty="0"/>
              <a:t>segíti a korai érzelmi deficitek utólagos pótlását</a:t>
            </a:r>
            <a:r>
              <a:rPr lang="hu-H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1052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246372"/>
            <a:ext cx="10515600" cy="1325563"/>
          </a:xfrm>
        </p:spPr>
        <p:txBody>
          <a:bodyPr>
            <a:normAutofit/>
          </a:bodyPr>
          <a:lstStyle/>
          <a:p>
            <a:r>
              <a:rPr lang="hu-HU" b="1" dirty="0" smtClean="0"/>
              <a:t>NLP / </a:t>
            </a:r>
            <a:r>
              <a:rPr lang="hu-HU" b="1" dirty="0" err="1" smtClean="0"/>
              <a:t>Neuro-Lingvisztikus</a:t>
            </a:r>
            <a:r>
              <a:rPr lang="hu-HU" b="1" dirty="0" smtClean="0"/>
              <a:t> Programozás/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Az </a:t>
            </a:r>
            <a:r>
              <a:rPr lang="hu-HU" b="1" dirty="0"/>
              <a:t>NLP </a:t>
            </a:r>
            <a:r>
              <a:rPr lang="hu-HU" dirty="0"/>
              <a:t>egy széles körben alkalmazott, kommunikáció elméleti alapokra épülő rendszer, melynek pszichoterápiás felhasználása is kidolgozásra került.</a:t>
            </a:r>
          </a:p>
          <a:p>
            <a:pPr marL="0" indent="0">
              <a:buNone/>
            </a:pPr>
            <a:r>
              <a:rPr lang="hu-HU" dirty="0"/>
              <a:t>A módszer alapjait a 70-es évektől kezdődően két amerikai pszichológus, – </a:t>
            </a:r>
            <a:r>
              <a:rPr lang="hu-HU" b="1" dirty="0"/>
              <a:t>John </a:t>
            </a:r>
            <a:r>
              <a:rPr lang="hu-HU" b="1" dirty="0" err="1"/>
              <a:t>Grinder</a:t>
            </a:r>
            <a:r>
              <a:rPr lang="hu-HU" b="1" dirty="0"/>
              <a:t> és Richard </a:t>
            </a:r>
            <a:r>
              <a:rPr lang="hu-HU" b="1" dirty="0" err="1"/>
              <a:t>Bandler</a:t>
            </a:r>
            <a:r>
              <a:rPr lang="hu-HU" b="1" dirty="0"/>
              <a:t> – </a:t>
            </a:r>
            <a:r>
              <a:rPr lang="hu-HU" dirty="0"/>
              <a:t>fektette le Kaliforniában, Santa Cruzban. 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dirty="0" smtClean="0"/>
              <a:t>Nagy </a:t>
            </a:r>
            <a:r>
              <a:rPr lang="hu-HU" b="1" dirty="0"/>
              <a:t>hatású </a:t>
            </a:r>
            <a:r>
              <a:rPr lang="hu-HU" b="1" dirty="0" err="1"/>
              <a:t>pszichoterapeuták</a:t>
            </a:r>
            <a:r>
              <a:rPr lang="hu-HU" b="1" dirty="0"/>
              <a:t> </a:t>
            </a:r>
            <a:r>
              <a:rPr lang="hu-HU" dirty="0"/>
              <a:t>terápiás sikereinek magyarázatát igyekeztek feltárni kommunikáció elméleti módszerekkel.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113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NLP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 a „tökéletes kommunikáció” </a:t>
            </a:r>
            <a:r>
              <a:rPr lang="hu-HU" dirty="0" smtClean="0"/>
              <a:t>elérése</a:t>
            </a:r>
          </a:p>
          <a:p>
            <a:pPr marL="0" indent="0">
              <a:buNone/>
            </a:pPr>
            <a:r>
              <a:rPr lang="hu-HU" dirty="0"/>
              <a:t>S</a:t>
            </a:r>
            <a:r>
              <a:rPr lang="hu-HU" dirty="0" smtClean="0"/>
              <a:t>zemélyiségfejlesztés </a:t>
            </a:r>
            <a:r>
              <a:rPr lang="hu-HU" dirty="0"/>
              <a:t>és önismeret erősítése</a:t>
            </a:r>
          </a:p>
          <a:p>
            <a:pPr marL="0" indent="0">
              <a:buNone/>
            </a:pPr>
            <a:r>
              <a:rPr lang="hu-HU" dirty="0"/>
              <a:t>Képzés, oktatás</a:t>
            </a:r>
          </a:p>
          <a:p>
            <a:pPr marL="0" indent="0">
              <a:buNone/>
            </a:pPr>
            <a:r>
              <a:rPr lang="hu-HU" dirty="0"/>
              <a:t>Üzleti életben történő alkalmazás / pl. hatékony időgazdálkodás, célkitűzések meghatározása, sikeres marketing tevékenység, tárgyalástechnika, prezentáció, stb./</a:t>
            </a:r>
          </a:p>
          <a:p>
            <a:pPr marL="0" indent="0">
              <a:buNone/>
            </a:pPr>
            <a:r>
              <a:rPr lang="hu-HU" dirty="0"/>
              <a:t>Pszichoterápiás- gyógyító célú – alkalmazás</a:t>
            </a:r>
          </a:p>
          <a:p>
            <a:pPr marL="0" indent="0">
              <a:buNone/>
            </a:pPr>
            <a:r>
              <a:rPr lang="hu-HU" dirty="0"/>
              <a:t>Kapcsolati problémák – párkapcsolat, gyermeknevelés, konfliktuskezelés, stb.</a:t>
            </a:r>
          </a:p>
          <a:p>
            <a:pPr marL="0" indent="0">
              <a:buNone/>
            </a:pP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18970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Ego </a:t>
            </a:r>
            <a:r>
              <a:rPr lang="hu-HU" b="1" dirty="0" err="1"/>
              <a:t>state</a:t>
            </a:r>
            <a:r>
              <a:rPr lang="hu-HU" b="1" dirty="0"/>
              <a:t> / én-állapot/ terápia /EST/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 smtClean="0"/>
              <a:t>hipnoterápiás </a:t>
            </a:r>
            <a:r>
              <a:rPr lang="hu-HU" b="1" dirty="0"/>
              <a:t>feltáró technika</a:t>
            </a:r>
            <a:r>
              <a:rPr lang="hu-HU" dirty="0"/>
              <a:t>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Elméletét </a:t>
            </a:r>
            <a:r>
              <a:rPr lang="hu-HU" dirty="0" err="1"/>
              <a:t>Federn</a:t>
            </a:r>
            <a:r>
              <a:rPr lang="hu-HU" dirty="0"/>
              <a:t> alapozta meg, majd </a:t>
            </a:r>
            <a:r>
              <a:rPr lang="hu-HU" dirty="0" err="1"/>
              <a:t>Helen</a:t>
            </a:r>
            <a:r>
              <a:rPr lang="hu-HU" dirty="0"/>
              <a:t> és John </a:t>
            </a:r>
            <a:r>
              <a:rPr lang="hu-HU" dirty="0" err="1"/>
              <a:t>Watkins</a:t>
            </a:r>
            <a:r>
              <a:rPr lang="hu-HU" dirty="0"/>
              <a:t> dolgozták ki a módszer részleteit.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módszer alapstruktúrája emlékeztet a </a:t>
            </a:r>
            <a:r>
              <a:rPr lang="hu-HU" b="1" dirty="0" err="1"/>
              <a:t>Gestalt</a:t>
            </a:r>
            <a:r>
              <a:rPr lang="hu-HU" dirty="0"/>
              <a:t> terápiában és a </a:t>
            </a:r>
            <a:r>
              <a:rPr lang="hu-HU" b="1" dirty="0"/>
              <a:t>Tranzakció Analízisben /TA/ </a:t>
            </a:r>
            <a:r>
              <a:rPr lang="hu-HU" dirty="0"/>
              <a:t>alkalmazottakhoz, azokhoz hasonlóan én-állapotokkal dolgozik a terapeuta és paciense.</a:t>
            </a:r>
          </a:p>
        </p:txBody>
      </p:sp>
    </p:spTree>
    <p:extLst>
      <p:ext uri="{BB962C8B-B14F-4D97-AF65-F5344CB8AC3E}">
        <p14:creationId xmlns:p14="http://schemas.microsoft.com/office/powerpoint/2010/main" val="4029183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EST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 err="1"/>
              <a:t>Federn</a:t>
            </a:r>
            <a:r>
              <a:rPr lang="hu-HU" dirty="0"/>
              <a:t>, Freud </a:t>
            </a:r>
            <a:r>
              <a:rPr lang="hu-HU" dirty="0" err="1"/>
              <a:t>libido</a:t>
            </a:r>
            <a:r>
              <a:rPr lang="hu-HU" dirty="0"/>
              <a:t> elméletét elvetve, attól eltérő mozgató </a:t>
            </a:r>
            <a:r>
              <a:rPr lang="hu-HU" i="1" u="sng" dirty="0"/>
              <a:t>energiákat</a:t>
            </a:r>
            <a:r>
              <a:rPr lang="hu-HU" dirty="0"/>
              <a:t> fogalmazott meg.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dirty="0" smtClean="0"/>
              <a:t>ego </a:t>
            </a:r>
            <a:r>
              <a:rPr lang="hu-HU" b="1" dirty="0" err="1"/>
              <a:t>cathexis</a:t>
            </a:r>
            <a:r>
              <a:rPr lang="hu-HU" b="1" dirty="0"/>
              <a:t> </a:t>
            </a:r>
            <a:r>
              <a:rPr lang="hu-HU" dirty="0"/>
              <a:t>/ </a:t>
            </a:r>
            <a:r>
              <a:rPr lang="hu-HU" dirty="0" smtClean="0"/>
              <a:t>én-megszállás/  </a:t>
            </a:r>
            <a:r>
              <a:rPr lang="hu-HU" dirty="0"/>
              <a:t>szereppé, viselkedési mintázattá </a:t>
            </a:r>
            <a:r>
              <a:rPr lang="hu-HU" dirty="0" smtClean="0"/>
              <a:t>válik</a:t>
            </a:r>
          </a:p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b="1" dirty="0" err="1" smtClean="0"/>
              <a:t>object</a:t>
            </a:r>
            <a:r>
              <a:rPr lang="hu-HU" b="1" dirty="0" smtClean="0"/>
              <a:t> </a:t>
            </a:r>
            <a:r>
              <a:rPr lang="hu-HU" b="1" dirty="0" err="1"/>
              <a:t>cathexis</a:t>
            </a:r>
            <a:r>
              <a:rPr lang="hu-HU" b="1" dirty="0"/>
              <a:t> </a:t>
            </a:r>
            <a:r>
              <a:rPr lang="hu-HU" dirty="0"/>
              <a:t>/tárgy-megszállás</a:t>
            </a:r>
            <a:r>
              <a:rPr lang="hu-HU" dirty="0" smtClean="0"/>
              <a:t>/ </a:t>
            </a:r>
            <a:r>
              <a:rPr lang="hu-HU" dirty="0"/>
              <a:t>belső tárgyakká válnak, melyek tudattalanul fejtik ki hatásukat a személy </a:t>
            </a:r>
            <a:r>
              <a:rPr lang="hu-HU" dirty="0" smtClean="0"/>
              <a:t>működésében</a:t>
            </a:r>
          </a:p>
          <a:p>
            <a:pPr marL="0" indent="0">
              <a:buNone/>
            </a:pPr>
            <a:r>
              <a:rPr lang="hu-HU" dirty="0" smtClean="0"/>
              <a:t>képviselve </a:t>
            </a:r>
            <a:r>
              <a:rPr lang="hu-HU" dirty="0"/>
              <a:t>a </a:t>
            </a:r>
            <a:r>
              <a:rPr lang="hu-HU" b="1" dirty="0"/>
              <a:t>szülői attitűdöt.                                                                                      </a:t>
            </a:r>
            <a:endParaRPr lang="hu-HU" b="1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61914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Helen</a:t>
            </a:r>
            <a:r>
              <a:rPr lang="hu-HU" dirty="0"/>
              <a:t> és John </a:t>
            </a:r>
            <a:r>
              <a:rPr lang="hu-HU" dirty="0" err="1"/>
              <a:t>Watkins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 – </a:t>
            </a:r>
            <a:r>
              <a:rPr lang="hu-HU" b="1" dirty="0"/>
              <a:t>személyiségen belül önálló egységet képező </a:t>
            </a:r>
            <a:r>
              <a:rPr lang="hu-HU" dirty="0"/>
              <a:t>– én állapotok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gyakran </a:t>
            </a:r>
            <a:r>
              <a:rPr lang="hu-HU" b="1" dirty="0"/>
              <a:t>egymásnak ellentmondó üzeneteket </a:t>
            </a:r>
            <a:r>
              <a:rPr lang="hu-HU" dirty="0"/>
              <a:t>közvetítenek a paciens számára,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egymással </a:t>
            </a:r>
            <a:r>
              <a:rPr lang="hu-HU" dirty="0"/>
              <a:t>konfliktusba kerülnek, mentális, vagy pszichoszomatikus </a:t>
            </a:r>
            <a:r>
              <a:rPr lang="hu-HU" b="1" dirty="0"/>
              <a:t>tünetet eredményezve</a:t>
            </a:r>
            <a:r>
              <a:rPr lang="hu-HU" dirty="0"/>
              <a:t>. 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terápia során a kezelő </a:t>
            </a:r>
            <a:r>
              <a:rPr lang="hu-HU" b="1" dirty="0"/>
              <a:t>kapcsolatba lép az egyes én-állapotokkal</a:t>
            </a:r>
            <a:r>
              <a:rPr lang="hu-HU" dirty="0"/>
              <a:t>, ezek hatását, működését befolyásolni képes.</a:t>
            </a:r>
          </a:p>
        </p:txBody>
      </p:sp>
    </p:spTree>
    <p:extLst>
      <p:ext uri="{BB962C8B-B14F-4D97-AF65-F5344CB8AC3E}">
        <p14:creationId xmlns:p14="http://schemas.microsoft.com/office/powerpoint/2010/main" val="4066054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ego-state</a:t>
            </a:r>
            <a:r>
              <a:rPr lang="hu-HU" dirty="0" smtClean="0"/>
              <a:t> terápia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megváltozott </a:t>
            </a:r>
            <a:r>
              <a:rPr lang="hu-HU" dirty="0"/>
              <a:t>tudatállapotban zajló feltáró, – </a:t>
            </a:r>
            <a:r>
              <a:rPr lang="hu-HU" dirty="0" err="1"/>
              <a:t>hipnoanalitikus</a:t>
            </a:r>
            <a:r>
              <a:rPr lang="hu-HU" dirty="0"/>
              <a:t> – módszer. 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u="sng" dirty="0" smtClean="0"/>
              <a:t>a </a:t>
            </a:r>
            <a:r>
              <a:rPr lang="hu-HU" u="sng" dirty="0"/>
              <a:t>személyiség mély rétegei, </a:t>
            </a:r>
            <a:endParaRPr lang="hu-HU" u="sng" dirty="0" smtClean="0"/>
          </a:p>
          <a:p>
            <a:pPr marL="0" indent="0">
              <a:buNone/>
            </a:pPr>
            <a:r>
              <a:rPr lang="hu-HU" dirty="0" smtClean="0"/>
              <a:t>korai </a:t>
            </a:r>
            <a:r>
              <a:rPr lang="hu-HU" dirty="0"/>
              <a:t>élményei, sérülései és ezek késői hatásai / szorongások, depresszió, agresszív impulzusok, függőségek, stb. /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dirty="0" smtClean="0"/>
              <a:t>összekapcsolhatók </a:t>
            </a:r>
            <a:r>
              <a:rPr lang="hu-HU" b="1" dirty="0"/>
              <a:t>és a tudatos működés számára </a:t>
            </a:r>
            <a:r>
              <a:rPr lang="hu-HU" dirty="0"/>
              <a:t>hozzáférhetővé tehetők.</a:t>
            </a:r>
          </a:p>
        </p:txBody>
      </p:sp>
    </p:spTree>
    <p:extLst>
      <p:ext uri="{BB962C8B-B14F-4D97-AF65-F5344CB8AC3E}">
        <p14:creationId xmlns:p14="http://schemas.microsoft.com/office/powerpoint/2010/main" val="3297884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err="1"/>
              <a:t>Ericksoni</a:t>
            </a:r>
            <a:r>
              <a:rPr lang="hu-HU" b="1" dirty="0"/>
              <a:t> hipnoterápia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>Milton H. </a:t>
            </a:r>
            <a:r>
              <a:rPr lang="hu-HU" dirty="0" err="1"/>
              <a:t>Erickson</a:t>
            </a:r>
            <a:r>
              <a:rPr lang="hu-HU" dirty="0"/>
              <a:t> 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64367"/>
            <a:ext cx="10515600" cy="48126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/>
              <a:t>Kezdetben tekintélyelvű  </a:t>
            </a:r>
            <a:r>
              <a:rPr lang="hu-HU" b="1" dirty="0" smtClean="0"/>
              <a:t>később indirekt</a:t>
            </a:r>
            <a:r>
              <a:rPr lang="hu-HU" b="1" dirty="0"/>
              <a:t>, megengedő </a:t>
            </a:r>
            <a:endParaRPr lang="hu-HU" b="1" dirty="0" smtClean="0"/>
          </a:p>
          <a:p>
            <a:pPr marL="0" indent="0">
              <a:buNone/>
            </a:pPr>
            <a:r>
              <a:rPr lang="hu-HU" dirty="0" smtClean="0"/>
              <a:t>Nem </a:t>
            </a:r>
            <a:r>
              <a:rPr lang="hu-HU" dirty="0"/>
              <a:t>alkalmazott </a:t>
            </a:r>
            <a:r>
              <a:rPr lang="hu-HU" dirty="0" err="1"/>
              <a:t>szuggessziókat</a:t>
            </a:r>
            <a:r>
              <a:rPr lang="hu-HU" dirty="0"/>
              <a:t> a transz állapot elérésére. </a:t>
            </a: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a </a:t>
            </a:r>
            <a:r>
              <a:rPr lang="hu-HU" b="1" dirty="0"/>
              <a:t>transz a létezéssel együtt járó, természetes állapot</a:t>
            </a:r>
            <a:r>
              <a:rPr lang="hu-HU" dirty="0"/>
              <a:t>,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Nem </a:t>
            </a:r>
            <a:r>
              <a:rPr lang="hu-HU" dirty="0"/>
              <a:t>igyekezett legyőzni paciensei ellenállását,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&gt;&gt;&gt;&gt;&gt;&gt;&gt; </a:t>
            </a:r>
            <a:r>
              <a:rPr lang="hu-HU" sz="3200" dirty="0"/>
              <a:t>paradox instrukció, a lezáratlan </a:t>
            </a:r>
            <a:r>
              <a:rPr lang="hu-HU" sz="3200" dirty="0" err="1"/>
              <a:t>szuggesszió</a:t>
            </a:r>
            <a:r>
              <a:rPr lang="hu-HU" sz="3200" dirty="0"/>
              <a:t>. </a:t>
            </a:r>
            <a:endParaRPr lang="hu-HU" sz="3200" dirty="0" smtClean="0"/>
          </a:p>
          <a:p>
            <a:pPr marL="0" indent="0">
              <a:buNone/>
            </a:pPr>
            <a:r>
              <a:rPr lang="hu-HU" dirty="0" smtClean="0"/>
              <a:t>Gyakran </a:t>
            </a:r>
            <a:r>
              <a:rPr lang="hu-HU" dirty="0"/>
              <a:t>alkalmazott történetekbe beágyazott leírásokat és utasításokat. </a:t>
            </a:r>
            <a:endParaRPr lang="hu-HU" dirty="0" smtClean="0"/>
          </a:p>
          <a:p>
            <a:pPr marL="0" indent="0" algn="r">
              <a:buNone/>
            </a:pPr>
            <a:r>
              <a:rPr lang="hu-HU" b="1" dirty="0" smtClean="0"/>
              <a:t>Kettős </a:t>
            </a:r>
            <a:r>
              <a:rPr lang="hu-HU" b="1" dirty="0"/>
              <a:t>kötést tartalmazó instrukcióival </a:t>
            </a:r>
            <a:r>
              <a:rPr lang="hu-HU" dirty="0"/>
              <a:t>meghagyta a választás lehetőségét paciense számára. </a:t>
            </a:r>
          </a:p>
        </p:txBody>
      </p:sp>
    </p:spTree>
    <p:extLst>
      <p:ext uri="{BB962C8B-B14F-4D97-AF65-F5344CB8AC3E}">
        <p14:creationId xmlns:p14="http://schemas.microsoft.com/office/powerpoint/2010/main" val="489238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pszichoterápiás kereteken </a:t>
            </a:r>
            <a:r>
              <a:rPr lang="hu-HU" b="1" dirty="0" smtClean="0"/>
              <a:t>túl &gt;&gt;&gt;&gt;&gt;&gt;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Meditáció</a:t>
            </a:r>
          </a:p>
          <a:p>
            <a:pPr marL="0" indent="0">
              <a:buNone/>
            </a:pPr>
            <a:r>
              <a:rPr lang="hu-HU" dirty="0"/>
              <a:t>Meditációs mozgásterápiák / pl. </a:t>
            </a:r>
            <a:r>
              <a:rPr lang="hu-HU" dirty="0" err="1"/>
              <a:t>tai</a:t>
            </a:r>
            <a:r>
              <a:rPr lang="hu-HU" dirty="0"/>
              <a:t> </a:t>
            </a:r>
            <a:r>
              <a:rPr lang="hu-HU" dirty="0" err="1"/>
              <a:t>chi</a:t>
            </a:r>
            <a:r>
              <a:rPr lang="hu-HU" dirty="0"/>
              <a:t>/</a:t>
            </a:r>
          </a:p>
          <a:p>
            <a:pPr marL="0" indent="0">
              <a:buNone/>
            </a:pPr>
            <a:r>
              <a:rPr lang="hu-HU" dirty="0"/>
              <a:t>Jóga</a:t>
            </a:r>
          </a:p>
          <a:p>
            <a:pPr marL="0" indent="0">
              <a:buNone/>
            </a:pPr>
            <a:r>
              <a:rPr lang="hu-HU" dirty="0"/>
              <a:t>Agykontroll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5709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A terápiás módszerek többsége a keleti és nyugati kultúra, filozófia, gyógyítás elemeit kombinálja.</a:t>
            </a:r>
          </a:p>
          <a:p>
            <a:pPr marL="0" indent="0">
              <a:buNone/>
            </a:pPr>
            <a:r>
              <a:rPr lang="hu-HU" dirty="0"/>
              <a:t>A hipnózissal, hipnoterápiával kapcsolatosan máig sok félreértés él a </a:t>
            </a:r>
            <a:r>
              <a:rPr lang="hu-HU" dirty="0" smtClean="0"/>
              <a:t>köztudatban</a:t>
            </a:r>
          </a:p>
          <a:p>
            <a:pPr marL="0" indent="0">
              <a:buNone/>
            </a:pPr>
            <a:r>
              <a:rPr lang="hu-HU" dirty="0" smtClean="0"/>
              <a:t>hipnoterápiát </a:t>
            </a:r>
            <a:r>
              <a:rPr lang="hu-HU" dirty="0"/>
              <a:t>csak erre kiképzett és felkészült szakemberek végezhetnek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r>
              <a:rPr lang="hu-HU" dirty="0" smtClean="0"/>
              <a:t> </a:t>
            </a:r>
            <a:r>
              <a:rPr lang="hu-HU" dirty="0"/>
              <a:t>/ Magyar Hipnózis Egyesület, Integratív Pszichoterápiás Egyesület</a:t>
            </a:r>
            <a:r>
              <a:rPr lang="hu-HU" dirty="0" smtClean="0"/>
              <a:t>/.</a:t>
            </a:r>
          </a:p>
          <a:p>
            <a:pPr marL="0" indent="0">
              <a:buNone/>
            </a:pPr>
            <a:r>
              <a:rPr lang="hu-HU" dirty="0" smtClean="0"/>
              <a:t>Thomas Mann : Mario és a varázsló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69616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A módosult tudatállapot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dirty="0"/>
              <a:t> a mindennapi éltünkből jól </a:t>
            </a:r>
            <a:r>
              <a:rPr lang="hu-HU" dirty="0" smtClean="0"/>
              <a:t>ismert az </a:t>
            </a:r>
            <a:r>
              <a:rPr lang="hu-HU" dirty="0"/>
              <a:t>alvás, a szendergés</a:t>
            </a:r>
          </a:p>
          <a:p>
            <a:pPr marL="0" indent="0">
              <a:buNone/>
            </a:pPr>
            <a:r>
              <a:rPr lang="hu-HU" dirty="0"/>
              <a:t>a feszültség, szorongás, stressz, pszichés trauma hatására beszűkült tudatállapot</a:t>
            </a:r>
          </a:p>
          <a:p>
            <a:pPr marL="0" indent="0">
              <a:buNone/>
            </a:pPr>
            <a:r>
              <a:rPr lang="hu-HU" dirty="0"/>
              <a:t>az alkohol és drog, gyógyszer használatakor kialakuló tudatállapot módosulás</a:t>
            </a:r>
          </a:p>
          <a:p>
            <a:pPr marL="0" indent="0">
              <a:buNone/>
            </a:pPr>
            <a:r>
              <a:rPr lang="hu-HU" dirty="0"/>
              <a:t> intenzív sportolás, mozgás hatására is megváltozik tudatállapotunk</a:t>
            </a:r>
          </a:p>
          <a:p>
            <a:pPr marL="0" indent="0">
              <a:buNone/>
            </a:pPr>
            <a:r>
              <a:rPr lang="hu-HU" dirty="0"/>
              <a:t>hiányállapotok – alváshiány, éhezés, folyadékhiány, oxigénhiány változtatják meg a tudatállapotot</a:t>
            </a:r>
          </a:p>
          <a:p>
            <a:pPr marL="0" indent="0">
              <a:buNone/>
            </a:pPr>
            <a:r>
              <a:rPr lang="hu-HU" dirty="0" err="1"/>
              <a:t>belszervi</a:t>
            </a:r>
            <a:r>
              <a:rPr lang="hu-HU" dirty="0"/>
              <a:t> betegségek / pl. magas várnyomás, cukorbetegség, központi idegrendszeri elváltozások, keringési, és légzési elégtelenség, stb./ tünete lehet a tudatállapot, éberségi szint megváltozása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14163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/>
              <a:t>relaxációs- és hipnoterápiák </a:t>
            </a:r>
            <a:r>
              <a:rPr lang="hu-HU" b="1" dirty="0" smtClean="0"/>
              <a:t>:speciálisan </a:t>
            </a:r>
            <a:r>
              <a:rPr lang="hu-HU" b="1" dirty="0"/>
              <a:t>módosított </a:t>
            </a:r>
            <a:r>
              <a:rPr lang="hu-HU" b="1" dirty="0" smtClean="0"/>
              <a:t>tudatállapot</a:t>
            </a:r>
          </a:p>
          <a:p>
            <a:pPr marL="0" indent="0">
              <a:buNone/>
            </a:pPr>
            <a:r>
              <a:rPr lang="hu-HU" b="1" dirty="0"/>
              <a:t>tudatmódosulást többféle módon lehet elérni</a:t>
            </a:r>
            <a:r>
              <a:rPr lang="hu-HU" dirty="0"/>
              <a:t>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Alapvetően </a:t>
            </a:r>
            <a:r>
              <a:rPr lang="hu-HU" dirty="0"/>
              <a:t>két nagy csoportba oszthatjuk ezeket a módszereket: aktív, éber, vagy ellazulás irányába ható módszerekre.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Az </a:t>
            </a:r>
            <a:r>
              <a:rPr lang="hu-HU" b="1" i="1" dirty="0"/>
              <a:t>aktív technikák </a:t>
            </a:r>
            <a:r>
              <a:rPr lang="hu-HU" dirty="0"/>
              <a:t>valamilyen intenzív, monoton mozgás / pl. szobabiciklizés/ útján érik el a változást.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b="1" dirty="0"/>
              <a:t>relaxációs módszerek </a:t>
            </a:r>
            <a:r>
              <a:rPr lang="hu-HU" dirty="0"/>
              <a:t>nyugalmi helyzetben, a testi és lelki működések ellazításával érik el hatásukat.  </a:t>
            </a:r>
          </a:p>
        </p:txBody>
      </p:sp>
    </p:spTree>
    <p:extLst>
      <p:ext uri="{BB962C8B-B14F-4D97-AF65-F5344CB8AC3E}">
        <p14:creationId xmlns:p14="http://schemas.microsoft.com/office/powerpoint/2010/main" val="2207373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/>
              <a:t>fokozatosan csökken a kapcsolat a külvilággal, </a:t>
            </a:r>
            <a:endParaRPr lang="hu-HU" b="1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külső </a:t>
            </a:r>
            <a:r>
              <a:rPr lang="hu-HU" u="sng" dirty="0"/>
              <a:t>ingerek háttérbe </a:t>
            </a:r>
            <a:r>
              <a:rPr lang="hu-HU" dirty="0"/>
              <a:t>szorulnak, 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figyelem egyre inkább </a:t>
            </a:r>
            <a:r>
              <a:rPr lang="hu-HU" u="sng" dirty="0"/>
              <a:t>befelé fordul</a:t>
            </a:r>
            <a:r>
              <a:rPr lang="hu-HU" dirty="0"/>
              <a:t>. 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Elhalványulnak</a:t>
            </a:r>
            <a:r>
              <a:rPr lang="hu-HU" dirty="0" smtClean="0"/>
              <a:t> </a:t>
            </a:r>
            <a:r>
              <a:rPr lang="hu-HU" dirty="0"/>
              <a:t>a közelmúlt eseményei, csökkennek a belső feszültségek, a gondolatok pedig elszakadnak a közvetlen valóságtól.</a:t>
            </a:r>
          </a:p>
        </p:txBody>
      </p:sp>
    </p:spTree>
    <p:extLst>
      <p:ext uri="{BB962C8B-B14F-4D97-AF65-F5344CB8AC3E}">
        <p14:creationId xmlns:p14="http://schemas.microsoft.com/office/powerpoint/2010/main" val="3177835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 smtClean="0"/>
              <a:t>regresszív </a:t>
            </a:r>
            <a:r>
              <a:rPr lang="hu-HU" b="1" dirty="0"/>
              <a:t>folyamatok </a:t>
            </a:r>
            <a:r>
              <a:rPr lang="hu-HU" dirty="0"/>
              <a:t>indulhatnak el. </a:t>
            </a:r>
            <a:endParaRPr lang="hu-HU" dirty="0" smtClean="0"/>
          </a:p>
          <a:p>
            <a:pPr marL="0" indent="0">
              <a:buNone/>
            </a:pPr>
            <a:r>
              <a:rPr lang="hu-HU" u="sng" dirty="0" smtClean="0"/>
              <a:t>Elmosódik</a:t>
            </a:r>
            <a:r>
              <a:rPr lang="hu-HU" dirty="0" smtClean="0"/>
              <a:t> </a:t>
            </a:r>
            <a:r>
              <a:rPr lang="hu-HU" dirty="0"/>
              <a:t>a tudatos és a tudattalan élményvilág </a:t>
            </a:r>
            <a:r>
              <a:rPr lang="hu-HU" i="1" dirty="0"/>
              <a:t>közötti határ. </a:t>
            </a:r>
            <a:endParaRPr lang="hu-HU" i="1" dirty="0" smtClean="0"/>
          </a:p>
          <a:p>
            <a:pPr marL="0" indent="0">
              <a:buNone/>
            </a:pPr>
            <a:r>
              <a:rPr lang="hu-HU" dirty="0" smtClean="0"/>
              <a:t>Régebbi</a:t>
            </a:r>
            <a:r>
              <a:rPr lang="hu-HU" dirty="0"/>
              <a:t>, akár gyermekkori </a:t>
            </a:r>
            <a:r>
              <a:rPr lang="hu-HU" b="1" dirty="0"/>
              <a:t>hangulatok, érzések, élmények </a:t>
            </a:r>
            <a:r>
              <a:rPr lang="hu-HU" dirty="0"/>
              <a:t>jelenhetnek meg élesen, élményszerűen.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terapeuta és a paciens fokozottan </a:t>
            </a:r>
            <a:r>
              <a:rPr lang="hu-HU" b="1" dirty="0"/>
              <a:t>egymásra hangolódik</a:t>
            </a:r>
            <a:r>
              <a:rPr lang="hu-HU" dirty="0"/>
              <a:t>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b="1" dirty="0"/>
              <a:t>terapeuta instrukcióra, értelmezéseire fokozottan érzékennyé válik </a:t>
            </a:r>
            <a:r>
              <a:rPr lang="hu-HU" dirty="0"/>
              <a:t>a paciens, az élmény együttes hatása a későbbiekben, éber állapotban is erőteljesebben érvényesül.</a:t>
            </a:r>
          </a:p>
        </p:txBody>
      </p:sp>
    </p:spTree>
    <p:extLst>
      <p:ext uri="{BB962C8B-B14F-4D97-AF65-F5344CB8AC3E}">
        <p14:creationId xmlns:p14="http://schemas.microsoft.com/office/powerpoint/2010/main" val="366665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 </a:t>
            </a:r>
            <a:r>
              <a:rPr lang="hu-HU" b="1" dirty="0"/>
              <a:t>pszichoterápiás </a:t>
            </a:r>
            <a:r>
              <a:rPr lang="hu-HU" b="1" dirty="0" smtClean="0"/>
              <a:t>alkalmazások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u="sng" dirty="0"/>
              <a:t>Autogén tréning</a:t>
            </a:r>
          </a:p>
          <a:p>
            <a:pPr marL="0" indent="0">
              <a:buNone/>
            </a:pPr>
            <a:r>
              <a:rPr lang="hu-HU" b="1" dirty="0"/>
              <a:t>KIP</a:t>
            </a:r>
            <a:r>
              <a:rPr lang="hu-HU" dirty="0"/>
              <a:t> / </a:t>
            </a:r>
            <a:r>
              <a:rPr lang="hu-HU" dirty="0" err="1"/>
              <a:t>Katathym</a:t>
            </a:r>
            <a:r>
              <a:rPr lang="hu-HU" dirty="0"/>
              <a:t> </a:t>
            </a:r>
            <a:r>
              <a:rPr lang="hu-HU" dirty="0" err="1"/>
              <a:t>imaginatív</a:t>
            </a:r>
            <a:r>
              <a:rPr lang="hu-HU" dirty="0"/>
              <a:t> pszichoterápia/</a:t>
            </a:r>
          </a:p>
          <a:p>
            <a:pPr marL="0" indent="0">
              <a:buNone/>
            </a:pPr>
            <a:r>
              <a:rPr lang="hu-HU" dirty="0"/>
              <a:t>Egyéb szimbólumterápiás módszerek</a:t>
            </a:r>
          </a:p>
          <a:p>
            <a:pPr marL="0" indent="0">
              <a:buNone/>
            </a:pPr>
            <a:r>
              <a:rPr lang="hu-HU" b="1" dirty="0"/>
              <a:t>NLP</a:t>
            </a:r>
            <a:r>
              <a:rPr lang="hu-HU" dirty="0"/>
              <a:t> /</a:t>
            </a:r>
            <a:r>
              <a:rPr lang="hu-HU" dirty="0" err="1"/>
              <a:t>Neuro-linguisztikus</a:t>
            </a:r>
            <a:r>
              <a:rPr lang="hu-HU" dirty="0"/>
              <a:t> Programozás/</a:t>
            </a:r>
          </a:p>
          <a:p>
            <a:pPr marL="0" indent="0">
              <a:buNone/>
            </a:pPr>
            <a:r>
              <a:rPr lang="hu-HU" b="1" dirty="0"/>
              <a:t>Ego </a:t>
            </a:r>
            <a:r>
              <a:rPr lang="hu-HU" b="1" dirty="0" err="1"/>
              <a:t>state</a:t>
            </a:r>
            <a:r>
              <a:rPr lang="hu-HU" b="1" dirty="0"/>
              <a:t> </a:t>
            </a:r>
            <a:r>
              <a:rPr lang="hu-HU" dirty="0"/>
              <a:t>/ én-állapot terápia/</a:t>
            </a:r>
          </a:p>
          <a:p>
            <a:pPr marL="0" indent="0">
              <a:buNone/>
            </a:pPr>
            <a:r>
              <a:rPr lang="hu-HU" b="1" dirty="0" err="1" smtClean="0"/>
              <a:t>Ericksoni</a:t>
            </a:r>
            <a:r>
              <a:rPr lang="hu-HU" dirty="0" smtClean="0"/>
              <a:t> </a:t>
            </a:r>
            <a:r>
              <a:rPr lang="hu-HU" dirty="0"/>
              <a:t>hipnoterápia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51684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Autogén tréning</a:t>
            </a:r>
            <a:br>
              <a:rPr lang="hu-HU" u="sng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végtag elnehezedése</a:t>
            </a:r>
          </a:p>
          <a:p>
            <a:pPr marL="0" indent="0">
              <a:buNone/>
            </a:pPr>
            <a:r>
              <a:rPr lang="hu-HU" dirty="0"/>
              <a:t>végtag átmelegedése</a:t>
            </a:r>
          </a:p>
          <a:p>
            <a:pPr marL="0" indent="0">
              <a:buNone/>
            </a:pPr>
            <a:r>
              <a:rPr lang="hu-HU" dirty="0"/>
              <a:t>nyugodt, egyenletes légzés</a:t>
            </a:r>
          </a:p>
          <a:p>
            <a:pPr marL="0" indent="0">
              <a:buNone/>
            </a:pPr>
            <a:r>
              <a:rPr lang="hu-HU" dirty="0"/>
              <a:t>nyugodt ritmusú szívműködés</a:t>
            </a:r>
          </a:p>
          <a:p>
            <a:pPr marL="0" indent="0">
              <a:buNone/>
            </a:pPr>
            <a:r>
              <a:rPr lang="hu-HU" dirty="0"/>
              <a:t>hasi, zsigeri szervek átmelegedése</a:t>
            </a:r>
          </a:p>
          <a:p>
            <a:pPr marL="0" indent="0">
              <a:buNone/>
            </a:pPr>
            <a:r>
              <a:rPr lang="hu-HU" dirty="0"/>
              <a:t>homlok hűvösségének érzése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5535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KIP / </a:t>
            </a:r>
            <a:r>
              <a:rPr lang="hu-HU" b="1" dirty="0" err="1"/>
              <a:t>katathym</a:t>
            </a:r>
            <a:r>
              <a:rPr lang="hu-HU" b="1" dirty="0"/>
              <a:t> </a:t>
            </a:r>
            <a:r>
              <a:rPr lang="hu-HU" b="1" dirty="0" err="1"/>
              <a:t>imaginatív</a:t>
            </a:r>
            <a:r>
              <a:rPr lang="hu-HU" b="1" dirty="0"/>
              <a:t> pszichoterápia/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Az 50-es évek óta alkalmazott relaxációs, </a:t>
            </a:r>
            <a:r>
              <a:rPr lang="hu-HU" dirty="0" err="1"/>
              <a:t>imaginatív</a:t>
            </a:r>
            <a:r>
              <a:rPr lang="hu-HU" dirty="0"/>
              <a:t> eljárás. </a:t>
            </a:r>
            <a:endParaRPr lang="hu-HU" dirty="0" smtClean="0"/>
          </a:p>
          <a:p>
            <a:pPr marL="0" indent="0">
              <a:buNone/>
            </a:pPr>
            <a:r>
              <a:rPr lang="hu-HU" b="1" smtClean="0"/>
              <a:t>Hans Carl </a:t>
            </a:r>
            <a:r>
              <a:rPr lang="hu-HU" b="1" dirty="0" err="1"/>
              <a:t>Leuner</a:t>
            </a:r>
            <a:r>
              <a:rPr lang="hu-HU" b="1" dirty="0"/>
              <a:t> </a:t>
            </a:r>
            <a:r>
              <a:rPr lang="hu-HU" dirty="0"/>
              <a:t>fejlesztette ki.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Elméleti </a:t>
            </a:r>
            <a:r>
              <a:rPr lang="hu-HU" dirty="0"/>
              <a:t>alapjaiban a pszichoanalízisre támaszkodik.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Ettől </a:t>
            </a:r>
            <a:r>
              <a:rPr lang="hu-HU" dirty="0"/>
              <a:t>eltérően azonban nem a szabad asszociációra, hanem a </a:t>
            </a:r>
            <a:r>
              <a:rPr lang="hu-HU" b="1" dirty="0"/>
              <a:t>megváltozott tudatállapotban felszínre kerülő élményekkel </a:t>
            </a:r>
            <a:r>
              <a:rPr lang="hu-HU" dirty="0"/>
              <a:t>történő pszichoterápiás munkára épít.</a:t>
            </a:r>
          </a:p>
        </p:txBody>
      </p:sp>
    </p:spTree>
    <p:extLst>
      <p:ext uri="{BB962C8B-B14F-4D97-AF65-F5344CB8AC3E}">
        <p14:creationId xmlns:p14="http://schemas.microsoft.com/office/powerpoint/2010/main" val="1413193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668</Words>
  <Application>Microsoft Office PowerPoint</Application>
  <PresentationFormat>Szélesvásznú</PresentationFormat>
  <Paragraphs>121</Paragraphs>
  <Slides>19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Office-téma</vt:lpstr>
      <vt:lpstr>Relaxációs és hipnoterápiás módszerek </vt:lpstr>
      <vt:lpstr> </vt:lpstr>
      <vt:lpstr>A módosult tudatállapot</vt:lpstr>
      <vt:lpstr> </vt:lpstr>
      <vt:lpstr> </vt:lpstr>
      <vt:lpstr> </vt:lpstr>
      <vt:lpstr> pszichoterápiás alkalmazások</vt:lpstr>
      <vt:lpstr>Autogén tréning </vt:lpstr>
      <vt:lpstr>KIP / katathym imaginatív pszichoterápia/</vt:lpstr>
      <vt:lpstr>KIP</vt:lpstr>
      <vt:lpstr>KIP</vt:lpstr>
      <vt:lpstr>NLP / Neuro-Lingvisztikus Programozás/ </vt:lpstr>
      <vt:lpstr>NLP</vt:lpstr>
      <vt:lpstr>Ego state / én-állapot/ terápia /EST/</vt:lpstr>
      <vt:lpstr>EST</vt:lpstr>
      <vt:lpstr>Helen és John Watkins</vt:lpstr>
      <vt:lpstr>ego-state terápia</vt:lpstr>
      <vt:lpstr>Ericksoni hipnoterápia Milton H. Erickson  </vt:lpstr>
      <vt:lpstr>A pszichoterápiás kereteken túl &gt;&gt;&gt;&gt;&gt;&gt;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Relaxációs és hipnoterápiás módszerek </dc:title>
  <dc:creator>Pék Győző</dc:creator>
  <cp:lastModifiedBy>Pék Győző</cp:lastModifiedBy>
  <cp:revision>25</cp:revision>
  <dcterms:created xsi:type="dcterms:W3CDTF">2014-05-21T05:37:10Z</dcterms:created>
  <dcterms:modified xsi:type="dcterms:W3CDTF">2014-05-30T17:06:48Z</dcterms:modified>
</cp:coreProperties>
</file>