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99" r:id="rId9"/>
    <p:sldId id="266" r:id="rId10"/>
    <p:sldId id="268" r:id="rId11"/>
    <p:sldId id="270" r:id="rId12"/>
    <p:sldId id="272" r:id="rId13"/>
    <p:sldId id="273" r:id="rId14"/>
    <p:sldId id="260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60" d="100"/>
          <a:sy n="60" d="100"/>
        </p:scale>
        <p:origin x="-78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40136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3266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8727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5690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4582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8596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1177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1996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98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9819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7159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75458-2565-470A-80B1-67C8203C89DB}" type="datetimeFigureOut">
              <a:rPr lang="hu-HU" smtClean="0"/>
              <a:pPr/>
              <a:t>2014.05.21.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47989-C86E-4317-B9C7-C01231F598E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520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zichoterapia.hu/wp-content/uploads/2011/02/PT_protokoll.doc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</p:txBody>
      </p:sp>
      <p:sp>
        <p:nvSpPr>
          <p:cNvPr id="5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429250"/>
          </a:xfrm>
        </p:spPr>
        <p:txBody>
          <a:bodyPr>
            <a:noAutofit/>
          </a:bodyPr>
          <a:lstStyle/>
          <a:p>
            <a:pPr fontAlgn="ctr"/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4400" dirty="0"/>
              <a:t/>
            </a:r>
            <a:br>
              <a:rPr lang="hu-HU" sz="4400" dirty="0"/>
            </a:br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4400" dirty="0"/>
              <a:t/>
            </a:r>
            <a:br>
              <a:rPr lang="hu-HU" sz="4400" dirty="0"/>
            </a:br>
            <a:r>
              <a:rPr lang="en-US" sz="4400" dirty="0" err="1" smtClean="0"/>
              <a:t>Pszichoterápiás</a:t>
            </a:r>
            <a:r>
              <a:rPr lang="en-US" sz="4400" dirty="0" smtClean="0"/>
              <a:t> </a:t>
            </a:r>
            <a:r>
              <a:rPr lang="en-US" sz="4400" dirty="0" err="1"/>
              <a:t>Módszerek</a:t>
            </a:r>
            <a:r>
              <a:rPr lang="en-US" sz="4400" dirty="0"/>
              <a:t> </a:t>
            </a:r>
            <a:r>
              <a:rPr lang="en-US" sz="4400" dirty="0" err="1" smtClean="0"/>
              <a:t>Protokollja</a:t>
            </a:r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4400" dirty="0" err="1" smtClean="0">
                <a:hlinkClick r:id="rId2"/>
              </a:rPr>
              <a:t>www.pszicho</a:t>
            </a:r>
            <a:r>
              <a:rPr lang="hu-HU" sz="4400" b="1" dirty="0" err="1" smtClean="0">
                <a:hlinkClick r:id="rId2"/>
              </a:rPr>
              <a:t>terapia</a:t>
            </a:r>
            <a:r>
              <a:rPr lang="hu-HU" sz="4400" dirty="0" err="1" smtClean="0">
                <a:hlinkClick r:id="rId2"/>
              </a:rPr>
              <a:t>.hu</a:t>
            </a:r>
            <a:r>
              <a:rPr lang="hu-HU" sz="4400" dirty="0" smtClean="0">
                <a:hlinkClick r:id="rId2"/>
              </a:rPr>
              <a:t>/</a:t>
            </a:r>
            <a:r>
              <a:rPr lang="hu-HU" sz="4400" dirty="0" err="1" smtClean="0">
                <a:hlinkClick r:id="rId2"/>
              </a:rPr>
              <a:t>wp-content</a:t>
            </a:r>
            <a:r>
              <a:rPr lang="hu-HU" sz="4400" dirty="0" smtClean="0">
                <a:hlinkClick r:id="rId2"/>
              </a:rPr>
              <a:t>/</a:t>
            </a:r>
            <a:r>
              <a:rPr lang="hu-HU" sz="4400" dirty="0" err="1" smtClean="0">
                <a:hlinkClick r:id="rId2"/>
              </a:rPr>
              <a:t>uploads</a:t>
            </a:r>
            <a:r>
              <a:rPr lang="hu-HU" sz="4400" dirty="0" smtClean="0">
                <a:hlinkClick r:id="rId2"/>
              </a:rPr>
              <a:t>/2011/02/PT_</a:t>
            </a:r>
            <a:r>
              <a:rPr lang="hu-HU" sz="4400" dirty="0" err="1" smtClean="0">
                <a:hlinkClick r:id="rId2"/>
              </a:rPr>
              <a:t>protokoll.doc</a:t>
            </a:r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2800" dirty="0" smtClean="0"/>
              <a:t>összeállította: Pék Győző</a:t>
            </a:r>
            <a:br>
              <a:rPr lang="hu-HU" sz="2800" dirty="0" smtClean="0"/>
            </a:b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2800" dirty="0" smtClean="0"/>
              <a:t>„Bevezetés…..” kurzus</a:t>
            </a:r>
            <a:r>
              <a:rPr lang="hu-HU" sz="2800" dirty="0"/>
              <a:t/>
            </a:r>
            <a:br>
              <a:rPr lang="hu-HU" sz="2800" dirty="0"/>
            </a:br>
            <a:r>
              <a:rPr lang="hu-HU" sz="2800" dirty="0"/>
              <a:t/>
            </a:r>
            <a:br>
              <a:rPr lang="hu-HU" sz="2800" dirty="0"/>
            </a:b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xmlns="" val="2294289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Pszichoterápia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lélektani </a:t>
            </a:r>
            <a:r>
              <a:rPr lang="hu-HU" dirty="0"/>
              <a:t>eszközökkel végzett </a:t>
            </a:r>
            <a:r>
              <a:rPr lang="hu-HU" u="sng" dirty="0" smtClean="0"/>
              <a:t>kezeléssorozat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beteggel erre </a:t>
            </a:r>
            <a:r>
              <a:rPr lang="hu-HU" i="1" dirty="0"/>
              <a:t>megállapodás</a:t>
            </a:r>
            <a:r>
              <a:rPr lang="hu-HU" dirty="0"/>
              <a:t> történik,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kezelés </a:t>
            </a:r>
            <a:r>
              <a:rPr lang="hu-HU" b="1" dirty="0"/>
              <a:t>ülésekben </a:t>
            </a:r>
            <a:r>
              <a:rPr lang="hu-HU" dirty="0"/>
              <a:t>zajlik, melyek időtartama és gyakorisága kötött.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kezelés megkezdését egy vagy több diagnosztikus bevezető ülés, és általában team-konferenciai referálás és döntés előzheti meg.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71089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/>
              <a:t>Pszichoterápiás szakrendelés</a:t>
            </a:r>
            <a:r>
              <a:rPr lang="hu-HU" dirty="0"/>
              <a:t>: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pszichoterápiás </a:t>
            </a:r>
            <a:r>
              <a:rPr lang="hu-HU" dirty="0"/>
              <a:t>kezelés céljára kialakított rendelőben </a:t>
            </a:r>
            <a:r>
              <a:rPr lang="hu-HU" dirty="0" err="1"/>
              <a:t>pszichoterapeuta</a:t>
            </a:r>
            <a:r>
              <a:rPr lang="hu-HU" dirty="0"/>
              <a:t> által végzett rendelés.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rendelés pszichoterápiás </a:t>
            </a:r>
            <a:r>
              <a:rPr lang="hu-HU" b="1" dirty="0"/>
              <a:t>ülésekben </a:t>
            </a:r>
            <a:r>
              <a:rPr lang="hu-HU" dirty="0"/>
              <a:t>történik.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Vegyes </a:t>
            </a:r>
            <a:r>
              <a:rPr lang="hu-HU" b="1" dirty="0"/>
              <a:t>kezelési helyeken </a:t>
            </a:r>
            <a:r>
              <a:rPr lang="hu-HU" dirty="0"/>
              <a:t>(például pszichiátriai gondozók) célszerű elkülöníteni a pszichoterápiás rendelést az egyéb gondozói, illetve pszichiátriai tevékenységtől.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65975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Pszichoterápiás osztály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páciensek felvétele </a:t>
            </a:r>
            <a:r>
              <a:rPr lang="hu-HU" b="1" dirty="0"/>
              <a:t>pszichoterápiás indikáció </a:t>
            </a:r>
            <a:r>
              <a:rPr lang="hu-HU" dirty="0"/>
              <a:t>alapján történik,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fő terápiás módszer a pszichoterápia, mely </a:t>
            </a:r>
            <a:r>
              <a:rPr lang="hu-HU" u="sng" dirty="0"/>
              <a:t>kiegészülhet gyógyszeres kezeléssel. </a:t>
            </a:r>
            <a:endParaRPr lang="hu-HU" u="sng" dirty="0" smtClean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osztály életének szervezése pszichoterápiás szempontok szerint történik, a </a:t>
            </a:r>
            <a:r>
              <a:rPr lang="hu-HU" b="1" dirty="0"/>
              <a:t>nagycsoport és </a:t>
            </a:r>
            <a:r>
              <a:rPr lang="hu-HU" b="1" dirty="0" err="1"/>
              <a:t>szocioterápiák</a:t>
            </a:r>
            <a:r>
              <a:rPr lang="hu-HU" b="1" dirty="0"/>
              <a:t> </a:t>
            </a:r>
            <a:r>
              <a:rPr lang="hu-HU" dirty="0"/>
              <a:t>mellett legalább rendszeres csoportpszichoterápia potenciálisan minden páciens számára biztosítható megfelelően képzett terapeutákkal, esetmegbeszélővel.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32532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/>
              <a:t>Diagnosztikus és indikációs szakasz</a:t>
            </a:r>
            <a:br>
              <a:rPr lang="hu-HU" b="1" i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I/1 Előzetes diagnosztikus vizsgálat</a:t>
            </a:r>
            <a:endParaRPr lang="hu-HU" b="1" dirty="0"/>
          </a:p>
          <a:p>
            <a:pPr marL="0" indent="0">
              <a:buNone/>
            </a:pPr>
            <a:r>
              <a:rPr lang="hu-HU" i="1" dirty="0"/>
              <a:t>Tevékenység</a:t>
            </a:r>
            <a:r>
              <a:rPr lang="hu-HU" dirty="0"/>
              <a:t>: </a:t>
            </a:r>
            <a:r>
              <a:rPr lang="hu-HU" dirty="0" err="1"/>
              <a:t>exploratív</a:t>
            </a:r>
            <a:r>
              <a:rPr lang="hu-HU" dirty="0"/>
              <a:t> beszélgetés, dokumentálás</a:t>
            </a:r>
          </a:p>
          <a:p>
            <a:pPr marL="0" indent="0">
              <a:buNone/>
            </a:pPr>
            <a:r>
              <a:rPr lang="hu-HU" i="1" dirty="0"/>
              <a:t>Időtartam</a:t>
            </a:r>
            <a:r>
              <a:rPr lang="hu-HU" dirty="0"/>
              <a:t>: 1 ülés</a:t>
            </a:r>
          </a:p>
          <a:p>
            <a:pPr marL="0" indent="0">
              <a:buNone/>
            </a:pPr>
            <a:r>
              <a:rPr lang="hu-HU" i="1" dirty="0"/>
              <a:t>Járulékos tevékenység</a:t>
            </a:r>
            <a:r>
              <a:rPr lang="hu-HU" dirty="0"/>
              <a:t>: 1-2 oldalas véleményírás, szükség szerint pszichológiai tesztvizsgálat. </a:t>
            </a:r>
          </a:p>
          <a:p>
            <a:pPr marL="0" indent="0">
              <a:buNone/>
            </a:pPr>
            <a:r>
              <a:rPr lang="hu-HU" i="1" dirty="0"/>
              <a:t>Szükséges</a:t>
            </a:r>
            <a:r>
              <a:rPr lang="hu-HU" dirty="0"/>
              <a:t>: valamennyi jelentkező páciensnél</a:t>
            </a:r>
          </a:p>
          <a:p>
            <a:pPr marL="0" indent="0">
              <a:buNone/>
            </a:pPr>
            <a:r>
              <a:rPr lang="hu-HU" i="1" dirty="0"/>
              <a:t>Kiegészítő tevékenység</a:t>
            </a:r>
            <a:r>
              <a:rPr lang="hu-HU" dirty="0"/>
              <a:t>: csatlakozhat hozzá pszichoterápiás krízisintervenció, vagy pszichoterápiás konzultáció. </a:t>
            </a:r>
          </a:p>
          <a:p>
            <a:pPr marL="0" indent="0">
              <a:buNone/>
            </a:pPr>
            <a:r>
              <a:rPr lang="hu-HU" i="1" dirty="0"/>
              <a:t>Output</a:t>
            </a:r>
            <a:r>
              <a:rPr lang="hu-HU" dirty="0"/>
              <a:t>: kezelési javaslat vagy tanáccsal elbocsátás, vagy továbbküldés, minden esetben dokumentáció.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67901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I/2. Kivizsgálás (</a:t>
            </a:r>
            <a:r>
              <a:rPr lang="hu-HU" b="1" dirty="0" err="1" smtClean="0"/>
              <a:t>pszichodiagnosztikai</a:t>
            </a:r>
            <a:r>
              <a:rPr lang="hu-HU" b="1" dirty="0" smtClean="0"/>
              <a:t> és indikációs)</a:t>
            </a:r>
            <a:br>
              <a:rPr lang="hu-HU" b="1" dirty="0" smtClean="0"/>
            </a:b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53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i="1" dirty="0" smtClean="0"/>
              <a:t>Tevékenység</a:t>
            </a:r>
            <a:r>
              <a:rPr lang="hu-HU" dirty="0"/>
              <a:t>: </a:t>
            </a:r>
            <a:r>
              <a:rPr lang="hu-HU" dirty="0" err="1"/>
              <a:t>pszichodiagnosztikus</a:t>
            </a:r>
            <a:r>
              <a:rPr lang="hu-HU" dirty="0"/>
              <a:t> </a:t>
            </a:r>
            <a:r>
              <a:rPr lang="hu-HU" dirty="0" err="1"/>
              <a:t>exploráció</a:t>
            </a:r>
            <a:r>
              <a:rPr lang="hu-HU" dirty="0"/>
              <a:t>, dokumentálás, terápiára szocializálás, </a:t>
            </a:r>
            <a:r>
              <a:rPr lang="hu-HU" dirty="0" err="1"/>
              <a:t>indikációállítás</a:t>
            </a:r>
            <a:r>
              <a:rPr lang="hu-HU" dirty="0"/>
              <a:t>, probléma-megfogalmazás és terápiás célkitűzés megfogalmazása.</a:t>
            </a:r>
          </a:p>
          <a:p>
            <a:pPr marL="0" indent="0">
              <a:buNone/>
            </a:pPr>
            <a:r>
              <a:rPr lang="hu-HU" i="1" dirty="0"/>
              <a:t>Szükségesség</a:t>
            </a:r>
            <a:r>
              <a:rPr lang="hu-HU" dirty="0"/>
              <a:t>: valamennyi, előzetesen terápiára indikált páciensnél. </a:t>
            </a:r>
          </a:p>
          <a:p>
            <a:pPr marL="0" indent="0">
              <a:buNone/>
            </a:pPr>
            <a:r>
              <a:rPr lang="hu-HU" dirty="0"/>
              <a:t>Időtartam: Minimum egy, maximum négy ülés + dokumentációs idő (opcionálisan + team konferencia)</a:t>
            </a:r>
          </a:p>
          <a:p>
            <a:pPr marL="0" indent="0">
              <a:buNone/>
            </a:pPr>
            <a:r>
              <a:rPr lang="hu-HU" i="1" dirty="0"/>
              <a:t>Járulékos tevékenységek</a:t>
            </a:r>
            <a:r>
              <a:rPr lang="hu-HU" dirty="0"/>
              <a:t>: </a:t>
            </a:r>
            <a:r>
              <a:rPr lang="hu-HU" dirty="0" err="1"/>
              <a:t>pszichodiagnosztikai</a:t>
            </a:r>
            <a:r>
              <a:rPr lang="hu-HU" dirty="0"/>
              <a:t> teszt (szakpszichológusi tevékenység), illetve pszichiátriai vizsgálat (szakorvosi tevékenység).</a:t>
            </a:r>
          </a:p>
          <a:p>
            <a:pPr marL="0" indent="0">
              <a:buNone/>
            </a:pPr>
            <a:r>
              <a:rPr lang="hu-HU" i="1" dirty="0"/>
              <a:t>Output</a:t>
            </a:r>
            <a:r>
              <a:rPr lang="hu-HU" dirty="0"/>
              <a:t>: részletes </a:t>
            </a:r>
            <a:r>
              <a:rPr lang="hu-HU" dirty="0" err="1"/>
              <a:t>pszichodiagnosztikai</a:t>
            </a:r>
            <a:r>
              <a:rPr lang="hu-HU" dirty="0"/>
              <a:t> és </a:t>
            </a:r>
            <a:r>
              <a:rPr lang="hu-HU" dirty="0" err="1"/>
              <a:t>indikációállítási</a:t>
            </a:r>
            <a:r>
              <a:rPr lang="hu-HU" dirty="0"/>
              <a:t> dokumentáció, előzetes kontraktus a pácienssel, nyilvántartásba vétel (például várólista).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08333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I/3. Pszichoterápiás szűrés</a:t>
            </a:r>
            <a:br>
              <a:rPr lang="hu-HU" b="1" dirty="0" smtClean="0"/>
            </a:b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i="1" dirty="0" smtClean="0"/>
              <a:t>Tevékenység</a:t>
            </a:r>
            <a:r>
              <a:rPr lang="hu-HU" dirty="0"/>
              <a:t>: pszichés tekintetben veszélyeztetett adott populáció vagy személy preventív, célzott vizsgálata. </a:t>
            </a:r>
          </a:p>
          <a:p>
            <a:pPr marL="0" indent="0">
              <a:buNone/>
            </a:pPr>
            <a:r>
              <a:rPr lang="hu-HU" i="1" dirty="0"/>
              <a:t>Időtartam</a:t>
            </a:r>
            <a:r>
              <a:rPr lang="hu-HU" dirty="0"/>
              <a:t>: egy ülés. </a:t>
            </a:r>
          </a:p>
          <a:p>
            <a:pPr marL="0" indent="0">
              <a:buNone/>
            </a:pPr>
            <a:r>
              <a:rPr lang="hu-HU" i="1" dirty="0"/>
              <a:t>Eszközigény</a:t>
            </a:r>
            <a:r>
              <a:rPr lang="hu-HU" dirty="0"/>
              <a:t>: </a:t>
            </a:r>
            <a:r>
              <a:rPr lang="hu-HU" dirty="0" err="1"/>
              <a:t>pszichodiagnosztikai</a:t>
            </a:r>
            <a:r>
              <a:rPr lang="hu-HU" dirty="0"/>
              <a:t> tesztek. Szükség esetén hang és képrögzítő eszközök, számítógép és program. </a:t>
            </a:r>
          </a:p>
          <a:p>
            <a:pPr marL="0" indent="0">
              <a:buNone/>
            </a:pPr>
            <a:r>
              <a:rPr lang="hu-HU" i="1" dirty="0"/>
              <a:t>Járulékos tevékenység</a:t>
            </a:r>
            <a:r>
              <a:rPr lang="hu-HU" dirty="0"/>
              <a:t>: az eredmény írásba foglalása+kiegészítő vizsgálatok.</a:t>
            </a:r>
          </a:p>
          <a:p>
            <a:pPr marL="0" indent="0">
              <a:buNone/>
            </a:pPr>
            <a:r>
              <a:rPr lang="hu-HU" i="1" dirty="0"/>
              <a:t>Javasolt</a:t>
            </a:r>
            <a:r>
              <a:rPr lang="hu-HU" dirty="0"/>
              <a:t>: célpopulációnál vagy a veszélyeztetett személynél. </a:t>
            </a:r>
          </a:p>
          <a:p>
            <a:pPr marL="0" indent="0">
              <a:buNone/>
            </a:pPr>
            <a:r>
              <a:rPr lang="hu-HU" i="1" dirty="0"/>
              <a:t>Output</a:t>
            </a:r>
            <a:r>
              <a:rPr lang="hu-HU" dirty="0"/>
              <a:t>: a szűrés céljának megfelelő kezelési javaslat vagy átirányítás, minden esetben dokumentáció.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221555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I/4. Pszichoterápiás véleményezés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4716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sz="3000" i="1" dirty="0" smtClean="0"/>
              <a:t>Tevékenység</a:t>
            </a:r>
            <a:r>
              <a:rPr lang="hu-HU" sz="3000" dirty="0"/>
              <a:t>: a </a:t>
            </a:r>
            <a:r>
              <a:rPr lang="hu-HU" sz="3000" b="1" dirty="0"/>
              <a:t>beteg élet- és kórtörténetének és a </a:t>
            </a:r>
            <a:r>
              <a:rPr lang="hu-HU" sz="3000" b="1" dirty="0" err="1"/>
              <a:t>pszichodiagnosztikai</a:t>
            </a:r>
            <a:r>
              <a:rPr lang="hu-HU" sz="3000" b="1" dirty="0"/>
              <a:t> vizsgálatok eredményeinek </a:t>
            </a:r>
            <a:r>
              <a:rPr lang="hu-HU" sz="3000" b="1" dirty="0" smtClean="0"/>
              <a:t>összegzése</a:t>
            </a:r>
            <a:endParaRPr lang="hu-HU" sz="3000" dirty="0"/>
          </a:p>
          <a:p>
            <a:pPr marL="0" indent="0">
              <a:buNone/>
            </a:pPr>
            <a:r>
              <a:rPr lang="hu-HU" sz="3000" dirty="0" smtClean="0"/>
              <a:t>a </a:t>
            </a:r>
            <a:r>
              <a:rPr lang="hu-HU" sz="3000" dirty="0"/>
              <a:t>javasolható pszichoterápiás módszer(</a:t>
            </a:r>
            <a:r>
              <a:rPr lang="hu-HU" sz="3000" dirty="0" err="1"/>
              <a:t>ek</a:t>
            </a:r>
            <a:r>
              <a:rPr lang="hu-HU" sz="3000" dirty="0"/>
              <a:t>) kiválasztása.</a:t>
            </a:r>
          </a:p>
          <a:p>
            <a:pPr marL="0" indent="0">
              <a:buNone/>
            </a:pPr>
            <a:r>
              <a:rPr lang="hu-HU" sz="3000" i="1" dirty="0"/>
              <a:t>Javasolt</a:t>
            </a:r>
            <a:r>
              <a:rPr lang="hu-HU" sz="3000" dirty="0"/>
              <a:t>: szakvélemény kérése esetén. </a:t>
            </a:r>
          </a:p>
          <a:p>
            <a:pPr marL="0" indent="0">
              <a:buNone/>
            </a:pPr>
            <a:r>
              <a:rPr lang="hu-HU" sz="3000" i="1" dirty="0"/>
              <a:t>Időtartam</a:t>
            </a:r>
            <a:r>
              <a:rPr lang="hu-HU" sz="3000" dirty="0"/>
              <a:t>: </a:t>
            </a:r>
            <a:r>
              <a:rPr lang="hu-HU" sz="3000" b="1" dirty="0"/>
              <a:t>két ülés.</a:t>
            </a:r>
          </a:p>
          <a:p>
            <a:pPr marL="0" indent="0">
              <a:buNone/>
            </a:pPr>
            <a:r>
              <a:rPr lang="hu-HU" sz="3000" i="1" dirty="0"/>
              <a:t>Járulékos tevékenység</a:t>
            </a:r>
            <a:r>
              <a:rPr lang="hu-HU" sz="3000" dirty="0"/>
              <a:t>: szakvélemény írásba foglalása.</a:t>
            </a:r>
          </a:p>
          <a:p>
            <a:pPr marL="0" indent="0">
              <a:buNone/>
            </a:pPr>
            <a:r>
              <a:rPr lang="hu-HU" sz="3000" i="1" dirty="0"/>
              <a:t>Output</a:t>
            </a:r>
            <a:r>
              <a:rPr lang="hu-HU" sz="3000" dirty="0"/>
              <a:t>: szakvélemény.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50270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7575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Alap-pszichoterápiák</a:t>
            </a:r>
            <a:r>
              <a:rPr lang="hu-HU" b="1" i="1" dirty="0"/>
              <a:t/>
            </a:r>
            <a:br>
              <a:rPr lang="hu-HU" b="1" i="1" dirty="0"/>
            </a:br>
            <a:r>
              <a:rPr lang="hu-HU" dirty="0"/>
              <a:t> 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740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b="1" dirty="0"/>
              <a:t>II/1. Pszichoterápiás krízisintervenció</a:t>
            </a:r>
          </a:p>
          <a:p>
            <a:pPr marL="0" indent="0">
              <a:buNone/>
            </a:pPr>
            <a:r>
              <a:rPr lang="hu-HU" i="1" dirty="0"/>
              <a:t>Tevékenység</a:t>
            </a:r>
            <a:r>
              <a:rPr lang="hu-HU" dirty="0"/>
              <a:t>: pszichés tekintetben </a:t>
            </a:r>
            <a:r>
              <a:rPr lang="hu-HU" b="1" dirty="0"/>
              <a:t>veszélyeztető állapotban </a:t>
            </a:r>
            <a:r>
              <a:rPr lang="hu-HU" dirty="0"/>
              <a:t>lévő személy/</a:t>
            </a:r>
            <a:r>
              <a:rPr lang="hu-HU" dirty="0" err="1"/>
              <a:t>ek</a:t>
            </a:r>
            <a:r>
              <a:rPr lang="hu-HU" dirty="0"/>
              <a:t>/ célzott vizsgálata és kezelése, amelynek célja a veszélyeztető állapot megszüntetése, illetve megfelelő szakmai ellátása.</a:t>
            </a:r>
          </a:p>
          <a:p>
            <a:pPr marL="0" indent="0">
              <a:buNone/>
            </a:pPr>
            <a:r>
              <a:rPr lang="hu-HU" i="1" dirty="0"/>
              <a:t>Időtartam</a:t>
            </a:r>
            <a:r>
              <a:rPr lang="hu-HU" dirty="0"/>
              <a:t>: 1-3 ülés (az adott helyzet szükségletei szerint, előre nem tervezhető).</a:t>
            </a:r>
          </a:p>
          <a:p>
            <a:pPr marL="0" indent="0">
              <a:buNone/>
            </a:pPr>
            <a:r>
              <a:rPr lang="hu-HU" i="1" dirty="0" smtClean="0"/>
              <a:t>Javasolt</a:t>
            </a:r>
            <a:r>
              <a:rPr lang="hu-HU" dirty="0"/>
              <a:t>: pszichoterápiával megoldható krízisek esetén.</a:t>
            </a:r>
          </a:p>
          <a:p>
            <a:pPr marL="0" indent="0">
              <a:buNone/>
            </a:pPr>
            <a:r>
              <a:rPr lang="hu-HU" i="1" dirty="0"/>
              <a:t>Output</a:t>
            </a:r>
            <a:r>
              <a:rPr lang="hu-HU" dirty="0"/>
              <a:t>: a krízis megszűnése, további krízis prevenció.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904419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II/2. Pszichoterápiás konzultáció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5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i="1" dirty="0" smtClean="0"/>
              <a:t>Tevékenység</a:t>
            </a:r>
            <a:r>
              <a:rPr lang="hu-HU" dirty="0"/>
              <a:t>: </a:t>
            </a:r>
            <a:r>
              <a:rPr lang="hu-HU" b="1" dirty="0"/>
              <a:t>egy adott probléma vagy tünet rövid távú megszüntetése </a:t>
            </a:r>
            <a:r>
              <a:rPr lang="hu-HU" dirty="0"/>
              <a:t>pszichoterápiás eszközök felhasználásával.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Indikáció</a:t>
            </a:r>
            <a:r>
              <a:rPr lang="hu-HU" i="1" dirty="0"/>
              <a:t>, </a:t>
            </a:r>
            <a:r>
              <a:rPr lang="hu-HU" i="1" dirty="0" err="1"/>
              <a:t>kontraindikáció</a:t>
            </a:r>
            <a:r>
              <a:rPr lang="hu-HU" dirty="0"/>
              <a:t>: megegyezik a pszichoterápia általános indikációival és </a:t>
            </a:r>
            <a:r>
              <a:rPr lang="hu-HU" dirty="0" err="1"/>
              <a:t>kontraindikációival</a:t>
            </a:r>
            <a:r>
              <a:rPr lang="hu-HU" dirty="0"/>
              <a:t>. 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Időtartam</a:t>
            </a:r>
            <a:r>
              <a:rPr lang="hu-HU" dirty="0"/>
              <a:t>: </a:t>
            </a:r>
            <a:r>
              <a:rPr lang="hu-HU" b="1" dirty="0"/>
              <a:t>egy-négy ülés.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Output</a:t>
            </a:r>
            <a:r>
              <a:rPr lang="hu-HU" dirty="0"/>
              <a:t>: az aktuális tünet, probléma megszüntetése, elfogadtatása + a konzultációból való elbocsátás.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558540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II/3. </a:t>
            </a:r>
            <a:r>
              <a:rPr lang="hu-HU" dirty="0" err="1" smtClean="0"/>
              <a:t>Szupportív</a:t>
            </a:r>
            <a:r>
              <a:rPr lang="hu-HU" dirty="0" smtClean="0"/>
              <a:t> terápia – pszichoterápiás betegvezetés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smtClean="0"/>
              <a:t>Tevékenység</a:t>
            </a:r>
            <a:r>
              <a:rPr lang="hu-HU" dirty="0"/>
              <a:t>: </a:t>
            </a:r>
            <a:r>
              <a:rPr lang="hu-HU" b="1" dirty="0"/>
              <a:t>pszichoterápiás szemlélettel vezetett célzott beszélgetések,</a:t>
            </a:r>
            <a:r>
              <a:rPr lang="hu-HU" dirty="0"/>
              <a:t> melyek a beteg problémáinak felismerését, életvezetési nehézségeinek megoldását, egyéb kezeléseinek segítését és kiegészítését szolgálják. </a:t>
            </a:r>
            <a:endParaRPr lang="hu-HU" dirty="0" smtClean="0"/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i="1" dirty="0" smtClean="0"/>
              <a:t>Indikáció</a:t>
            </a:r>
            <a:r>
              <a:rPr lang="hu-HU" i="1" dirty="0"/>
              <a:t>, </a:t>
            </a:r>
            <a:r>
              <a:rPr lang="hu-HU" i="1" dirty="0" err="1"/>
              <a:t>kontraindikáció</a:t>
            </a:r>
            <a:r>
              <a:rPr lang="hu-HU" dirty="0"/>
              <a:t>: osztályos kezeléseknél pszichoterápiás betegvezetés, ambuláns kezelésnél követés, kapcsolatfenntartás; kiegészítésként más alapkezelés (például </a:t>
            </a:r>
            <a:r>
              <a:rPr lang="hu-HU" dirty="0" err="1"/>
              <a:t>farmakoterápia</a:t>
            </a:r>
            <a:r>
              <a:rPr lang="hu-HU" dirty="0"/>
              <a:t>) mellett. Szakpszichoterápia helyettesítésére nem alkalmas. </a:t>
            </a:r>
          </a:p>
          <a:p>
            <a:pPr marL="0" indent="0">
              <a:buNone/>
            </a:pPr>
            <a:r>
              <a:rPr lang="hu-HU" i="1" dirty="0"/>
              <a:t>Időtartam</a:t>
            </a:r>
            <a:r>
              <a:rPr lang="hu-HU" dirty="0"/>
              <a:t>: alkalmanként fél-egy ülés. Gyakorisága hetente egy, vagy ritkább. Ülésszám maximum 100.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65524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Pszichoterápiás képzettség fokozatai szerint úgynevezett </a:t>
            </a:r>
            <a:r>
              <a:rPr lang="hu-HU" b="1" i="1" dirty="0"/>
              <a:t>alap-pszichoterápiás </a:t>
            </a:r>
            <a:r>
              <a:rPr lang="hu-HU" dirty="0"/>
              <a:t>tevékenységet pszichiáterek, gyermekpszichiáterek és klinikus szakpszichológusok végezhetnek.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Pszichoterápia </a:t>
            </a:r>
            <a:r>
              <a:rPr lang="hu-HU" dirty="0"/>
              <a:t>végzéséhez a szakorvosi illetve klinikus szakpszichológusi végzettségre </a:t>
            </a:r>
            <a:r>
              <a:rPr lang="hu-HU" b="1" dirty="0"/>
              <a:t>ráépített pszichoterápiás szakvizsga </a:t>
            </a:r>
            <a:r>
              <a:rPr lang="hu-HU" dirty="0"/>
              <a:t>szükséges.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078250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-131763"/>
            <a:ext cx="10515600" cy="1325563"/>
          </a:xfrm>
        </p:spPr>
        <p:txBody>
          <a:bodyPr/>
          <a:lstStyle/>
          <a:p>
            <a:r>
              <a:rPr lang="hu-HU" sz="3600" dirty="0" smtClean="0"/>
              <a:t>II/4. Autogén tréning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i="1" dirty="0" smtClean="0"/>
              <a:t>Tevékenység</a:t>
            </a:r>
            <a:r>
              <a:rPr lang="hu-HU" sz="2400" dirty="0"/>
              <a:t>: testi működések tudatosítása és harmonizálása meghatározott gyakorlatsorozat alkalmazásával, amely során feltételes reflexek épülnek ki. A gyakorlatsor elsajátításával a pszichés </a:t>
            </a:r>
            <a:r>
              <a:rPr lang="hu-HU" sz="2400" dirty="0" err="1"/>
              <a:t>tenzió</a:t>
            </a:r>
            <a:r>
              <a:rPr lang="hu-HU" sz="2400" dirty="0"/>
              <a:t> csökken, a szorongás oldódik, a vegetatív működés stabilizálódik.</a:t>
            </a:r>
          </a:p>
          <a:p>
            <a:pPr marL="0" indent="0">
              <a:buNone/>
            </a:pPr>
            <a:r>
              <a:rPr lang="hu-HU" sz="2400" i="1" dirty="0"/>
              <a:t>Indikáció, </a:t>
            </a:r>
            <a:r>
              <a:rPr lang="hu-HU" sz="2400" i="1" dirty="0" err="1"/>
              <a:t>kontraindikáció</a:t>
            </a:r>
            <a:r>
              <a:rPr lang="hu-HU" sz="2400" dirty="0"/>
              <a:t>: neurózishoz tartozó diagnózisok, pszichoszomatikus zavarok F30-F39, F40-F49, F50-F59, F60-F69. </a:t>
            </a:r>
          </a:p>
          <a:p>
            <a:pPr marL="0" indent="0">
              <a:buNone/>
            </a:pPr>
            <a:r>
              <a:rPr lang="hu-HU" sz="2400" i="1" dirty="0"/>
              <a:t>Ülésszám, ülésgyakoriság</a:t>
            </a:r>
            <a:r>
              <a:rPr lang="hu-HU" sz="2400" dirty="0"/>
              <a:t>: Schultz-féle autogén tréning 30 óra, egyénileg és csoportosan is végezhető. Speciális célú relaxációs technika terápiás céltól függően 30-50 óra. Heti 1-3 ülés.</a:t>
            </a:r>
          </a:p>
          <a:p>
            <a:pPr marL="0" indent="0">
              <a:buNone/>
            </a:pPr>
            <a:endParaRPr lang="hu-HU" sz="2400" i="1" dirty="0" smtClean="0"/>
          </a:p>
          <a:p>
            <a:pPr marL="0" indent="0">
              <a:buNone/>
            </a:pPr>
            <a:endParaRPr lang="hu-HU" sz="2400" i="1" dirty="0" smtClean="0"/>
          </a:p>
          <a:p>
            <a:pPr marL="0" indent="0">
              <a:buNone/>
            </a:pPr>
            <a:r>
              <a:rPr lang="hu-HU" sz="2400" i="1" dirty="0" smtClean="0"/>
              <a:t>Eszközszükséglet</a:t>
            </a:r>
            <a:r>
              <a:rPr lang="hu-HU" sz="2400" dirty="0"/>
              <a:t>: zajmentes környezet, ellazulásra alkalmas, kényelmes ülőhely.</a:t>
            </a:r>
          </a:p>
          <a:p>
            <a:pPr marL="0" indent="0">
              <a:buNone/>
            </a:pPr>
            <a:endParaRPr lang="hu-HU" sz="2400" i="1" dirty="0" smtClean="0"/>
          </a:p>
          <a:p>
            <a:pPr marL="0" indent="0">
              <a:buNone/>
            </a:pPr>
            <a:endParaRPr lang="hu-HU" sz="2400" i="1" dirty="0" smtClean="0"/>
          </a:p>
          <a:p>
            <a:pPr marL="0" indent="0">
              <a:buNone/>
            </a:pPr>
            <a:r>
              <a:rPr lang="hu-HU" sz="2400" i="1" dirty="0" smtClean="0"/>
              <a:t>Speciális </a:t>
            </a:r>
            <a:r>
              <a:rPr lang="hu-HU" sz="2400" i="1" dirty="0"/>
              <a:t>járulékos tevékenység</a:t>
            </a:r>
            <a:r>
              <a:rPr lang="hu-HU" sz="2400" dirty="0"/>
              <a:t>: verbális pszichoterápia előkészítése.</a:t>
            </a:r>
          </a:p>
          <a:p>
            <a:pPr marL="0" indent="0">
              <a:buNone/>
            </a:pPr>
            <a:r>
              <a:rPr lang="hu-HU" sz="2400" dirty="0"/>
              <a:t> </a:t>
            </a:r>
          </a:p>
          <a:p>
            <a:pPr marL="0" indent="0">
              <a:buNone/>
            </a:pPr>
            <a:r>
              <a:rPr lang="hu-HU" sz="2400" dirty="0"/>
              <a:t> </a:t>
            </a: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3089242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3375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III. </a:t>
            </a:r>
            <a:r>
              <a:rPr lang="hu-HU" b="1" dirty="0" err="1" smtClean="0"/>
              <a:t>Szakpszichoterápiák</a:t>
            </a:r>
            <a:r>
              <a:rPr lang="hu-HU" dirty="0" err="1" smtClean="0"/>
              <a:t>III</a:t>
            </a:r>
            <a:r>
              <a:rPr lang="hu-HU" dirty="0" smtClean="0"/>
              <a:t>/1 Analitikus terápiák</a:t>
            </a:r>
            <a:br>
              <a:rPr lang="hu-HU" dirty="0" smtClean="0"/>
            </a:br>
            <a:r>
              <a:rPr lang="hu-HU" dirty="0" smtClean="0"/>
              <a:t> </a:t>
            </a:r>
            <a:br>
              <a:rPr lang="hu-HU" dirty="0" smtClean="0"/>
            </a:b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III/1/</a:t>
            </a:r>
            <a:r>
              <a:rPr lang="hu-HU" dirty="0" err="1" smtClean="0"/>
              <a:t>1</a:t>
            </a:r>
            <a:r>
              <a:rPr lang="hu-HU" dirty="0" smtClean="0"/>
              <a:t> </a:t>
            </a:r>
            <a:r>
              <a:rPr lang="hu-HU" dirty="0"/>
              <a:t>Standard pszichoanalízis</a:t>
            </a:r>
          </a:p>
          <a:p>
            <a:pPr marL="0" indent="0">
              <a:buNone/>
            </a:pPr>
            <a:r>
              <a:rPr lang="hu-HU" i="1" dirty="0"/>
              <a:t>Tevékenység: </a:t>
            </a:r>
            <a:r>
              <a:rPr lang="hu-HU" dirty="0"/>
              <a:t>A pszichoanalitikus alapszabály (szabad asszociáció, egyenletesen lebegő figyelem) szerint folytatott terápiás eljárás, amely fekvő helyzetben történik. </a:t>
            </a:r>
            <a:r>
              <a:rPr lang="hu-HU" b="1" dirty="0"/>
              <a:t>Feltáró, verbális módszer, </a:t>
            </a:r>
            <a:r>
              <a:rPr lang="hu-HU" dirty="0"/>
              <a:t>fontos eszköze az értelmezés. A terápiás anyag jelentős része </a:t>
            </a:r>
            <a:r>
              <a:rPr lang="hu-HU" b="1" dirty="0"/>
              <a:t>az </a:t>
            </a:r>
            <a:r>
              <a:rPr lang="hu-HU" b="1" dirty="0" err="1"/>
              <a:t>áttételi-viszontáttételi</a:t>
            </a:r>
            <a:r>
              <a:rPr lang="hu-HU" b="1" dirty="0"/>
              <a:t> </a:t>
            </a:r>
            <a:r>
              <a:rPr lang="hu-HU" dirty="0"/>
              <a:t>konstellációból származik.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személyiségen belül működő — </a:t>
            </a:r>
            <a:r>
              <a:rPr lang="hu-HU" b="1" dirty="0"/>
              <a:t>többnyire tudattalan </a:t>
            </a:r>
            <a:r>
              <a:rPr lang="hu-HU" dirty="0"/>
              <a:t>— dinamikus erők átstrukturálásán keresztül hat, aminek eredménye a tünetek javulása, valamint a személyiség összműködésének javulása </a:t>
            </a:r>
            <a:r>
              <a:rPr lang="hu-HU" dirty="0" smtClean="0"/>
              <a:t>is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 </a:t>
            </a:r>
            <a:r>
              <a:rPr lang="hu-HU" dirty="0"/>
              <a:t>F28, F29, F4-, F5-, F6-. </a:t>
            </a:r>
            <a:r>
              <a:rPr lang="hu-HU" dirty="0" err="1"/>
              <a:t>Kontraindikáció</a:t>
            </a:r>
            <a:r>
              <a:rPr lang="hu-HU" dirty="0"/>
              <a:t>: F0-, F30, F31, F43.0, F7-.</a:t>
            </a:r>
          </a:p>
          <a:p>
            <a:pPr marL="0" indent="0">
              <a:buNone/>
            </a:pPr>
            <a:r>
              <a:rPr lang="hu-HU" i="1" dirty="0"/>
              <a:t>Ülésgyakoriság és ülésszám:</a:t>
            </a:r>
            <a:r>
              <a:rPr lang="hu-HU" dirty="0"/>
              <a:t> heti 3-4 ülés, minimum 100 óra.</a:t>
            </a:r>
          </a:p>
          <a:p>
            <a:pPr marL="0" indent="0">
              <a:buNone/>
            </a:pPr>
            <a:r>
              <a:rPr lang="hu-HU" i="1" dirty="0"/>
              <a:t>Megjegyzés: </a:t>
            </a:r>
            <a:r>
              <a:rPr lang="hu-HU" dirty="0"/>
              <a:t>a kezelés </a:t>
            </a:r>
            <a:r>
              <a:rPr lang="hu-HU" b="1" dirty="0" err="1"/>
              <a:t>többszáz</a:t>
            </a:r>
            <a:r>
              <a:rPr lang="hu-HU" b="1" dirty="0"/>
              <a:t> óra is lehet.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058763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III/1/2 </a:t>
            </a:r>
            <a:r>
              <a:rPr lang="hu-HU" dirty="0" err="1" smtClean="0"/>
              <a:t>Pszichoanalitikusan</a:t>
            </a:r>
            <a:r>
              <a:rPr lang="hu-HU" dirty="0" smtClean="0"/>
              <a:t> orientált pszichoterápia, </a:t>
            </a:r>
            <a:r>
              <a:rPr lang="hu-HU" dirty="0" err="1" smtClean="0"/>
              <a:t>pszichodinamikus</a:t>
            </a:r>
            <a:r>
              <a:rPr lang="hu-HU" dirty="0" smtClean="0"/>
              <a:t> 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/>
              <a:t>pszichoanalízis dinamikus szemléletére építő</a:t>
            </a:r>
            <a:r>
              <a:rPr lang="hu-HU" dirty="0"/>
              <a:t>, </a:t>
            </a:r>
            <a:r>
              <a:rPr lang="hu-HU" u="sng" dirty="0"/>
              <a:t>nem időhatáros </a:t>
            </a:r>
            <a:r>
              <a:rPr lang="hu-HU" dirty="0"/>
              <a:t>egyéni terápia, amely egy vagy több paraméterében (például részleges szabad asszociáció, ülésgyakoriság, fekvő/ülő helyzet) eltér a standard analízistől, a beteg terápiás terhelhetőségének függvényében. Feltáró módszer, amely a személyiség átdolgozásán keresztül éri el a tünetek javulását és a személyiség változását. </a:t>
            </a:r>
            <a:endParaRPr lang="hu-HU" dirty="0" smtClean="0"/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i="1" dirty="0" smtClean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</a:t>
            </a:r>
            <a:r>
              <a:rPr lang="hu-HU" dirty="0"/>
              <a:t> F28, F32, F4-, F5-, F6-. </a:t>
            </a:r>
            <a:r>
              <a:rPr lang="hu-HU" dirty="0" err="1"/>
              <a:t>Kontraindikáció</a:t>
            </a:r>
            <a:r>
              <a:rPr lang="hu-HU" dirty="0"/>
              <a:t>: F0-. 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Ülésgyakoriság </a:t>
            </a:r>
            <a:r>
              <a:rPr lang="hu-HU" i="1" dirty="0"/>
              <a:t>és ülésszám: </a:t>
            </a:r>
            <a:r>
              <a:rPr lang="hu-HU" dirty="0"/>
              <a:t>heti 1-2 ülés, minimum 60 óra.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07912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III/1/3 Pszichoanalitikus rövidterápia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pszichoanalízis elméletére és módszertanára támaszkodó terápia, amelyben az </a:t>
            </a:r>
            <a:r>
              <a:rPr lang="hu-HU" b="1" dirty="0"/>
              <a:t>ülésszámot előre meghatározzák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r>
              <a:rPr lang="hu-HU" i="1" u="sng" dirty="0" err="1" smtClean="0"/>
              <a:t>pszichodinamikai</a:t>
            </a:r>
            <a:r>
              <a:rPr lang="hu-HU" i="1" u="sng" dirty="0" smtClean="0"/>
              <a:t> </a:t>
            </a:r>
            <a:r>
              <a:rPr lang="hu-HU" i="1" u="sng" dirty="0"/>
              <a:t>fókuszra </a:t>
            </a:r>
            <a:r>
              <a:rPr lang="hu-HU" i="1" u="sng" dirty="0" err="1"/>
              <a:t>centrál</a:t>
            </a:r>
            <a:r>
              <a:rPr lang="hu-HU" dirty="0"/>
              <a:t>. Célja a személyiség részleges, a tüneti viselkedéssel közvetlenül összefüggő megváltoztatása. Ülő helyzetben történik. </a:t>
            </a:r>
            <a:endParaRPr lang="hu-HU" dirty="0" smtClean="0"/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</a:t>
            </a:r>
            <a:r>
              <a:rPr lang="hu-HU" dirty="0"/>
              <a:t> F9,</a:t>
            </a:r>
            <a:r>
              <a:rPr lang="hu-HU" i="1" dirty="0"/>
              <a:t> </a:t>
            </a:r>
            <a:r>
              <a:rPr lang="hu-HU" dirty="0"/>
              <a:t>F40, F41, F43, F44, F51, F52 - megfelelő </a:t>
            </a:r>
            <a:r>
              <a:rPr lang="hu-HU" dirty="0" err="1"/>
              <a:t>énerő</a:t>
            </a:r>
            <a:r>
              <a:rPr lang="hu-HU" dirty="0"/>
              <a:t> mellett. </a:t>
            </a:r>
            <a:r>
              <a:rPr lang="hu-HU" dirty="0" err="1"/>
              <a:t>Kontraindikáció</a:t>
            </a:r>
            <a:r>
              <a:rPr lang="hu-HU" dirty="0"/>
              <a:t>: F0-, F30, F31, F45, F50, F6-, F7-.</a:t>
            </a:r>
          </a:p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i="1" dirty="0" smtClean="0"/>
              <a:t>Ülésgyakoriság </a:t>
            </a:r>
            <a:r>
              <a:rPr lang="hu-HU" i="1" dirty="0"/>
              <a:t>és ülésszám: </a:t>
            </a:r>
            <a:r>
              <a:rPr lang="hu-HU" dirty="0"/>
              <a:t>heti 1-2 óra, összesen 20-30 ülés, számuk általában előre meghatározva.</a:t>
            </a:r>
          </a:p>
          <a:p>
            <a:pPr marL="0" indent="0">
              <a:buNone/>
            </a:pPr>
            <a:r>
              <a:rPr lang="hu-HU" i="1" dirty="0"/>
              <a:t> 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4203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III/2 Viselkedés- és kognitív terápiák</a:t>
            </a:r>
            <a:br>
              <a:rPr lang="hu-HU" dirty="0"/>
            </a:br>
            <a:r>
              <a:rPr lang="hu-HU" dirty="0"/>
              <a:t> 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55700"/>
            <a:ext cx="10515600" cy="5461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b="1" dirty="0"/>
              <a:t>III/2/1 Viselkedésterápia (magatartásterápia</a:t>
            </a:r>
            <a:r>
              <a:rPr lang="hu-HU" b="1" dirty="0" smtClean="0"/>
              <a:t>)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r>
              <a:rPr lang="hu-HU" i="1" dirty="0"/>
              <a:t>Tevékenység: </a:t>
            </a:r>
            <a:r>
              <a:rPr lang="hu-HU" dirty="0"/>
              <a:t>k</a:t>
            </a:r>
            <a:r>
              <a:rPr lang="hu-HU" dirty="0" smtClean="0"/>
              <a:t>óros </a:t>
            </a:r>
            <a:r>
              <a:rPr lang="hu-HU" b="1" dirty="0" err="1"/>
              <a:t>maladaptív</a:t>
            </a:r>
            <a:r>
              <a:rPr lang="hu-HU" b="1" dirty="0"/>
              <a:t> magatartásformák kedvező irányú </a:t>
            </a:r>
            <a:r>
              <a:rPr lang="hu-HU" dirty="0"/>
              <a:t>befolyásolása, hiányzó, de szükséges magatartásformák kialakítása a tanulási folyamatok törvényszerűségeinek figyelembevételével, terápiás céllal.</a:t>
            </a:r>
          </a:p>
          <a:p>
            <a:pPr marL="0" indent="0">
              <a:buNone/>
            </a:pPr>
            <a:r>
              <a:rPr lang="hu-HU" i="1" dirty="0"/>
              <a:t>Indikáció, </a:t>
            </a:r>
            <a:r>
              <a:rPr lang="hu-HU" i="1" dirty="0" err="1"/>
              <a:t>kontraindikáció</a:t>
            </a:r>
            <a:r>
              <a:rPr lang="hu-HU" i="1" dirty="0"/>
              <a:t>:</a:t>
            </a:r>
            <a:r>
              <a:rPr lang="hu-HU" dirty="0"/>
              <a:t> a külsőleg is észlelhető magatartás zavarai F40-48, 50-59, 60-69, F80-89, F90-99. </a:t>
            </a:r>
            <a:r>
              <a:rPr lang="hu-HU" dirty="0" err="1"/>
              <a:t>Kontraindikáció</a:t>
            </a:r>
            <a:r>
              <a:rPr lang="hu-HU" dirty="0"/>
              <a:t>: </a:t>
            </a:r>
            <a:r>
              <a:rPr lang="hu-HU" dirty="0" err="1"/>
              <a:t>demenciák</a:t>
            </a:r>
            <a:r>
              <a:rPr lang="hu-HU" dirty="0"/>
              <a:t>, organikus mentális zavarok.</a:t>
            </a:r>
          </a:p>
          <a:p>
            <a:pPr marL="0" indent="0">
              <a:buNone/>
            </a:pPr>
            <a:r>
              <a:rPr lang="hu-HU" i="1" dirty="0"/>
              <a:t>Ülésszám, ülésgyakoriság:</a:t>
            </a:r>
            <a:r>
              <a:rPr lang="hu-HU" dirty="0"/>
              <a:t> 10-50 ülés, hetente kétszer, kéthetente egyszer.</a:t>
            </a:r>
          </a:p>
          <a:p>
            <a:pPr marL="0" indent="0">
              <a:buNone/>
            </a:pPr>
            <a:r>
              <a:rPr lang="hu-HU" i="1" dirty="0"/>
              <a:t>Eszközszükséglet:</a:t>
            </a:r>
            <a:r>
              <a:rPr lang="hu-HU" dirty="0"/>
              <a:t> a pszichoterápia szükségletei: ezen felül </a:t>
            </a:r>
            <a:r>
              <a:rPr lang="hu-HU" dirty="0" err="1"/>
              <a:t>videoberendezés</a:t>
            </a:r>
            <a:r>
              <a:rPr lang="hu-HU" dirty="0"/>
              <a:t> (opcionális).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629184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III/22 Kognitív 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i="1" dirty="0" smtClean="0"/>
              <a:t>Tevékenység</a:t>
            </a:r>
            <a:r>
              <a:rPr lang="hu-HU" i="1" dirty="0"/>
              <a:t>: </a:t>
            </a:r>
            <a:r>
              <a:rPr lang="hu-HU" dirty="0"/>
              <a:t>magatartási zavarok, önkép zavarok hátterében rejlő kóros (diszfunkcionális) attitűdök módosításának eljárásrendszere.</a:t>
            </a:r>
          </a:p>
          <a:p>
            <a:pPr>
              <a:buNone/>
            </a:pPr>
            <a:r>
              <a:rPr lang="hu-HU" i="1" dirty="0"/>
              <a:t>Indikáció, </a:t>
            </a:r>
            <a:r>
              <a:rPr lang="hu-HU" i="1" dirty="0" err="1"/>
              <a:t>kontraindikáció</a:t>
            </a:r>
            <a:r>
              <a:rPr lang="hu-HU" i="1" dirty="0"/>
              <a:t>:</a:t>
            </a:r>
            <a:r>
              <a:rPr lang="hu-HU" dirty="0"/>
              <a:t> szorongásos és affektív zavarok, személyiségzavarok F30-39, 40-48, 50-59, 60-69. </a:t>
            </a:r>
            <a:r>
              <a:rPr lang="hu-HU" dirty="0" err="1"/>
              <a:t>Kontraindikáció</a:t>
            </a:r>
            <a:r>
              <a:rPr lang="hu-HU" dirty="0"/>
              <a:t>: Lényegében nincs speciális. Relatív: F00-09, F70-79, F80-89, F90-99.</a:t>
            </a:r>
          </a:p>
          <a:p>
            <a:pPr>
              <a:buNone/>
            </a:pPr>
            <a:r>
              <a:rPr lang="hu-HU" i="1" dirty="0"/>
              <a:t>Ülésszám, ülésgyakoriság:</a:t>
            </a:r>
            <a:r>
              <a:rPr lang="hu-HU" dirty="0"/>
              <a:t> 20-50 ülés, hetente kétszer, kéthetente egyszer.</a:t>
            </a:r>
          </a:p>
          <a:p>
            <a:pPr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05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III/2/3 Integratív pszichoterápia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3200" dirty="0" smtClean="0"/>
              <a:t>az </a:t>
            </a:r>
            <a:r>
              <a:rPr lang="hu-HU" sz="3200" dirty="0"/>
              <a:t>integratív terápia a tudatállapot módosításának lehetőségeit a </a:t>
            </a:r>
            <a:r>
              <a:rPr lang="hu-HU" sz="3200" b="1" dirty="0"/>
              <a:t>tanuláselméleten</a:t>
            </a:r>
            <a:r>
              <a:rPr lang="hu-HU" sz="3200" dirty="0"/>
              <a:t> alapuló, a külső és belső viselkedés változtatását célzó viselkedéses és kognitív eljárásokat, valamint az interperszonális és interperszonális kommunikációs folyamatok befolyásolásának célzott eszközeit ötvözi az adott kórkép tüneti és </a:t>
            </a:r>
            <a:r>
              <a:rPr lang="hu-HU" sz="3200" dirty="0" err="1"/>
              <a:t>patogenetikai</a:t>
            </a:r>
            <a:r>
              <a:rPr lang="hu-HU" sz="3200" dirty="0"/>
              <a:t> sajátosságainak megfelelően.</a:t>
            </a:r>
          </a:p>
          <a:p>
            <a:pPr marL="0" indent="0">
              <a:buNone/>
            </a:pPr>
            <a:r>
              <a:rPr lang="hu-HU" sz="3200" i="1" dirty="0"/>
              <a:t>Indikáció, </a:t>
            </a:r>
            <a:r>
              <a:rPr lang="hu-HU" sz="3200" i="1" dirty="0" err="1"/>
              <a:t>kontraindikáció</a:t>
            </a:r>
            <a:r>
              <a:rPr lang="hu-HU" sz="3200" i="1" dirty="0"/>
              <a:t>:</a:t>
            </a:r>
            <a:r>
              <a:rPr lang="hu-HU" sz="3200" dirty="0"/>
              <a:t> F40-49, F60-62, F20-29.</a:t>
            </a:r>
          </a:p>
          <a:p>
            <a:pPr marL="0" indent="0">
              <a:buNone/>
            </a:pPr>
            <a:r>
              <a:rPr lang="hu-HU" sz="3200" i="1" dirty="0"/>
              <a:t>Ülésszám, ülésgyakoriság:</a:t>
            </a:r>
            <a:r>
              <a:rPr lang="hu-HU" sz="3200" dirty="0"/>
              <a:t> 20-100 ülés, heti 1-2 ülés.</a:t>
            </a:r>
          </a:p>
          <a:p>
            <a:r>
              <a:rPr lang="hu-HU" sz="3200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01438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III/3 Humanisztikus pszichoterápiák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III/3/1 Személyközpontú pszichoterápia</a:t>
            </a:r>
          </a:p>
          <a:p>
            <a:r>
              <a:rPr lang="hu-HU" i="1" dirty="0"/>
              <a:t>Tevékenység: </a:t>
            </a:r>
            <a:r>
              <a:rPr lang="hu-HU" b="1" dirty="0" err="1"/>
              <a:t>Rogers-i</a:t>
            </a:r>
            <a:r>
              <a:rPr lang="hu-HU" b="1" dirty="0"/>
              <a:t> elvekre épülő pszichoterápia</a:t>
            </a:r>
            <a:r>
              <a:rPr lang="hu-HU" dirty="0"/>
              <a:t>; mely során a problémája megoldását aktívan kereső személy — feltétel nélküli pozitív elfogadást, empátiát és kongruenciát tapasztalva — viselkedésében, énképében, személyiség-szerveződésében tartós, pozitív változás jön létre. A terápiás folyamatban a terapeuta - kliens viszonyának milyensége a döntő. </a:t>
            </a:r>
          </a:p>
          <a:p>
            <a:r>
              <a:rPr lang="hu-HU" i="1" dirty="0"/>
              <a:t>Indikáció:</a:t>
            </a:r>
            <a:r>
              <a:rPr lang="hu-HU" dirty="0"/>
              <a:t> F30-39, F40-49, F50-59, F60-69, F80-89, F90-99.</a:t>
            </a:r>
          </a:p>
          <a:p>
            <a:r>
              <a:rPr lang="hu-HU" i="1" dirty="0" err="1"/>
              <a:t>Kontraindikáció</a:t>
            </a:r>
            <a:r>
              <a:rPr lang="hu-HU" i="1" dirty="0"/>
              <a:t>:</a:t>
            </a:r>
            <a:r>
              <a:rPr lang="hu-HU" dirty="0"/>
              <a:t> F20-29</a:t>
            </a:r>
          </a:p>
          <a:p>
            <a:r>
              <a:rPr lang="hu-HU" i="1" dirty="0"/>
              <a:t>Ülésszám, ülésgyakoriság:</a:t>
            </a:r>
            <a:r>
              <a:rPr lang="hu-HU" dirty="0"/>
              <a:t> rövid:10-50; hosszú: 50-100 ülés heti 1-2-szer.</a:t>
            </a:r>
          </a:p>
          <a:p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813046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III/4 Egyéb mélylélektani pszichoterápiák</a:t>
            </a:r>
            <a:br>
              <a:rPr lang="hu-HU" dirty="0"/>
            </a:br>
            <a:r>
              <a:rPr lang="hu-HU" dirty="0"/>
              <a:t> 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b="1" dirty="0"/>
              <a:t>III/4/1 Jungi analitikus pszichoterápia</a:t>
            </a:r>
          </a:p>
          <a:p>
            <a:pPr>
              <a:buNone/>
            </a:pPr>
            <a:r>
              <a:rPr lang="hu-HU" dirty="0" smtClean="0"/>
              <a:t>olyan </a:t>
            </a:r>
            <a:r>
              <a:rPr lang="hu-HU" dirty="0"/>
              <a:t>mélylélektani eljárás, amelynek specialitása a személyes tudattalanon túl a </a:t>
            </a:r>
            <a:r>
              <a:rPr lang="hu-HU" b="1" dirty="0"/>
              <a:t>kollektív tudattalan koncipiálása</a:t>
            </a:r>
            <a:r>
              <a:rPr lang="hu-HU" dirty="0"/>
              <a:t>, az én és az ősvalónk kapcsolatainak kidolgozása, valamint </a:t>
            </a:r>
            <a:r>
              <a:rPr lang="hu-HU" b="1" dirty="0"/>
              <a:t>a személyiség spirituális dimenziójában </a:t>
            </a:r>
            <a:r>
              <a:rPr lang="hu-HU" dirty="0"/>
              <a:t>való központ találásnak és moralitásának elméleti kidolgozása és gyakorlati kezelése. </a:t>
            </a:r>
          </a:p>
          <a:p>
            <a:pPr>
              <a:buNone/>
            </a:pPr>
            <a:r>
              <a:rPr lang="hu-HU" i="1" dirty="0"/>
              <a:t>Indikáció-kontraindikáció: </a:t>
            </a:r>
            <a:r>
              <a:rPr lang="hu-HU" dirty="0"/>
              <a:t>felnőtt kor, igény és készség az önismeretre, F23-F52-ig, adott esetben gyógyszeres kezelés kiegészítőjeként. </a:t>
            </a:r>
            <a:r>
              <a:rPr lang="hu-HU" dirty="0" err="1"/>
              <a:t>Kontraindikáció</a:t>
            </a:r>
            <a:r>
              <a:rPr lang="hu-HU" dirty="0"/>
              <a:t>: 100 alatti IQ, gyógyszerrel nem oldható pszichózis.</a:t>
            </a:r>
          </a:p>
          <a:p>
            <a:pPr>
              <a:buNone/>
            </a:pPr>
            <a:r>
              <a:rPr lang="hu-HU" i="1" dirty="0"/>
              <a:t>Ülésgyakoriság és ülésszám: </a:t>
            </a:r>
            <a:r>
              <a:rPr lang="hu-HU" dirty="0"/>
              <a:t>heti 1-3 ülés, 30-100 ülés</a:t>
            </a:r>
          </a:p>
          <a:p>
            <a:pPr>
              <a:buNone/>
            </a:pPr>
            <a:r>
              <a:rPr lang="hu-HU" i="1" dirty="0"/>
              <a:t>Eszközszükséglet: </a:t>
            </a:r>
            <a:r>
              <a:rPr lang="hu-HU" dirty="0"/>
              <a:t>hang- és képrögzítő eljárások (opcionális), képzőművészeti eszközök (opcionális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512980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dirty="0"/>
              <a:t>III/4/2 Aktív analitikus pszichoterápia</a:t>
            </a:r>
          </a:p>
          <a:p>
            <a:r>
              <a:rPr lang="hu-HU" i="1" dirty="0"/>
              <a:t>Tevékenység: </a:t>
            </a:r>
            <a:r>
              <a:rPr lang="hu-HU" dirty="0" smtClean="0"/>
              <a:t>más </a:t>
            </a:r>
            <a:r>
              <a:rPr lang="hu-HU" dirty="0" smtClean="0"/>
              <a:t> </a:t>
            </a:r>
            <a:r>
              <a:rPr lang="hu-HU" dirty="0"/>
              <a:t>analitikus iskolák koncepciórendszerére épül, azt elfogadja. Hangsúlyozza azonban a </a:t>
            </a:r>
            <a:r>
              <a:rPr lang="hu-HU" b="1" dirty="0"/>
              <a:t>tárgykapcsolatok</a:t>
            </a:r>
            <a:r>
              <a:rPr lang="hu-HU" dirty="0"/>
              <a:t> fontosságát, épít az ép személyiségrészekre és a terapeuta aktivitását a terápiás cél megvalósítása, a hatékonyság fokozása érdekében kiemelten kezeli. (Felhasznál ezért </a:t>
            </a:r>
            <a:r>
              <a:rPr lang="hu-HU" dirty="0" err="1"/>
              <a:t>pszichoedukatív</a:t>
            </a:r>
            <a:r>
              <a:rPr lang="hu-HU" dirty="0"/>
              <a:t>, pedagógiai, </a:t>
            </a:r>
            <a:r>
              <a:rPr lang="hu-HU" dirty="0" err="1"/>
              <a:t>behavior</a:t>
            </a:r>
            <a:r>
              <a:rPr lang="hu-HU" dirty="0"/>
              <a:t> stb. elemeket, mint például feladat adása, tiltás, gyakorlatok</a:t>
            </a:r>
            <a:r>
              <a:rPr lang="hu-HU" dirty="0" smtClean="0"/>
              <a:t>.)</a:t>
            </a:r>
            <a:endParaRPr lang="hu-HU" dirty="0"/>
          </a:p>
          <a:p>
            <a:r>
              <a:rPr lang="hu-HU" i="1" dirty="0"/>
              <a:t>Ülésszám és ülésgyakoriság:</a:t>
            </a:r>
            <a:r>
              <a:rPr lang="hu-HU" dirty="0"/>
              <a:t> heti 1-2 alkalommal, 30-80 óra.</a:t>
            </a:r>
          </a:p>
          <a:p>
            <a:r>
              <a:rPr lang="hu-HU" i="1" dirty="0"/>
              <a:t>Indikáció: </a:t>
            </a:r>
            <a:r>
              <a:rPr lang="hu-HU" dirty="0"/>
              <a:t>F30-38, F40-48, F50-53 (kivéve 53.1), F54, F60-68. </a:t>
            </a:r>
            <a:r>
              <a:rPr lang="hu-HU" i="1" dirty="0" err="1"/>
              <a:t>Kontraindikáció</a:t>
            </a:r>
            <a:r>
              <a:rPr lang="hu-HU" i="1" dirty="0"/>
              <a:t>: </a:t>
            </a:r>
            <a:r>
              <a:rPr lang="hu-HU" dirty="0"/>
              <a:t>F20-29, F00-09, F70-79.</a:t>
            </a:r>
          </a:p>
          <a:p>
            <a:r>
              <a:rPr lang="hu-HU" b="1" i="1" dirty="0"/>
              <a:t>Járulékos tevékenység: </a:t>
            </a:r>
            <a:r>
              <a:rPr lang="hu-HU" b="1" dirty="0"/>
              <a:t>relaxáció, imagináció, párterápia.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56966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4800" y="18510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3200" b="1" i="1" dirty="0"/>
              <a:t>Szakpszichoterápia</a:t>
            </a:r>
            <a:r>
              <a:rPr lang="hu-HU" sz="3200" b="1" dirty="0"/>
              <a:t> </a:t>
            </a:r>
            <a:endParaRPr lang="hu-HU" sz="3200" b="1" dirty="0" smtClean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 err="1"/>
              <a:t>módszerspecifikus</a:t>
            </a:r>
            <a:r>
              <a:rPr lang="hu-HU" dirty="0"/>
              <a:t> pszichoterápia) végzéséhez 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pszichoterapeuta</a:t>
            </a:r>
            <a:r>
              <a:rPr lang="hu-HU" dirty="0" smtClean="0"/>
              <a:t> </a:t>
            </a:r>
            <a:r>
              <a:rPr lang="hu-HU" dirty="0"/>
              <a:t>szakképesítés és </a:t>
            </a:r>
            <a:r>
              <a:rPr lang="hu-HU" u="sng" dirty="0" err="1"/>
              <a:t>módszerspecifikus</a:t>
            </a:r>
            <a:r>
              <a:rPr lang="hu-HU" u="sng" dirty="0"/>
              <a:t> jártasság </a:t>
            </a:r>
            <a:r>
              <a:rPr lang="hu-HU" dirty="0"/>
              <a:t>szükséges.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Európai </a:t>
            </a:r>
            <a:r>
              <a:rPr lang="hu-HU" dirty="0"/>
              <a:t>képzettségi szint elismertségét jelzi az </a:t>
            </a:r>
            <a:r>
              <a:rPr lang="hu-HU" b="1" dirty="0"/>
              <a:t>Európai Pszichoterápiás Szövetség által adott ECP fokozat </a:t>
            </a:r>
            <a:r>
              <a:rPr lang="hu-HU" dirty="0"/>
              <a:t>(European </a:t>
            </a:r>
            <a:r>
              <a:rPr lang="hu-HU" dirty="0" err="1"/>
              <a:t>Certificate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Psychotherapy</a:t>
            </a:r>
            <a:r>
              <a:rPr lang="hu-HU" dirty="0"/>
              <a:t>), mely a Pszichoterápiás Tanácson keresztül szerezhető meg.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267617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III/4/3 Szimbólumterápia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 smtClean="0"/>
              <a:t>Tevékenység</a:t>
            </a:r>
            <a:r>
              <a:rPr lang="hu-HU" i="1" dirty="0"/>
              <a:t>: </a:t>
            </a:r>
            <a:r>
              <a:rPr lang="hu-HU" b="1" dirty="0"/>
              <a:t>tematikus képi megjelenítés </a:t>
            </a:r>
            <a:r>
              <a:rPr lang="hu-HU" dirty="0"/>
              <a:t>útján pszichés problémák </a:t>
            </a:r>
            <a:r>
              <a:rPr lang="hu-HU" u="sng" dirty="0"/>
              <a:t>mélylélektani feltárása és megoldása</a:t>
            </a:r>
            <a:r>
              <a:rPr lang="hu-HU" dirty="0"/>
              <a:t>. Múltbeli traumák felidézését teszi lehetővé, személyiségbe integrálhatóvá. Technikája: </a:t>
            </a:r>
            <a:r>
              <a:rPr lang="hu-HU" b="1" dirty="0" err="1"/>
              <a:t>imaginatív</a:t>
            </a:r>
            <a:r>
              <a:rPr lang="hu-HU" b="1" dirty="0"/>
              <a:t>, meditatív, expresszív módszerek.</a:t>
            </a:r>
          </a:p>
          <a:p>
            <a:r>
              <a:rPr lang="hu-HU" i="1" dirty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</a:t>
            </a:r>
            <a:r>
              <a:rPr lang="hu-HU" dirty="0"/>
              <a:t> neurózishoz tartozó diagnózisok, pszichoszomatikus zavarok F30-F39, F40-49, F50-59, F60-F69. </a:t>
            </a:r>
            <a:r>
              <a:rPr lang="hu-HU" dirty="0" err="1"/>
              <a:t>Kontraindikáció</a:t>
            </a:r>
            <a:r>
              <a:rPr lang="hu-HU" dirty="0"/>
              <a:t>: pszichózisok, F20-F29, F3O-F39.</a:t>
            </a:r>
          </a:p>
          <a:p>
            <a:r>
              <a:rPr lang="hu-HU" i="1" dirty="0"/>
              <a:t>Ülésgyakoriság és ülésszám: </a:t>
            </a:r>
            <a:r>
              <a:rPr lang="hu-HU" dirty="0"/>
              <a:t>heti 1-2 ülés, 10-100 ülés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81011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III/4/</a:t>
            </a:r>
            <a:r>
              <a:rPr lang="hu-HU" dirty="0" err="1" smtClean="0"/>
              <a:t>4</a:t>
            </a:r>
            <a:r>
              <a:rPr lang="hu-HU" dirty="0" smtClean="0"/>
              <a:t> Dinamikus rövid pszichoterápia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i="1" dirty="0" smtClean="0"/>
              <a:t>Tevékenység</a:t>
            </a:r>
            <a:r>
              <a:rPr lang="hu-HU" i="1" dirty="0"/>
              <a:t>: </a:t>
            </a:r>
            <a:r>
              <a:rPr lang="hu-HU" dirty="0"/>
              <a:t>pszichoanalitikus orientáltságú és megalapozottságú, az álmot, vagy más képélményt a terápia középpontjába állító </a:t>
            </a:r>
            <a:r>
              <a:rPr lang="hu-HU" b="1" dirty="0" err="1"/>
              <a:t>face</a:t>
            </a:r>
            <a:r>
              <a:rPr lang="hu-HU" b="1" dirty="0"/>
              <a:t> </a:t>
            </a:r>
            <a:r>
              <a:rPr lang="hu-HU" b="1" dirty="0" err="1"/>
              <a:t>to</a:t>
            </a:r>
            <a:r>
              <a:rPr lang="hu-HU" b="1" dirty="0"/>
              <a:t> </a:t>
            </a:r>
            <a:r>
              <a:rPr lang="hu-HU" b="1" dirty="0" err="1"/>
              <a:t>face</a:t>
            </a:r>
            <a:r>
              <a:rPr lang="hu-HU" dirty="0"/>
              <a:t> helyzetben történő pszichoterápia. Az </a:t>
            </a:r>
            <a:r>
              <a:rPr lang="hu-HU" b="1" dirty="0"/>
              <a:t>álom</a:t>
            </a:r>
            <a:r>
              <a:rPr lang="hu-HU" dirty="0"/>
              <a:t> mellett fókuszban lévő hatótényező az </a:t>
            </a:r>
            <a:r>
              <a:rPr lang="hu-HU" b="1" dirty="0" err="1"/>
              <a:t>áttétel-viszontáttétel</a:t>
            </a:r>
            <a:r>
              <a:rPr lang="hu-HU" b="1" dirty="0"/>
              <a:t>,</a:t>
            </a:r>
            <a:r>
              <a:rPr lang="hu-HU" dirty="0"/>
              <a:t> vagyis a pszichoterápiás kapcsolat, amelyben az álom illetve képélmény az érzelmi megértés közös pszichoterápiás nyelvévé válik.</a:t>
            </a:r>
          </a:p>
          <a:p>
            <a:pPr>
              <a:buNone/>
            </a:pPr>
            <a:r>
              <a:rPr lang="hu-HU" i="1" dirty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 </a:t>
            </a:r>
            <a:r>
              <a:rPr lang="hu-HU" dirty="0"/>
              <a:t>jól megtartott realitás érzék. </a:t>
            </a:r>
            <a:r>
              <a:rPr lang="hu-HU" dirty="0" err="1"/>
              <a:t>Kontraindikáció</a:t>
            </a:r>
            <a:r>
              <a:rPr lang="hu-HU" dirty="0"/>
              <a:t>: F60-F62, F20-F29</a:t>
            </a:r>
          </a:p>
          <a:p>
            <a:pPr>
              <a:buNone/>
            </a:pPr>
            <a:r>
              <a:rPr lang="hu-HU" i="1" dirty="0"/>
              <a:t>Ülésgyakoriság és ülésszám:</a:t>
            </a:r>
            <a:r>
              <a:rPr lang="hu-HU" dirty="0"/>
              <a:t> 10-30 ülés, hetente egy alkalom.</a:t>
            </a:r>
          </a:p>
          <a:p>
            <a:pPr>
              <a:buNone/>
            </a:pPr>
            <a:r>
              <a:rPr lang="hu-HU" i="1" dirty="0"/>
              <a:t>Megjegyzés: </a:t>
            </a:r>
            <a:r>
              <a:rPr lang="hu-HU" dirty="0"/>
              <a:t>a kontraktus rögzíti a várható ülésszámot, folyamatos a </a:t>
            </a:r>
            <a:r>
              <a:rPr lang="hu-HU" dirty="0" err="1"/>
              <a:t>termináció</a:t>
            </a:r>
            <a:r>
              <a:rPr lang="hu-HU" dirty="0"/>
              <a:t> előkészítése.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5746134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833"/>
          </a:xfrm>
        </p:spPr>
        <p:txBody>
          <a:bodyPr>
            <a:normAutofit fontScale="90000"/>
          </a:bodyPr>
          <a:lstStyle/>
          <a:p>
            <a:r>
              <a:rPr lang="hu-HU" dirty="0"/>
              <a:t>III/5 Egyéb terápiák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b="1" dirty="0"/>
              <a:t>III/5/1 Hipnoterápia</a:t>
            </a:r>
          </a:p>
          <a:p>
            <a:r>
              <a:rPr lang="hu-HU" i="1" dirty="0"/>
              <a:t>Tevékenység: </a:t>
            </a:r>
            <a:r>
              <a:rPr lang="hu-HU" dirty="0"/>
              <a:t>olyan pszichoterápiás forma, amely a hipnózist — egy sajátosan módosult tudatállapotot — használ fel a terápiás folyamat </a:t>
            </a:r>
            <a:r>
              <a:rPr lang="hu-HU" dirty="0" err="1"/>
              <a:t>facilitálására</a:t>
            </a:r>
            <a:r>
              <a:rPr lang="hu-HU" dirty="0"/>
              <a:t>. Fontos eleme a szuggesztió, valamint a </a:t>
            </a:r>
            <a:r>
              <a:rPr lang="hu-HU" dirty="0" err="1"/>
              <a:t>hipnoterapeuta</a:t>
            </a:r>
            <a:r>
              <a:rPr lang="hu-HU" dirty="0"/>
              <a:t> és páciens erős áttételes jellegű kapcsolata.</a:t>
            </a:r>
          </a:p>
          <a:p>
            <a:r>
              <a:rPr lang="hu-HU" i="1" dirty="0"/>
              <a:t>Indikáció, </a:t>
            </a:r>
            <a:r>
              <a:rPr lang="hu-HU" i="1" dirty="0" err="1"/>
              <a:t>kontraindikáció</a:t>
            </a:r>
            <a:r>
              <a:rPr lang="hu-HU" i="1" dirty="0"/>
              <a:t>: </a:t>
            </a:r>
            <a:r>
              <a:rPr lang="hu-HU" dirty="0"/>
              <a:t>F10-19, F30-39, F40-48, F50-59, F60-69, F80-89, F90-98, valamint F20-29 bizonyos fázisai. </a:t>
            </a:r>
            <a:r>
              <a:rPr lang="hu-HU" dirty="0" err="1"/>
              <a:t>Kontraindikáció</a:t>
            </a:r>
            <a:r>
              <a:rPr lang="hu-HU" dirty="0"/>
              <a:t>: F00-F09, F70-79.</a:t>
            </a:r>
          </a:p>
          <a:p>
            <a:r>
              <a:rPr lang="hu-HU" i="1" dirty="0"/>
              <a:t>Ülésgyakoriság és ülésszám: </a:t>
            </a:r>
            <a:r>
              <a:rPr lang="hu-HU" dirty="0"/>
              <a:t>a terápiás céltól függően 4 üléstől hosszú terápiáig, heti 1-3 ülés. </a:t>
            </a:r>
          </a:p>
          <a:p>
            <a:r>
              <a:rPr lang="hu-HU" i="1" dirty="0"/>
              <a:t>Eszközszükséglet: </a:t>
            </a:r>
            <a:r>
              <a:rPr lang="hu-HU" dirty="0"/>
              <a:t>relaxációs formájához kényelmes ülő vagy fekvő bútor, aktív-éber formájához kerékpár </a:t>
            </a:r>
            <a:r>
              <a:rPr lang="hu-HU" dirty="0" err="1"/>
              <a:t>ergométer</a:t>
            </a:r>
            <a:r>
              <a:rPr lang="hu-HU" dirty="0"/>
              <a:t>. (A szupervízió érdekében video-technika ajánlott.) </a:t>
            </a:r>
          </a:p>
          <a:p>
            <a:r>
              <a:rPr lang="hu-HU" i="1" dirty="0"/>
              <a:t>Járulékos tevékenység (például más terápiás betétek): </a:t>
            </a:r>
            <a:r>
              <a:rPr lang="hu-HU" dirty="0"/>
              <a:t>A hipnoterápia rendszerint viselkedés- és kognitív terápiás eljárásokkal, illetve </a:t>
            </a:r>
            <a:r>
              <a:rPr lang="hu-HU" dirty="0" err="1"/>
              <a:t>pszichodinamikus</a:t>
            </a:r>
            <a:r>
              <a:rPr lang="hu-HU" dirty="0"/>
              <a:t> terápiás módszerekkel kombinálva, integráltan alkalmazható.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9011189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III/6 Gyermekterápiák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b="1" dirty="0"/>
              <a:t>III/6/1 Gyermekterápia</a:t>
            </a:r>
          </a:p>
          <a:p>
            <a:r>
              <a:rPr lang="hu-HU" i="1" dirty="0"/>
              <a:t>Tevékenység: </a:t>
            </a:r>
            <a:r>
              <a:rPr lang="hu-HU" dirty="0"/>
              <a:t>a különböző pszichoterápiás módszerek gyermekkorú páciensekre adaptált formája. A pszichoterápiás iskolákból kinőtt gyermekpszichoterápiák közös jellemzője, hogy szem előtt tartja </a:t>
            </a:r>
            <a:r>
              <a:rPr lang="hu-HU" b="1" dirty="0"/>
              <a:t>a fejlődési szempontot és az életkori sajátosságokat. </a:t>
            </a:r>
            <a:r>
              <a:rPr lang="hu-HU" dirty="0"/>
              <a:t>Ebből következik, hogy a felnőtt terápiáktól </a:t>
            </a:r>
            <a:r>
              <a:rPr lang="hu-HU" b="1" dirty="0"/>
              <a:t>alapvetően eltérő, egységes eszközrendszerrel, </a:t>
            </a:r>
            <a:r>
              <a:rPr lang="hu-HU" dirty="0"/>
              <a:t>esetenként nevelői attitűddel dolgozik, és magában foglalja a páciens szociális környezetével való kapcsolattartást.</a:t>
            </a:r>
          </a:p>
          <a:p>
            <a:r>
              <a:rPr lang="hu-HU" i="1" dirty="0"/>
              <a:t>Indikáció, </a:t>
            </a:r>
            <a:r>
              <a:rPr lang="hu-HU" i="1" dirty="0" err="1"/>
              <a:t>kontraindikáció</a:t>
            </a:r>
            <a:r>
              <a:rPr lang="hu-HU" dirty="0"/>
              <a:t>:  F50-51, F80-89, F90-98. </a:t>
            </a:r>
            <a:r>
              <a:rPr lang="hu-HU" dirty="0" err="1"/>
              <a:t>Kontraindikáció</a:t>
            </a:r>
            <a:r>
              <a:rPr lang="hu-HU" dirty="0"/>
              <a:t>: F07, F72-79.</a:t>
            </a:r>
          </a:p>
          <a:p>
            <a:r>
              <a:rPr lang="hu-HU" i="1" dirty="0"/>
              <a:t>Ülésszám, ülésgyakoriság</a:t>
            </a:r>
            <a:r>
              <a:rPr lang="hu-HU" dirty="0"/>
              <a:t>: heti egy-három ülés </a:t>
            </a:r>
          </a:p>
          <a:p>
            <a:r>
              <a:rPr lang="hu-HU" i="1" dirty="0"/>
              <a:t>Szakember:</a:t>
            </a:r>
            <a:r>
              <a:rPr lang="hu-HU" dirty="0"/>
              <a:t> </a:t>
            </a:r>
            <a:r>
              <a:rPr lang="hu-HU" dirty="0" err="1"/>
              <a:t>gyermekpszichoterapeuta</a:t>
            </a:r>
            <a:r>
              <a:rPr lang="hu-HU" dirty="0"/>
              <a:t>, gyermekpszichiáter, gyermekpszichológus</a:t>
            </a:r>
          </a:p>
          <a:p>
            <a:r>
              <a:rPr lang="hu-HU" i="1" dirty="0"/>
              <a:t>Eszközszükséglet:</a:t>
            </a:r>
            <a:r>
              <a:rPr lang="hu-HU" dirty="0"/>
              <a:t> </a:t>
            </a:r>
            <a:r>
              <a:rPr lang="hu-HU" dirty="0" err="1"/>
              <a:t>játékbattéria</a:t>
            </a:r>
            <a:endParaRPr lang="hu-HU" dirty="0"/>
          </a:p>
          <a:p>
            <a:r>
              <a:rPr lang="hu-HU" i="1" dirty="0"/>
              <a:t>Járulékos tevékenység:</a:t>
            </a:r>
            <a:r>
              <a:rPr lang="hu-HU" dirty="0"/>
              <a:t> családterápia, csoportterápia</a:t>
            </a:r>
          </a:p>
          <a:p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816298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III/7 Csoport-pszichoterápiák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/>
              <a:t>III/7/1 Dinamikus csoport-pszichoterápia</a:t>
            </a:r>
          </a:p>
          <a:p>
            <a:r>
              <a:rPr lang="hu-HU" i="1" dirty="0"/>
              <a:t>Tevékenység: </a:t>
            </a:r>
            <a:r>
              <a:rPr lang="hu-HU" dirty="0" err="1"/>
              <a:t>pszichodinamikus</a:t>
            </a:r>
            <a:r>
              <a:rPr lang="hu-HU" dirty="0"/>
              <a:t>, analitikus szemléletű csoportban végzett verbális terápia, 6-10 pácienssel. A terápia a tüneti viselkedés, a társas kapcsolatok zavarának belső összefüggéseit célozza, és a csoport </a:t>
            </a:r>
            <a:r>
              <a:rPr lang="hu-HU" dirty="0" err="1"/>
              <a:t>pszichodinamikai</a:t>
            </a:r>
            <a:r>
              <a:rPr lang="hu-HU" dirty="0"/>
              <a:t> terében gyógyítja. Rövid, előre meghatározott ülésszámú formája elsősorban fókuszálható problémák kezelésére alkalmas. Az ambuláns, hosszú távú forma alkalmas a személyiség összműködésének széleskörű javítására. </a:t>
            </a:r>
            <a:r>
              <a:rPr lang="hu-HU" b="1" dirty="0"/>
              <a:t>Csoportban sok, az egyéni terápiás kapcsolatot viselni nem tudó beteg is kezelhető.</a:t>
            </a:r>
            <a:r>
              <a:rPr lang="hu-HU" dirty="0"/>
              <a:t> Osztályos és ambuláns helyzetben egyaránt alkalmazható, ambulánsan hosszú formái különösen hatékonyak. </a:t>
            </a:r>
          </a:p>
          <a:p>
            <a:r>
              <a:rPr lang="hu-HU" i="1" dirty="0"/>
              <a:t>Indikáció </a:t>
            </a:r>
            <a:r>
              <a:rPr lang="hu-HU" i="1" dirty="0" err="1"/>
              <a:t>-kontraindikáció</a:t>
            </a:r>
            <a:r>
              <a:rPr lang="hu-HU" i="1" dirty="0"/>
              <a:t>: </a:t>
            </a:r>
            <a:r>
              <a:rPr lang="hu-HU" dirty="0"/>
              <a:t>F6-,</a:t>
            </a:r>
            <a:r>
              <a:rPr lang="hu-HU" i="1" dirty="0"/>
              <a:t> </a:t>
            </a:r>
            <a:r>
              <a:rPr lang="hu-HU" dirty="0"/>
              <a:t>F40, F41, F43, F44, F51, F52, F90-99. </a:t>
            </a:r>
            <a:r>
              <a:rPr lang="hu-HU" dirty="0" err="1"/>
              <a:t>Kontraindikáció</a:t>
            </a:r>
            <a:r>
              <a:rPr lang="hu-HU" dirty="0"/>
              <a:t>: F0-, F30, F31, F45, F50, F7-.</a:t>
            </a:r>
          </a:p>
          <a:p>
            <a:r>
              <a:rPr lang="hu-HU" i="1" dirty="0"/>
              <a:t>Ülésgyakoriság és ülésszám: </a:t>
            </a:r>
            <a:r>
              <a:rPr lang="hu-HU" dirty="0"/>
              <a:t>ambulánsan heti 1-3 duplaülés, osztályos heti 2-5 ülés, legalább 20-100 ülésig; esetenként blokkosítva.</a:t>
            </a:r>
          </a:p>
          <a:p>
            <a:r>
              <a:rPr lang="hu-HU" i="1" dirty="0"/>
              <a:t>Eszközszükséglet: </a:t>
            </a:r>
            <a:r>
              <a:rPr lang="hu-HU" dirty="0"/>
              <a:t>csoportterápiára alkalmas helyiség kényelmes berendezéssel.</a:t>
            </a:r>
          </a:p>
          <a:p>
            <a:r>
              <a:rPr lang="hu-HU" i="1" dirty="0"/>
              <a:t>Járulékos tevékenység: </a:t>
            </a:r>
            <a:r>
              <a:rPr lang="hu-HU" dirty="0"/>
              <a:t>opcionálisan képmagnó felvétel, </a:t>
            </a:r>
            <a:r>
              <a:rPr lang="hu-HU" dirty="0" err="1"/>
              <a:t>koterápiás</a:t>
            </a:r>
            <a:r>
              <a:rPr lang="hu-HU" dirty="0"/>
              <a:t> vezetés.</a:t>
            </a:r>
          </a:p>
          <a:p>
            <a:r>
              <a:rPr lang="hu-HU" i="1" dirty="0"/>
              <a:t> 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709529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III/7/2 </a:t>
            </a:r>
            <a:r>
              <a:rPr lang="hu-HU" dirty="0" err="1" smtClean="0"/>
              <a:t>Pszichodráma</a:t>
            </a:r>
            <a:r>
              <a:rPr lang="hu-HU" dirty="0" smtClean="0"/>
              <a:t> csoport-terápia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i="1" dirty="0" smtClean="0"/>
              <a:t>Tevékenység</a:t>
            </a:r>
            <a:r>
              <a:rPr lang="hu-HU" i="1" dirty="0"/>
              <a:t>: </a:t>
            </a:r>
            <a:r>
              <a:rPr lang="hu-HU" dirty="0"/>
              <a:t>csoportban zajló terápia, melyben a tagok </a:t>
            </a:r>
            <a:r>
              <a:rPr lang="hu-HU" dirty="0" err="1"/>
              <a:t>intrapszichés</a:t>
            </a:r>
            <a:r>
              <a:rPr lang="hu-HU" dirty="0"/>
              <a:t> és interperszonális konfliktusait drámajátékba fordítjuk át. Az akció, az érzelmi átélés és belátás teszi lehetővé a terápiás változást. Oki és tüneti terápiaként alkalmazzuk.</a:t>
            </a:r>
          </a:p>
          <a:p>
            <a:pPr>
              <a:buNone/>
            </a:pPr>
            <a:r>
              <a:rPr lang="hu-HU" i="1" dirty="0"/>
              <a:t>Indikáció </a:t>
            </a:r>
            <a:r>
              <a:rPr lang="hu-HU" i="1" dirty="0" err="1"/>
              <a:t>-kontraindikáció</a:t>
            </a:r>
            <a:r>
              <a:rPr lang="hu-HU" dirty="0"/>
              <a:t>: F84, F40-F49, F10-F19, F60-F62, F30-39, F80-89, F90-99.</a:t>
            </a:r>
          </a:p>
          <a:p>
            <a:pPr>
              <a:buNone/>
            </a:pPr>
            <a:r>
              <a:rPr lang="hu-HU" i="1" dirty="0"/>
              <a:t>Ülésgyakoriság és ülésszám: </a:t>
            </a:r>
            <a:r>
              <a:rPr lang="hu-HU" dirty="0"/>
              <a:t>a terápiás indikációtól függően minimum 20-70 triplaülés, minimum heti egyszer; esetenként blokkosítva</a:t>
            </a:r>
          </a:p>
          <a:p>
            <a:pPr>
              <a:buNone/>
            </a:pPr>
            <a:r>
              <a:rPr lang="hu-HU" i="1" dirty="0"/>
              <a:t>Eszközszükséglet: </a:t>
            </a:r>
            <a:r>
              <a:rPr lang="hu-HU" dirty="0"/>
              <a:t>elkülönített helység, ahol színpadi tér választható el a csoport terétől, székek, párnák.</a:t>
            </a:r>
          </a:p>
          <a:p>
            <a:pPr>
              <a:buNone/>
            </a:pPr>
            <a:r>
              <a:rPr lang="hu-HU" i="1" dirty="0"/>
              <a:t>Járulékos tevékenység: </a:t>
            </a:r>
            <a:r>
              <a:rPr lang="hu-HU" dirty="0"/>
              <a:t>relaxáció, </a:t>
            </a:r>
            <a:r>
              <a:rPr lang="hu-HU" dirty="0" err="1"/>
              <a:t>immagináció</a:t>
            </a:r>
            <a:r>
              <a:rPr lang="hu-HU" dirty="0"/>
              <a:t>, hipnózis; csoportvezetéshez opcionálisan </a:t>
            </a:r>
            <a:r>
              <a:rPr lang="hu-HU" dirty="0" err="1"/>
              <a:t>koterapeuta</a:t>
            </a:r>
            <a:r>
              <a:rPr lang="hu-HU" dirty="0"/>
              <a:t> vagy </a:t>
            </a:r>
            <a:r>
              <a:rPr lang="hu-HU" dirty="0" err="1"/>
              <a:t>pszichodráma</a:t>
            </a:r>
            <a:r>
              <a:rPr lang="hu-HU" dirty="0"/>
              <a:t> asszisztens.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57151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III/8 Család- és pár-pszichoterápia</a:t>
            </a:r>
            <a:br>
              <a:rPr lang="hu-HU" dirty="0" smtClean="0"/>
            </a:br>
            <a:r>
              <a:rPr lang="hu-HU" dirty="0" smtClean="0"/>
              <a:t> 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91821"/>
            <a:ext cx="10515600" cy="55819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i="1" dirty="0" smtClean="0"/>
              <a:t>Tevékenység</a:t>
            </a:r>
            <a:r>
              <a:rPr lang="hu-HU" i="1" dirty="0"/>
              <a:t>: </a:t>
            </a:r>
            <a:r>
              <a:rPr lang="hu-HU" dirty="0"/>
              <a:t>A családterápia a családot egységként, többnyire rendszerként kezelő segítő, gyógyító beavatkozás, amely </a:t>
            </a:r>
            <a:r>
              <a:rPr lang="hu-HU" b="1" dirty="0"/>
              <a:t>emberi kölcsönhatás, azaz interakció, kommunikáció </a:t>
            </a:r>
            <a:r>
              <a:rPr lang="hu-HU" dirty="0"/>
              <a:t>révén próbál változást létrehozni az élmények átélésének és feldolgozásának módjában, valamint a magatartásban. A pácienst az egész családdal való foglalkozás segítségével gyógyítja, ezáltal a diszfunkcionális családi rendszer is rendeződik.</a:t>
            </a:r>
          </a:p>
          <a:p>
            <a:pPr>
              <a:buNone/>
            </a:pPr>
            <a:r>
              <a:rPr lang="hu-HU" i="1" dirty="0"/>
              <a:t>Ülésgyakoriság, ülésszám:</a:t>
            </a:r>
            <a:r>
              <a:rPr lang="hu-HU" dirty="0"/>
              <a:t> 4-25 dupla vagy triplaülésig terjedhet, ülésgyakoriság: napi alkalmaktól havi alkalmakig, 1 </a:t>
            </a:r>
            <a:r>
              <a:rPr lang="hu-HU" dirty="0" err="1"/>
              <a:t>utánkövető</a:t>
            </a:r>
            <a:r>
              <a:rPr lang="hu-HU" dirty="0"/>
              <a:t> ülés lehet szükséges 3-12 hónapon belül a kezelés befejezése után.</a:t>
            </a:r>
          </a:p>
          <a:p>
            <a:pPr>
              <a:buNone/>
            </a:pPr>
            <a:r>
              <a:rPr lang="hu-HU" i="1" dirty="0"/>
              <a:t>Indikáció: </a:t>
            </a:r>
            <a:r>
              <a:rPr lang="hu-HU" dirty="0"/>
              <a:t>mindazon páciensek számára ajánlható, akik családban élnek és tünetük, betegségük pszichoterápiával vagy pszichoterápia és </a:t>
            </a:r>
            <a:r>
              <a:rPr lang="hu-HU" dirty="0" err="1"/>
              <a:t>farmakoterápia</a:t>
            </a:r>
            <a:r>
              <a:rPr lang="hu-HU" dirty="0"/>
              <a:t> kombinációjával gyógyítható. F10-19, F20-29, F30-39, F40-48, F50, F52, F62-66, F81, F88, F90-98</a:t>
            </a:r>
          </a:p>
          <a:p>
            <a:pPr>
              <a:buNone/>
            </a:pPr>
            <a:r>
              <a:rPr lang="hu-HU" i="1" dirty="0" smtClean="0"/>
              <a:t>Eszközszükséglet</a:t>
            </a:r>
            <a:r>
              <a:rPr lang="hu-HU" i="1" dirty="0"/>
              <a:t>: </a:t>
            </a:r>
            <a:r>
              <a:rPr lang="hu-HU" dirty="0"/>
              <a:t>opcionálisan speciálisan kialakított helyiség, egyirányú tükör (opcionális), video- és TV rendszer (opcionális), számítógép (opcionális).</a:t>
            </a:r>
          </a:p>
          <a:p>
            <a:pPr>
              <a:buNone/>
            </a:pPr>
            <a:r>
              <a:rPr lang="hu-HU" i="1" dirty="0"/>
              <a:t>Járulékos tevékenység: </a:t>
            </a:r>
            <a:r>
              <a:rPr lang="hu-HU" dirty="0"/>
              <a:t>számos más terápiás betétet befogadhat, például viselkedésterápia, </a:t>
            </a:r>
            <a:r>
              <a:rPr lang="hu-HU" dirty="0" err="1"/>
              <a:t>szexuálterápia</a:t>
            </a:r>
            <a:r>
              <a:rPr lang="hu-HU" dirty="0"/>
              <a:t>, </a:t>
            </a:r>
            <a:r>
              <a:rPr lang="hu-HU" dirty="0" err="1"/>
              <a:t>pszichodráma</a:t>
            </a:r>
            <a:r>
              <a:rPr lang="hu-HU" dirty="0"/>
              <a:t>.</a:t>
            </a:r>
          </a:p>
          <a:p>
            <a:r>
              <a:rPr lang="hu-HU" dirty="0"/>
              <a:t> </a:t>
            </a:r>
            <a:endParaRPr lang="hu-HU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59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A pszichoterápia </a:t>
            </a:r>
            <a:r>
              <a:rPr lang="hu-HU" b="1" dirty="0"/>
              <a:t>mindig kezeléssorozat</a:t>
            </a:r>
            <a:r>
              <a:rPr lang="hu-HU" dirty="0"/>
              <a:t>, ülésekben történik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/>
              <a:t>Az ülések gyakorisága és időtartama </a:t>
            </a:r>
            <a:r>
              <a:rPr lang="hu-HU" b="1" dirty="0"/>
              <a:t>előre rögzített. </a:t>
            </a:r>
            <a:endParaRPr lang="hu-HU" b="1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pszichoterápiás ülés időtartama alapesetben 60 perc, melyből a beteggel töltött idő 45-50 perc.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Egyes </a:t>
            </a:r>
            <a:r>
              <a:rPr lang="hu-HU" dirty="0"/>
              <a:t>módszereknél </a:t>
            </a:r>
            <a:r>
              <a:rPr lang="hu-HU" b="1" dirty="0"/>
              <a:t>dupla</a:t>
            </a:r>
            <a:r>
              <a:rPr lang="hu-HU" dirty="0"/>
              <a:t> (például ambuláns csoport-pszichoterápia, családterápia) illetve </a:t>
            </a:r>
            <a:r>
              <a:rPr lang="hu-HU" b="1" dirty="0"/>
              <a:t>tripla</a:t>
            </a:r>
            <a:r>
              <a:rPr lang="hu-HU" dirty="0"/>
              <a:t> (</a:t>
            </a:r>
            <a:r>
              <a:rPr lang="hu-HU" dirty="0" err="1"/>
              <a:t>pszichodráma</a:t>
            </a:r>
            <a:r>
              <a:rPr lang="hu-HU" dirty="0"/>
              <a:t>, családterápia) ülésekkel helyes dolgozni. </a:t>
            </a:r>
          </a:p>
        </p:txBody>
      </p:sp>
    </p:spTree>
    <p:extLst>
      <p:ext uri="{BB962C8B-B14F-4D97-AF65-F5344CB8AC3E}">
        <p14:creationId xmlns:p14="http://schemas.microsoft.com/office/powerpoint/2010/main" xmlns="" val="213248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7600" y="139700"/>
            <a:ext cx="10515600" cy="6591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dirty="0"/>
              <a:t>rögzítésre kerül a terápiás módszer, az ülések ideje, gyakorisága és a terápia várható hossza. A terápiára történő </a:t>
            </a:r>
            <a:r>
              <a:rPr lang="hu-HU" b="1" dirty="0"/>
              <a:t>megállapodás</a:t>
            </a:r>
            <a:r>
              <a:rPr lang="hu-HU" dirty="0"/>
              <a:t> és </a:t>
            </a:r>
            <a:r>
              <a:rPr lang="hu-HU" i="1" u="sng" dirty="0"/>
              <a:t>a beteg felvilágosítása </a:t>
            </a:r>
            <a:r>
              <a:rPr lang="hu-HU" dirty="0"/>
              <a:t>elengedhetetlen.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dirty="0" smtClean="0"/>
              <a:t>élőmunka-igényes </a:t>
            </a:r>
            <a:r>
              <a:rPr lang="hu-HU" dirty="0"/>
              <a:t>(szakember-igényes) eljárások.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fő terápiás hatótényező a módszeren kívül maga </a:t>
            </a:r>
            <a:r>
              <a:rPr lang="hu-HU" b="1" dirty="0"/>
              <a:t>a terapeuta személyisége;</a:t>
            </a:r>
            <a:r>
              <a:rPr lang="hu-HU" dirty="0"/>
              <a:t> a terápia a terapeutát személyében is </a:t>
            </a:r>
            <a:r>
              <a:rPr lang="hu-HU" u="sng" dirty="0"/>
              <a:t>igénybe veszi.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b="1" dirty="0"/>
              <a:t>Terapeuta-váltás terápia közben a lélektani kötődés miatt nem lehetséges. 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terápia megszakadása terapeuta-váltás miatt általában megrázkódtatással, </a:t>
            </a:r>
            <a:r>
              <a:rPr lang="hu-HU" dirty="0" err="1"/>
              <a:t>iatrogéniával</a:t>
            </a:r>
            <a:r>
              <a:rPr lang="hu-HU" dirty="0"/>
              <a:t> jár.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páciens rendszerint nem adható át, a terápiát be kell fejezni, és újat kell kezdeni.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40667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 pszichoterápia </a:t>
            </a:r>
            <a:r>
              <a:rPr lang="hu-HU" i="1" dirty="0"/>
              <a:t>ambuláns és kórházi kezelésként </a:t>
            </a:r>
            <a:r>
              <a:rPr lang="hu-HU" dirty="0"/>
              <a:t>alkalmazandó.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Meghatározott </a:t>
            </a:r>
            <a:r>
              <a:rPr lang="hu-HU" dirty="0"/>
              <a:t>indikációk (így például krízis-veszélyeztetettség, környezetből való kiemelés szükségessége, ambuláns kezelhetetlenség a tünet jellege miatt, illetve a terápiák rendszerszerű kombinációja, pszichoterápiás rezsim miatt)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z="3200" b="1" dirty="0" smtClean="0"/>
              <a:t>pszichoterápiás </a:t>
            </a:r>
            <a:r>
              <a:rPr lang="hu-HU" sz="3200" b="1" dirty="0"/>
              <a:t>osztályi kezelés </a:t>
            </a:r>
            <a:r>
              <a:rPr lang="hu-HU" sz="3200" dirty="0"/>
              <a:t>szükséges.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8211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918200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A pszichoterápiás munka a terápiás </a:t>
            </a:r>
            <a:r>
              <a:rPr lang="hu-HU" b="1" dirty="0"/>
              <a:t>ülések mellett feldolgozási időt és </a:t>
            </a:r>
            <a:r>
              <a:rPr lang="hu-HU" b="1" dirty="0" err="1"/>
              <a:t>esetmegbeszélési</a:t>
            </a:r>
            <a:r>
              <a:rPr lang="hu-HU" b="1" dirty="0"/>
              <a:t> időt</a:t>
            </a:r>
            <a:r>
              <a:rPr lang="hu-HU" dirty="0"/>
              <a:t> foglal magában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körülbelül négy órából három óra terápiás ülés, egy óra feldolgozás és esetmegbeszélés).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dirty="0"/>
              <a:t>A pszichoterápiás eljárások meghatározott esetekben egymással, illetve gyógyszeres terápiával </a:t>
            </a:r>
            <a:r>
              <a:rPr lang="hu-HU" b="1" dirty="0"/>
              <a:t>kombinálhatók.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r>
              <a:rPr lang="hu-HU" b="1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96649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pszichoterápiás munkában alkalmazott pszichoterápiás szupervízió fajtái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i="1" dirty="0" smtClean="0"/>
              <a:t> </a:t>
            </a:r>
            <a:r>
              <a:rPr lang="hu-HU" sz="3600" i="1" dirty="0"/>
              <a:t>Szupervíziós konzultáció </a:t>
            </a:r>
          </a:p>
          <a:p>
            <a:pPr marL="0" indent="0" algn="ctr">
              <a:buNone/>
            </a:pPr>
            <a:endParaRPr lang="hu-HU" sz="3600" i="1" dirty="0" smtClean="0"/>
          </a:p>
          <a:p>
            <a:pPr marL="0" indent="0" algn="ctr">
              <a:buNone/>
            </a:pPr>
            <a:r>
              <a:rPr lang="hu-HU" sz="3600" i="1" dirty="0" smtClean="0"/>
              <a:t>Egyéni </a:t>
            </a:r>
            <a:r>
              <a:rPr lang="hu-HU" sz="3600" i="1" dirty="0"/>
              <a:t>esetmegbeszélés</a:t>
            </a:r>
            <a:endParaRPr lang="hu-HU" sz="3600" dirty="0"/>
          </a:p>
          <a:p>
            <a:pPr marL="0" lvl="0" indent="0" algn="ctr">
              <a:buNone/>
            </a:pPr>
            <a:endParaRPr lang="hu-HU" sz="3600" i="1" dirty="0" smtClean="0"/>
          </a:p>
          <a:p>
            <a:pPr marL="0" lvl="0" indent="0" algn="ctr">
              <a:buNone/>
            </a:pPr>
            <a:r>
              <a:rPr lang="hu-HU" sz="3600" i="1" dirty="0" smtClean="0"/>
              <a:t>Csoportos </a:t>
            </a:r>
            <a:r>
              <a:rPr lang="hu-HU" sz="3600" i="1" dirty="0"/>
              <a:t>esetmegbeszélés</a:t>
            </a:r>
            <a:endParaRPr lang="hu-HU" sz="3600" dirty="0"/>
          </a:p>
          <a:p>
            <a:pPr marL="0" lvl="0" indent="0" algn="ctr">
              <a:buNone/>
            </a:pPr>
            <a:endParaRPr lang="hu-HU" sz="3600" i="1" dirty="0" smtClean="0"/>
          </a:p>
          <a:p>
            <a:pPr marL="0" lvl="0" indent="0" algn="ctr">
              <a:buNone/>
            </a:pPr>
            <a:r>
              <a:rPr lang="hu-HU" sz="3600" i="1" dirty="0" err="1" smtClean="0"/>
              <a:t>Teamszupervízió</a:t>
            </a:r>
            <a:r>
              <a:rPr lang="hu-HU" sz="3600" i="1" dirty="0" smtClean="0"/>
              <a:t>/személyzeti </a:t>
            </a:r>
            <a:r>
              <a:rPr lang="hu-HU" sz="3600" i="1" dirty="0"/>
              <a:t>csoport</a:t>
            </a:r>
            <a:endParaRPr lang="hu-HU" sz="3600" dirty="0"/>
          </a:p>
          <a:p>
            <a:pPr algn="ctr"/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xmlns="" val="178924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Pszichoterápiás szupervízió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52500" y="14573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Része </a:t>
            </a:r>
            <a:r>
              <a:rPr lang="hu-HU" dirty="0"/>
              <a:t>a specifikus </a:t>
            </a:r>
            <a:r>
              <a:rPr lang="hu-HU" dirty="0" err="1"/>
              <a:t>pszichoterapeuta-képzésnek</a:t>
            </a:r>
            <a:r>
              <a:rPr lang="hu-HU" dirty="0"/>
              <a:t>,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terápia, a tanácsadás bensőséges professzionális kapcsolat</a:t>
            </a:r>
            <a:r>
              <a:rPr lang="hu-HU" b="1" dirty="0"/>
              <a:t>,</a:t>
            </a:r>
            <a:r>
              <a:rPr lang="hu-HU" b="1" i="1" dirty="0"/>
              <a:t> eszköze</a:t>
            </a:r>
            <a:r>
              <a:rPr lang="hu-HU" b="1" dirty="0"/>
              <a:t> a szakember „lelke” </a:t>
            </a:r>
            <a:r>
              <a:rPr lang="hu-HU" dirty="0"/>
              <a:t>— karbantartásának eszköze a szupervízió;</a:t>
            </a:r>
          </a:p>
          <a:p>
            <a:pPr marL="0" lvl="0" indent="0">
              <a:buNone/>
            </a:pPr>
            <a:endParaRPr lang="hu-HU" dirty="0" smtClean="0"/>
          </a:p>
          <a:p>
            <a:pPr marL="0" lvl="0" indent="0">
              <a:buNone/>
            </a:pPr>
            <a:r>
              <a:rPr lang="hu-HU" dirty="0" smtClean="0"/>
              <a:t>a </a:t>
            </a:r>
            <a:r>
              <a:rPr lang="hu-HU" dirty="0"/>
              <a:t>klienssel, a pácienssel az esetek többségében egyszerre több szakember foglalkozik — </a:t>
            </a:r>
            <a:r>
              <a:rPr lang="hu-HU" b="1" dirty="0"/>
              <a:t>a szükséges pszichológiai összehangolódás eszköze a szupervízió;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10817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2608</Words>
  <Application>Microsoft Office PowerPoint</Application>
  <PresentationFormat>Egyéni</PresentationFormat>
  <Paragraphs>245</Paragraphs>
  <Slides>36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36</vt:i4>
      </vt:variant>
    </vt:vector>
  </HeadingPairs>
  <TitlesOfParts>
    <vt:vector size="37" baseType="lpstr">
      <vt:lpstr>Office-téma</vt:lpstr>
      <vt:lpstr>    Pszichoterápiás Módszerek Protokollja www.pszichoterapia.hu/wp-content/uploads/2011/02/PT_protokoll.doc  összeállította: Pék Győző  „Bevezetés…..” kurzus  </vt:lpstr>
      <vt:lpstr> </vt:lpstr>
      <vt:lpstr> </vt:lpstr>
      <vt:lpstr> </vt:lpstr>
      <vt:lpstr> </vt:lpstr>
      <vt:lpstr> </vt:lpstr>
      <vt:lpstr> </vt:lpstr>
      <vt:lpstr>A pszichoterápiás munkában alkalmazott pszichoterápiás szupervízió fajtái </vt:lpstr>
      <vt:lpstr>Pszichoterápiás szupervízió </vt:lpstr>
      <vt:lpstr>Pszichoterápia</vt:lpstr>
      <vt:lpstr> </vt:lpstr>
      <vt:lpstr>Pszichoterápiás osztály</vt:lpstr>
      <vt:lpstr>Diagnosztikus és indikációs szakasz </vt:lpstr>
      <vt:lpstr>I/2. Kivizsgálás (pszichodiagnosztikai és indikációs) </vt:lpstr>
      <vt:lpstr>I/3. Pszichoterápiás szűrés </vt:lpstr>
      <vt:lpstr>I/4. Pszichoterápiás véleményezés </vt:lpstr>
      <vt:lpstr>Alap-pszichoterápiák   </vt:lpstr>
      <vt:lpstr>II/2. Pszichoterápiás konzultáció </vt:lpstr>
      <vt:lpstr>II/3. Szupportív terápia – pszichoterápiás betegvezetés </vt:lpstr>
      <vt:lpstr>II/4. Autogén tréning </vt:lpstr>
      <vt:lpstr>III. SzakpszichoterápiákIII/1 Analitikus terápiák    </vt:lpstr>
      <vt:lpstr>III/1/2 Pszichoanalitikusan orientált pszichoterápia, pszichodinamikus terápia </vt:lpstr>
      <vt:lpstr>III/1/3 Pszichoanalitikus rövidterápia </vt:lpstr>
      <vt:lpstr>III/2 Viselkedés- és kognitív terápiák   </vt:lpstr>
      <vt:lpstr>III/22 Kognitív terápia </vt:lpstr>
      <vt:lpstr>III/2/3 Integratív pszichoterápia </vt:lpstr>
      <vt:lpstr>III/3 Humanisztikus pszichoterápiák </vt:lpstr>
      <vt:lpstr>III/4 Egyéb mélylélektani pszichoterápiák   </vt:lpstr>
      <vt:lpstr> </vt:lpstr>
      <vt:lpstr>III/4/3 Szimbólumterápia </vt:lpstr>
      <vt:lpstr>III/4/4 Dinamikus rövid pszichoterápia </vt:lpstr>
      <vt:lpstr>III/5 Egyéb terápiák  </vt:lpstr>
      <vt:lpstr>III/6 Gyermekterápiák </vt:lpstr>
      <vt:lpstr>III/7 Csoport-pszichoterápiák </vt:lpstr>
      <vt:lpstr>III/7/2 Pszichodráma csoport-terápia </vt:lpstr>
      <vt:lpstr>III/8 Család- és pár-pszichoterápia  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Pszichoterápiás Módszerek Protokollja</dc:title>
  <dc:creator>Pék Győző</dc:creator>
  <cp:lastModifiedBy>Pék Győző</cp:lastModifiedBy>
  <cp:revision>57</cp:revision>
  <dcterms:created xsi:type="dcterms:W3CDTF">2014-05-21T06:23:25Z</dcterms:created>
  <dcterms:modified xsi:type="dcterms:W3CDTF">2014-05-21T07:48:31Z</dcterms:modified>
</cp:coreProperties>
</file>