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58" r:id="rId5"/>
    <p:sldId id="259" r:id="rId6"/>
    <p:sldId id="260" r:id="rId7"/>
    <p:sldId id="262" r:id="rId8"/>
    <p:sldId id="261" r:id="rId9"/>
    <p:sldId id="265" r:id="rId10"/>
    <p:sldId id="263" r:id="rId11"/>
    <p:sldId id="266" r:id="rId12"/>
    <p:sldId id="267" r:id="rId13"/>
    <p:sldId id="269" r:id="rId14"/>
    <p:sldId id="270" r:id="rId15"/>
    <p:sldId id="271" r:id="rId16"/>
    <p:sldId id="272" r:id="rId17"/>
    <p:sldId id="284" r:id="rId18"/>
    <p:sldId id="273" r:id="rId19"/>
    <p:sldId id="274" r:id="rId20"/>
    <p:sldId id="287" r:id="rId21"/>
    <p:sldId id="275" r:id="rId22"/>
    <p:sldId id="276" r:id="rId23"/>
    <p:sldId id="282" r:id="rId24"/>
    <p:sldId id="291" r:id="rId25"/>
    <p:sldId id="281" r:id="rId26"/>
    <p:sldId id="280" r:id="rId27"/>
    <p:sldId id="279" r:id="rId28"/>
    <p:sldId id="278" r:id="rId29"/>
    <p:sldId id="277" r:id="rId30"/>
    <p:sldId id="292" r:id="rId31"/>
    <p:sldId id="296" r:id="rId32"/>
    <p:sldId id="297" r:id="rId33"/>
    <p:sldId id="295" r:id="rId34"/>
    <p:sldId id="294" r:id="rId35"/>
    <p:sldId id="293" r:id="rId36"/>
    <p:sldId id="268" r:id="rId37"/>
    <p:sldId id="298" r:id="rId38"/>
    <p:sldId id="302" r:id="rId39"/>
    <p:sldId id="301" r:id="rId40"/>
    <p:sldId id="303" r:id="rId41"/>
    <p:sldId id="300" r:id="rId42"/>
    <p:sldId id="299" r:id="rId43"/>
    <p:sldId id="304" r:id="rId44"/>
    <p:sldId id="307" r:id="rId45"/>
    <p:sldId id="308" r:id="rId4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600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018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210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429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583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229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072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962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602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172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796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049D4-EF04-4CC2-AF5D-DF1BFF47DA0D}" type="datetimeFigureOut">
              <a:rPr lang="hu-HU" smtClean="0"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B7293-3141-4BF8-8E9C-DB84B0C6987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918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hu.wikipedia.org/wiki/%C3%89szlel%C3%A9s" TargetMode="External"/><Relationship Id="rId2" Type="http://schemas.openxmlformats.org/officeDocument/2006/relationships/hyperlink" Target="http://hu.wikipedia.org/wiki/G%C3%B6r%C3%B6g_nyel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u.wikipedia.org/wiki/Af%C3%A1zia" TargetMode="External"/><Relationship Id="rId5" Type="http://schemas.openxmlformats.org/officeDocument/2006/relationships/hyperlink" Target="http://hu.wikipedia.org/wiki/1891" TargetMode="External"/><Relationship Id="rId4" Type="http://schemas.openxmlformats.org/officeDocument/2006/relationships/hyperlink" Target="http://hu.wikipedia.org/wiki/Sigmund_Freu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hu.wikipedia.org/wiki/G%C3%B6r%C3%B6g_nyelv" TargetMode="External"/><Relationship Id="rId2" Type="http://schemas.openxmlformats.org/officeDocument/2006/relationships/hyperlink" Target="http://hu.wikipedia.org/wiki/Agy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hu.wikipedia.org/wiki/Idegrendszer" TargetMode="External"/><Relationship Id="rId2" Type="http://schemas.openxmlformats.org/officeDocument/2006/relationships/hyperlink" Target="http://hu.wikipedia.org/wiki/Alzheimer-k%C3%B3r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02525" y="694852"/>
            <a:ext cx="10668000" cy="2387600"/>
          </a:xfrm>
        </p:spPr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br>
              <a:rPr lang="hu-HU" dirty="0"/>
            </a:br>
            <a:r>
              <a:rPr lang="hu-HU" sz="5300" b="1" dirty="0"/>
              <a:t>A </a:t>
            </a:r>
            <a:r>
              <a:rPr lang="hu-HU" sz="5300" b="1" dirty="0" err="1"/>
              <a:t>neuropszichológia</a:t>
            </a:r>
            <a:r>
              <a:rPr lang="hu-HU" sz="5300" b="1" dirty="0"/>
              <a:t> elméleti modelljei, </a:t>
            </a:r>
            <a:r>
              <a:rPr lang="hu-HU" sz="5300" b="1" dirty="0" err="1"/>
              <a:t>neuropszichológiai</a:t>
            </a:r>
            <a:r>
              <a:rPr lang="hu-HU" sz="5300" b="1" dirty="0"/>
              <a:t> eljárások </a:t>
            </a:r>
            <a:r>
              <a:rPr lang="hu-HU" sz="5300" dirty="0"/>
              <a:t/>
            </a:r>
            <a:br>
              <a:rPr lang="hu-HU" sz="5300" dirty="0"/>
            </a:br>
            <a:r>
              <a:rPr lang="hu-HU" sz="3600" dirty="0" smtClean="0"/>
              <a:t>összeállította: </a:t>
            </a:r>
            <a:r>
              <a:rPr lang="hu-HU" sz="3600" dirty="0"/>
              <a:t>P</a:t>
            </a:r>
            <a:r>
              <a:rPr lang="hu-HU" sz="3600" dirty="0" smtClean="0"/>
              <a:t>ék Győző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474966" y="7835675"/>
            <a:ext cx="6974333" cy="1248520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8194" name="Picture 2" descr="http://pszichologusbuda.hu/wp-content/themes/pszichologusbuda/img/kep-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135" y="3676217"/>
            <a:ext cx="4203865" cy="318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84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 err="1"/>
              <a:t>Viselkedésneurológia</a:t>
            </a:r>
            <a:r>
              <a:rPr lang="hu-HU" b="1" dirty="0"/>
              <a:t> </a:t>
            </a:r>
            <a:endParaRPr lang="hu-HU" dirty="0"/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Legmarkánsabb </a:t>
            </a:r>
            <a:r>
              <a:rPr lang="hu-HU" dirty="0"/>
              <a:t>képviselője Alexander R. </a:t>
            </a:r>
            <a:r>
              <a:rPr lang="hu-HU" b="1" dirty="0" err="1"/>
              <a:t>Lurija</a:t>
            </a:r>
            <a:r>
              <a:rPr lang="hu-HU" b="1" dirty="0"/>
              <a:t>. </a:t>
            </a:r>
            <a:endParaRPr lang="hu-HU" b="1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 err="1"/>
              <a:t>viselkedésneurológia</a:t>
            </a:r>
            <a:r>
              <a:rPr lang="hu-HU" dirty="0"/>
              <a:t> eredeti kérdésfeltevése az, hogy egy funkció ép-e vagy károsodott.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Ez </a:t>
            </a:r>
            <a:r>
              <a:rPr lang="hu-HU" dirty="0"/>
              <a:t>a </a:t>
            </a:r>
            <a:r>
              <a:rPr lang="hu-HU" b="1" dirty="0" err="1"/>
              <a:t>dichotóm</a:t>
            </a:r>
            <a:r>
              <a:rPr lang="hu-HU" b="1" dirty="0"/>
              <a:t> </a:t>
            </a:r>
            <a:r>
              <a:rPr lang="hu-HU" dirty="0"/>
              <a:t>szemlélet. </a:t>
            </a:r>
          </a:p>
        </p:txBody>
      </p:sp>
    </p:spTree>
    <p:extLst>
      <p:ext uri="{BB962C8B-B14F-4D97-AF65-F5344CB8AC3E}">
        <p14:creationId xmlns:p14="http://schemas.microsoft.com/office/powerpoint/2010/main" val="2454506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hu-HU" b="1" dirty="0"/>
              <a:t>Klinikai </a:t>
            </a:r>
            <a:r>
              <a:rPr lang="hu-HU" b="1" dirty="0" err="1"/>
              <a:t>neuropszichológia</a:t>
            </a:r>
            <a:r>
              <a:rPr lang="hu-HU" b="1" dirty="0"/>
              <a:t> és </a:t>
            </a:r>
            <a:r>
              <a:rPr lang="hu-HU" b="1" dirty="0" err="1"/>
              <a:t>viselkedésneurológia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60666"/>
            <a:ext cx="10515600" cy="5213266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két módszer/szemlélet egyesítését végezte el </a:t>
            </a:r>
            <a:r>
              <a:rPr lang="hu-HU" b="1" dirty="0" err="1"/>
              <a:t>Lurija</a:t>
            </a:r>
            <a:r>
              <a:rPr lang="hu-HU" dirty="0"/>
              <a:t>, amikor egyfelől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standard </a:t>
            </a:r>
            <a:r>
              <a:rPr lang="hu-HU" b="1" dirty="0"/>
              <a:t>eszközöket </a:t>
            </a:r>
            <a:r>
              <a:rPr lang="hu-HU" dirty="0"/>
              <a:t>használt, másfelől </a:t>
            </a:r>
            <a:r>
              <a:rPr lang="hu-HU" b="1" dirty="0"/>
              <a:t>minőségileg elemezte </a:t>
            </a:r>
            <a:r>
              <a:rPr lang="hu-HU" dirty="0"/>
              <a:t>a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károsodásokat jellegét.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fő </a:t>
            </a:r>
            <a:r>
              <a:rPr lang="hu-HU" dirty="0"/>
              <a:t>módszere az </a:t>
            </a:r>
            <a:r>
              <a:rPr lang="hu-HU" i="1" dirty="0"/>
              <a:t>esetelemzés 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70" y="3740727"/>
            <a:ext cx="3075708" cy="293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27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6254"/>
            <a:ext cx="10515600" cy="6412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egy </a:t>
            </a:r>
            <a:r>
              <a:rPr lang="hu-HU" dirty="0"/>
              <a:t>afázia teszttel vizsgálunk valakit, nézzük, hogy tárgyak felmutatására, diktálásra és másolásra milyen teljesítményt nyújt. Ezt pontozhatjuk, </a:t>
            </a:r>
            <a:r>
              <a:rPr lang="hu-HU" dirty="0" err="1" smtClean="0"/>
              <a:t>objektíválhatjuk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De </a:t>
            </a:r>
            <a:r>
              <a:rPr lang="hu-HU" dirty="0"/>
              <a:t>azt mérjük, </a:t>
            </a:r>
            <a:r>
              <a:rPr lang="hu-HU" b="1" dirty="0"/>
              <a:t>mit </a:t>
            </a:r>
            <a:r>
              <a:rPr lang="hu-HU" b="1" dirty="0" smtClean="0"/>
              <a:t>nem </a:t>
            </a:r>
            <a:r>
              <a:rPr lang="hu-HU" b="1" dirty="0"/>
              <a:t>tud </a:t>
            </a:r>
            <a:r>
              <a:rPr lang="hu-HU" dirty="0"/>
              <a:t>a beteg.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r">
              <a:buNone/>
            </a:pPr>
            <a:r>
              <a:rPr lang="hu-HU" dirty="0" smtClean="0"/>
              <a:t>Ezzel </a:t>
            </a:r>
            <a:r>
              <a:rPr lang="hu-HU" dirty="0"/>
              <a:t>szembe állítható az a megközelítés, amely azt kérdezi, </a:t>
            </a:r>
            <a:r>
              <a:rPr lang="hu-HU" b="1" dirty="0"/>
              <a:t>mit tud a beteg</a:t>
            </a:r>
            <a:r>
              <a:rPr lang="hu-HU" dirty="0"/>
              <a:t>? Vagyis pl. módosított körülmények közt nem képes-e mégis megoldani a feladatot. </a:t>
            </a:r>
            <a:endParaRPr lang="hu-HU" dirty="0" smtClean="0"/>
          </a:p>
          <a:p>
            <a:pPr marL="0" indent="0" algn="r">
              <a:buNone/>
            </a:pPr>
            <a:endParaRPr lang="hu-HU" b="1" dirty="0"/>
          </a:p>
          <a:p>
            <a:pPr marL="0" indent="0" algn="r">
              <a:buNone/>
            </a:pPr>
            <a:r>
              <a:rPr lang="hu-HU" b="1" dirty="0" smtClean="0"/>
              <a:t>A </a:t>
            </a:r>
            <a:r>
              <a:rPr lang="hu-HU" b="1" dirty="0"/>
              <a:t>megfigyelt specifikum csak erre a betegre lesz érvényes, ez az esetelemzés lényege, a </a:t>
            </a:r>
            <a:r>
              <a:rPr lang="hu-HU" dirty="0"/>
              <a:t>mennyiségi-minőségi leírása adott betegnek</a:t>
            </a:r>
            <a:r>
              <a:rPr lang="hu-HU" b="1" dirty="0"/>
              <a:t>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5351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7566" y="3281363"/>
            <a:ext cx="10515600" cy="382601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egy agyi károsodás hatására megjelenő viselkedés vagy </a:t>
            </a:r>
            <a:r>
              <a:rPr lang="hu-HU" b="1" dirty="0"/>
              <a:t>deficit</a:t>
            </a:r>
            <a:r>
              <a:rPr lang="hu-HU" dirty="0"/>
              <a:t> nem egyszerűen az adott terület „</a:t>
            </a:r>
            <a:r>
              <a:rPr lang="hu-HU" i="1" dirty="0"/>
              <a:t>kiesési” tünete</a:t>
            </a:r>
            <a:r>
              <a:rPr lang="hu-HU" dirty="0"/>
              <a:t>, hanem valójában </a:t>
            </a:r>
            <a:r>
              <a:rPr lang="hu-HU" b="1" dirty="0"/>
              <a:t>az agy egészének </a:t>
            </a:r>
            <a:r>
              <a:rPr lang="hu-HU" b="1" dirty="0" err="1"/>
              <a:t>kompenzatórikus</a:t>
            </a:r>
            <a:r>
              <a:rPr lang="hu-HU" b="1" dirty="0"/>
              <a:t> </a:t>
            </a:r>
            <a:r>
              <a:rPr lang="hu-HU" b="1" dirty="0" smtClean="0"/>
              <a:t>működése </a:t>
            </a:r>
          </a:p>
          <a:p>
            <a:pPr marL="0" indent="0">
              <a:lnSpc>
                <a:spcPct val="150000"/>
              </a:lnSpc>
              <a:buNone/>
            </a:pPr>
            <a:endParaRPr lang="hu-HU" b="1" dirty="0"/>
          </a:p>
          <a:p>
            <a:pPr marL="0" indent="0" algn="r">
              <a:lnSpc>
                <a:spcPct val="150000"/>
              </a:lnSpc>
              <a:buNone/>
            </a:pPr>
            <a:endParaRPr lang="hu-HU" b="1" dirty="0"/>
          </a:p>
        </p:txBody>
      </p:sp>
      <p:pic>
        <p:nvPicPr>
          <p:cNvPr id="13314" name="Picture 2" descr="http://napidoktor.hu/content/uploads/2014/06/shutterstock_263242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5059" y="0"/>
            <a:ext cx="4572000" cy="267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888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Funkcionális rendszerek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pszichikus funkciók alapját funkcionális rendszerek bonyolult együttműködése </a:t>
            </a:r>
            <a:r>
              <a:rPr lang="hu-HU" dirty="0" smtClean="0"/>
              <a:t>képezi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„a magasabb pszichikus funkciók lokalizációja az agykéregben </a:t>
            </a:r>
            <a:r>
              <a:rPr lang="hu-HU" b="1" dirty="0"/>
              <a:t>rendszerjellegű</a:t>
            </a:r>
            <a:r>
              <a:rPr lang="hu-HU" dirty="0"/>
              <a:t>”, </a:t>
            </a:r>
            <a:r>
              <a:rPr lang="hu-HU" u="sng" dirty="0"/>
              <a:t>részfunkciók összejátszásából </a:t>
            </a:r>
            <a:r>
              <a:rPr lang="hu-HU" dirty="0"/>
              <a:t>alakul ki dinamikusan.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u="sng" dirty="0"/>
              <a:t>ugyanaz a pszichikus funkció </a:t>
            </a:r>
            <a:r>
              <a:rPr lang="hu-HU" b="1" dirty="0"/>
              <a:t>eltérő agysérülések </a:t>
            </a:r>
            <a:r>
              <a:rPr lang="hu-HU" dirty="0"/>
              <a:t>hatására is </a:t>
            </a:r>
            <a:r>
              <a:rPr lang="hu-HU" dirty="0" smtClean="0"/>
              <a:t>sérülhet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318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0070" y="1690688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egyazon sérülés különféle funkciókat károsít</a:t>
            </a:r>
            <a:r>
              <a:rPr lang="hu-HU" dirty="0"/>
              <a:t>, következtetni tudunk e terület funkciójára, és </a:t>
            </a:r>
            <a:r>
              <a:rPr lang="hu-HU" b="1" dirty="0"/>
              <a:t>fordítva, </a:t>
            </a:r>
            <a:r>
              <a:rPr lang="hu-HU" dirty="0"/>
              <a:t>amikor </a:t>
            </a:r>
            <a:r>
              <a:rPr lang="hu-HU" u="sng" dirty="0"/>
              <a:t>azonos funkció sérül </a:t>
            </a:r>
            <a:r>
              <a:rPr lang="hu-HU" u="sng" dirty="0" err="1" smtClean="0"/>
              <a:t>külünféle</a:t>
            </a:r>
            <a:r>
              <a:rPr lang="hu-HU" u="sng" dirty="0" smtClean="0"/>
              <a:t> </a:t>
            </a:r>
            <a:r>
              <a:rPr lang="hu-HU" u="sng" dirty="0"/>
              <a:t>agyterületek károsodása folytán</a:t>
            </a:r>
            <a:r>
              <a:rPr lang="hu-HU" dirty="0"/>
              <a:t>,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akkor </a:t>
            </a:r>
            <a:r>
              <a:rPr lang="hu-HU" dirty="0"/>
              <a:t>az adott pszichikus funkció </a:t>
            </a:r>
            <a:r>
              <a:rPr lang="hu-HU" i="1" dirty="0"/>
              <a:t>részfunkció elemzését </a:t>
            </a:r>
            <a:r>
              <a:rPr lang="hu-HU" dirty="0"/>
              <a:t>tudjuk elvégezni. </a:t>
            </a:r>
          </a:p>
        </p:txBody>
      </p:sp>
    </p:spTree>
    <p:extLst>
      <p:ext uri="{BB962C8B-B14F-4D97-AF65-F5344CB8AC3E}">
        <p14:creationId xmlns:p14="http://schemas.microsoft.com/office/powerpoint/2010/main" val="2923623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Funkcionális blokkok (</a:t>
            </a:r>
            <a:r>
              <a:rPr lang="hu-HU" b="1" dirty="0" err="1"/>
              <a:t>Lurija</a:t>
            </a:r>
            <a:r>
              <a:rPr lang="hu-HU" b="1" dirty="0"/>
              <a:t>)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1, </a:t>
            </a:r>
            <a:r>
              <a:rPr lang="hu-HU" b="1" i="1" dirty="0"/>
              <a:t>energetikai blokk</a:t>
            </a:r>
            <a:r>
              <a:rPr lang="hu-HU" dirty="0"/>
              <a:t>: agytörzs, formáció </a:t>
            </a:r>
            <a:r>
              <a:rPr lang="hu-HU" dirty="0" err="1"/>
              <a:t>retikuláris</a:t>
            </a:r>
            <a:r>
              <a:rPr lang="hu-HU" dirty="0"/>
              <a:t> valamint az ősi (mediális és </a:t>
            </a:r>
            <a:r>
              <a:rPr lang="hu-HU" dirty="0" err="1"/>
              <a:t>bazális</a:t>
            </a:r>
            <a:r>
              <a:rPr lang="hu-HU" dirty="0"/>
              <a:t>, másként limbikus rendszer) kérgi képződmények. Ezek biztosítják a kéreg </a:t>
            </a:r>
            <a:r>
              <a:rPr lang="hu-HU" dirty="0" err="1"/>
              <a:t>magasabbrendű</a:t>
            </a:r>
            <a:r>
              <a:rPr lang="hu-HU" dirty="0"/>
              <a:t> központjainak a szükséges tónust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sérülése</a:t>
            </a:r>
            <a:r>
              <a:rPr lang="hu-HU" dirty="0"/>
              <a:t> labilissá teszi a figyelmet, fáradékonnyá válik a beteg. </a:t>
            </a:r>
            <a:r>
              <a:rPr lang="hu-HU" dirty="0" smtClean="0"/>
              <a:t>miközben </a:t>
            </a:r>
            <a:r>
              <a:rPr lang="hu-HU" dirty="0"/>
              <a:t>az észlelés és mozgatóműködések épek, az éberség károsodik </a:t>
            </a:r>
          </a:p>
        </p:txBody>
      </p:sp>
    </p:spTree>
    <p:extLst>
      <p:ext uri="{BB962C8B-B14F-4D97-AF65-F5344CB8AC3E}">
        <p14:creationId xmlns:p14="http://schemas.microsoft.com/office/powerpoint/2010/main" val="2810282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slideplayer.hu/8/2074238/slides/slide_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05" y="-405184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35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5002"/>
            <a:ext cx="10515600" cy="676299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2</a:t>
            </a:r>
            <a:r>
              <a:rPr lang="hu-HU" b="1" dirty="0"/>
              <a:t>, </a:t>
            </a:r>
            <a:r>
              <a:rPr lang="hu-HU" b="1" i="1" dirty="0"/>
              <a:t>információ feldolgozás és tárolás</a:t>
            </a:r>
            <a:r>
              <a:rPr lang="hu-HU" dirty="0"/>
              <a:t>: ez az agy hátsó területeit foglalja magába (fali, </a:t>
            </a:r>
            <a:r>
              <a:rPr lang="hu-HU" dirty="0" err="1"/>
              <a:t>halántékli</a:t>
            </a:r>
            <a:r>
              <a:rPr lang="hu-HU" dirty="0"/>
              <a:t>, nyakszirti lebenyek)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endParaRPr lang="hu-HU" b="1" dirty="0" smtClean="0"/>
          </a:p>
          <a:p>
            <a:pPr marL="0" indent="0">
              <a:lnSpc>
                <a:spcPct val="150000"/>
              </a:lnSpc>
              <a:buNone/>
            </a:pPr>
            <a:endParaRPr lang="hu-HU" b="1" dirty="0"/>
          </a:p>
          <a:p>
            <a:pPr marL="0" indent="0">
              <a:lnSpc>
                <a:spcPct val="150000"/>
              </a:lnSpc>
              <a:buNone/>
            </a:pPr>
            <a:endParaRPr lang="hu-HU" b="1" dirty="0" smtClean="0"/>
          </a:p>
          <a:p>
            <a:pPr marL="0" indent="0">
              <a:lnSpc>
                <a:spcPct val="150000"/>
              </a:lnSpc>
              <a:buNone/>
            </a:pPr>
            <a:endParaRPr lang="hu-HU" b="1" dirty="0" smtClean="0"/>
          </a:p>
          <a:p>
            <a:pPr marL="0" indent="0">
              <a:lnSpc>
                <a:spcPct val="150000"/>
              </a:lnSpc>
              <a:buNone/>
            </a:pPr>
            <a:endParaRPr lang="hu-HU" b="1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 smtClean="0"/>
              <a:t>sérülése </a:t>
            </a:r>
            <a:r>
              <a:rPr lang="hu-HU" dirty="0"/>
              <a:t>az észlelést, felismerést, emlékezést károsítja. </a:t>
            </a:r>
          </a:p>
        </p:txBody>
      </p:sp>
      <p:sp>
        <p:nvSpPr>
          <p:cNvPr id="4" name="AutoShape 2" descr="data:image/jpeg;base64,/9j/4AAQSkZJRgABAQAAAQABAAD/2wCEAAkGBhQSERUUEhQWFRUWFxoYFxgYFhwXGBsbFxgYFRgYGBcYGyYeGhwjGRccHzIgIycrLC0tHiAxNTAqNSYrLykBCQoKDgwOGg8PGikkHyQsLCwsKSwsKSwsLCksLCwpLCwsLCwsLCwpLCwsLCkpLCwpKSwsLCwpLCwsLCwpKSwpLP/AABEIAMQA/AMBIgACEQEDEQH/xAAbAAABBQEBAAAAAAAAAAAAAAAAAQMEBQYCB//EAEEQAAIBAgQDBgQCBwcEAwEAAAECEQADBBIhMQVBUQYTIjJhcVKBkaEjQgcUYnKSscEzU4Ky0eHwFWOi8SRDwhb/xAAYAQEAAwEAAAAAAAAAAAAAAAAAAQIDBP/EACERAQEAAgEFAQEBAQAAAAAAAAABAhEhAxITMUFRYXEi/9oADAMBAAIRAxEAPwD3GikooFopKKBaKSigWikooFoqo7R8VOHS242N1FbSfCZn22meQBquw/bJXe5lAYK9u0IuW/M793JAJcCSCCQAywRvQaiiay+M7bi2GJtbP3Qm6iAvNyVLOQoMW5EnXOoGsx3je2QttHdnKpud4WMELbtNdDIIyuGynnpBmIMBpaKyt7tv+DnW0CxQsv4itbaGKkd7bzLsM3KRts0ahTQdUUlFAtFZK52ubu2DBRc/GAysTlytfVCQy6/2IkdT7S7Z7XeRMoZytuTmy+JjZQyMuh/GDaToKDUUTWRPbkhMxsjyZgBcJGtq9cVZyblrJXbmp12qXiu1eU5cqKe9CDvLmRWBk5lcKVMKpJB1EQYJEho6KSaKBaKSigWikooFopKKBaKSigWikpaBKKKKAqDxTjNvDgG5mghjoJ0QZmJ9AoJ+VTqjY3h1u6IuIGgMNejrlYfNTFBCxnaazaz5i0oYIy9e8iOWvdMB1MDmKctcetsWEOCphlKwROQiROx7wQffpTWM7NWn8oySwZo/Nq7a66eK4zaEannqK6fhtpJN3xZ2QZmG3dmbQLAflaYYmZO9Ay/a6wJjOwFvvCQpMJkW5mI3jK4M7aMNwatsPiA4ldpMHrBiR6ab1V2+zaozG2xSVCqAAcqgBcoB8JWBABGnXaLTD4dbaKiAKqgKoGwAEAD5Cg7e2DuAeeomuBhUH5V5Hyj8u3LlGnSouM4zbtmC0t8KiSPfkPnVW/acuQltSjGfE2UiBHlynzGefIE6xFRcpFpjatMLwe1bzZVnMZObxHfMNTqYOutLbxKSwcKpR+ZGsiQwnmQT96yuNx+ItnMlxi0bN4lMDQMumntBpuzeX8O8xnvVCuzGSTGdCTtE5hA08QqnkjTxX61gxmHHhzWtssSsR06R6Uz/AP0Vr8gZxyKjwn2JIkeu1UxuAgga6be9McMGV2Tl5l6a6MB0g6/4qjvqfFF23aMj/wCk/wAa/wBK4t9rFYlVtuXEZl0ETtDEw3yqNiGquwIIuu7CAQFHUwSSfbWPrUd9T48dNGePoN0ufJZ/kadu8YTujcQhwIG8akhYM7fOqJ8cCwXqD9h/vVRjMNNy1I3uBfl5/tk+56mp70eKN9bxCtswPswP8jTs1iuIIqLJQNGuwPuR8q5w+IyeKycsdPIZ5FRoR9/nU96L0fytxRWSw3aK+wDeD1TIRsYK5gxIgjeD1jkLEdq7agm6rWh8Rhh/4kka6bbkVaZSqXDKLsms3f7aC3exIuWytrDkKziWJJtC+TAEBQmbUkbACS0C1sWWuMLlyVA1S3O37Txu3psPU61HxnZTDXWdrlvMbjZ38Tat3Rw86H+6YrVlFfwztl3uMOHyLlz3lVwx1W1bw10GCvP9Y68uc6NWv0gW8jh8q3gcQESSQe5uXbaEncZzZbQTsfncYPsxh7V0XUtw4LEHMx86W7baExqtpB/hrmz2Ww6ElbcFhcVvE3iF52uOra6guzNHIkxE0FZw39ImGe1aNxu7uOLeZD+Uvbs3dzEpF+34v2hpvEmz26w7RHeCWtrJQgDvblyyjE7Be8tMs8jHUVKw3ZbDWyjW7QVkMqwJBHgW1EzJXu0Vcu0KOlR37HWAAqKFU5VuKwLh7au94Jq3hPe3C2bXmPYLy1dzKDBEgGDoRImCORruiigKWkpaDP8Aavj7YQWWVc6tcZXUDxFVsXbvgJYAGbe50iarrv6T8MMxC3WAEiFAzQMOzgAndVxVs6xPiA2rTYzhtu7l71FfKSVzCYJUoSPdWI9iazDcT4f+pPfNlMi2WY2sq94bdlghGWdpsL75F+HQOMX+kIGFtW3S4LltT3qgrlOMXBXgMj+ZS0g7ajeCKYu/pSsk2Wt+G2zr3huCD3d2xfvWXUhoXM1qPFsJmN6vLWEwD5WC2CXZiplZLLdF54g+YXgGPRh1rlP+nXAuU4VgWOWGQgs1liQIOs2GYx8JPKgs8Bxi1ee7bRpeyVW6sHwsy5gJIg6dJqZcQEEEAg6EHUEHqK4w1tVRVQAIFAUDYACAB6RULjfFRZtkyucwFDHqYkjcgb/1FCTZu/iP1RSzEmwOerNb5AdWXkOY9RtAxXFbt1CLZFoNsw8bQdtZjUcxPoah3rJugM7uxGoOYiDyIA8Ok9Kr8XxAWPIQV1m2CJB5m2B90jnpB0OVz/HRj09e1lawYgDQeg2nn7+/Oot1cpkbqQw+Wp+okVFw3EWuMm/dsfNtJXUKOYkjn0I51L4psT6H7g1m2/idi7SsN6pr2GRbPcKeXgnWCNRA6SJ6b1LGDLea6/rBCj6AafWurHDEtuzL+YaySTIO4J1j0npUoVvArur765WA6ArGX/CwYVZW7R71D0Dz0iAIn1MfSqt7i2r+4AOup5Pv7xcH/nVvYx4O0H2P+lQmnsdaYjw78v8Af0quOFvx4sgPOCx+5UVYjHiu1xqsD6aGp4Vm4puDyLz96fEB4emX0+Y19h6U/irn/wAiwB/eMT8rbjT5sPrSYrDqzBtDEwIncAf0/l0qLg7ubFrMeC2zHrLsEX7KxqItZ9WfFWiPlTfCsMP1ZABAyyB7kt/Wl4tZzgCYHPr7A8vU/wDAvArn4ZU/lYr8ht9BAp9Piss43JeKEEq3in4SSFE+hJ35GeW0jEYBlc3c+aJKofIBEaTsx5t8oiacx1sIWfQGDqfQE7c/anb2OOQNBAABYMpGhGsTrI3+XrSFSOC8VhQ1o+Ej+zY+EegicmummnpWkwPEluabMN1O49R1HqPtWL4mBa/EXRp2A8/pCjUxsfblUrC8SV4KtDA6EaEHbY6+4O9XmWvbLPpy8xtqKruG8WFzwsMrgTHIgblT09NxVjNbOezQorM4rt7aR7yd3dZrIvEwFOb9WW09wL4t8t5SJidRXfEO2VtCqhSTcUm02hRiUuvbOjSVItEzyletENHNFZbg/bq3dsYZ2Hiv5ElPJ3ptK7JmJ8JzNlCsZJGk1GvfpDCkObTi0ExLNsWP6s1hT3ZVsrCbrCeZUx6hsqWsni+2bi73YsFIu4a23eETGIZ1PhRjBASRqd61YoA1jk/RlYyXELue8tNbYnLmGbvRnTSFbLeZdiIj1nY0UGXTsJYS738uXzXHaQGBNx0ughQNCrW1Ij13qLw/sVbRbQtOblucOe8LBWX9Uti2hUKvizgZWBI0Y+1bKoGKwWUtctsLbbtPkaNSXHI/tDX32oOuL48WbLPpI0E7FmIUfc1m/wBWVxqZZjJJ3Y8yf9OWm1QeK8ZW6ZvDIQPAjxAHxCdGJ+o0BjWe+y7KQzCDqwBnNAB2BOw5/Oscst3Tpwx7ZtzhGNl8h8jGADspJ0idgZiORiN6lNglFwudSY+QHL6kmmOIXLbsUYb8iN4htJ0O3KmmxDFgigsSDHQBYEs3TXfc1Rr/AE/3qTnXQHzclzAxmIOzCInnznSGbrNd8qsR18qkEdTqR7Cn7XDkt+JvE0lpO0noJgbDXeuLvF4cKqlviygsV0MEgDmdKE/hbHDLgABuA+uQf6062EP94w9so/8AzTbX3bZY9WIA+0n7UjW2O7x7KD92P9KBjE4e1bIu80PjJJJyNo2p5DRvlUy9YtEyVE9YE/XeoOOS0y5LrFlbwlZCgzpBCgGuMGxZQDcJK+AyFYkrpM6HUQfnQ0k3MFZ3lhy8789B+anbfB7Y1WQebBjJ6AknWOUzEmN6bv4FbiFS2WdyBr8pOh9a6TDsBAYN6zBPuNvnNA4eEqRDO5/xEf5YqCOEgXLrWoVhkEDRWMFyG98w8W49dq7v3blsElSQN4YT12/3rngF24xuO6lQ1wmCRpCqgAiZ8up26TQNW+IFyFysrnZXUqYGpPqB6enWp+A4TkUguzEkk65dSZMBY/maicSxMXFKAsyGcqgkwQQRoNJ9Y2FdX+PKvmYJoTDgo0DfwsJ0pC8n8BcVWfMxZgzAM3mKjaNAI3EjeDOtNcSxkgqIlpUe/X2A1/8Add4W090bZF5ZhB+ScvnHtXGJ4EBr3j5zpJggc9EiAOcA0uyai0Sz4AOgHvAEVS3cKr3A+UMrKQZE7EFd/UH61Ks2mNqL2pB6ZYIO4IgweVRcDh3DMgIKLBDMTIz5mywB4o9xoR8xD9rFNbdMm6nMMxOygzJ1MEHLPrWz4bxAXkkCCDDDoffmDyNY0KlsgaksYJJknQnX6HTlUuxizZbOvLcfENTl9+h6+9Wxy0p1MO7mLu/wKwXY21W3eMubioCw73KrnxAqc4shTPJR0qsN7h5wv633SG2lnMPB4xbsB7YhN4UO6j0Y9au+FsHz3RqHbwnqqAKPuCfnWVtfowUWnttfZs2HNicpGUkXVzqufLqt4yrTqJETW7kaHDcGwahSlu0A2UiNAe6VVTSdSqoo9Mo6UynZ3AZAgtWcmVrYEgjKyqXQa7FUUkdAKr7P6PlW8t3vSYe45SGVA1x0uKVCuIIZNZkNJkVGwfYDue6QHOAcOc6oqZP1az3LEqWObvkLIYGk+xAam9wOw7941pGeUOYjWbRLWzP7JYke9WFciuqBKKKKAqr7RXIsMo8zwqiYkk7e0Az6TVpVR2iMIjHYXBPpKsAT8yKi+k4+1BieFi5DOsHkJkrzlWXY+o1qvwN42LxDyUcTnA1BXcuB+yR4gPyyQNTU7H8cQDzL03BM7QBuT6VDu51CPlls2YD0M6AjScunSawdmrrlK4taVxpsYIIP0ZSNJ6GmeEeG2HYyzKJPTTQAcgNfvT6qjJKaBvF4dNT0HLbb3501w2Vbu2OYalSd4nUGOYkfIjpULfC3LxuNlDRpJjcDbQ7SSI+vpUfFcSt2BlUSd8qiTrzPTXmTUrjLm3buMuhCztI8AJ2ETWSw/iZQSSbkO7cyXAPyAUwB0FKnGbTGxd5mLZigbkPFEbEE9eY/4elwD3N1Zp3zMSOmm0VpOHcOVVE6/c/71Huce8WW0oboSYX5RqffaiN/kUlrspv+EsHl/T1qOnZtkuCLYGddIkQyidNea/5a0/6ziG8uUf4Z/wD1XF7E4hZLFNP2B/PPQ3fyKf8A6XeVSEuXVnXfP15NRZvXbQg+NRzOj/ETJ0Op20q2tcRvkaJ3k7EIUX+LNBp9rzEDvMO5nc28rx8pBOvSp0jelQ3FwwKklSREEHc8tBvRg8f+CihirXASOoJJYyPSpeP4ZbKsVbKyqTlPhOikgZWqD/0W5aVAARlAAYakQuXUH+WnrNV0ncq4FxLNtQupLBdfExJ3Y82Om/8ASpOPsi5bK/T0adCPY1nmxTW2zurN4cvgXNlkzJUanbWByG+tOpjO+zKXKrl0jQtmBGbrA+Rn7ztGos+EcSa4gLLlJAJggrPMKZn6imeId4t1GYg29RtDBmgL7jcT6iu2cZUCfEgA+Y0+lPcYthlZeqkfXQR8zQ9Uzcd7jBViec8h1I5+3M/OpV3DZEhfck6knmT9PlUkIlpTEAan/cnn7motjiQc6AlfiIhT7TvUo3ahYXhpP4l0nPuuUxlB5DqSN5npTXE8aVU5QWZRPLToTsN403PLrUvGYlnYJb0JO8TCgGT9x84qJxJMipbUEszzA1JyDOZ9ZCyTprULNp2eyDD20tmQihDIgyoAOYcjOvzqyrHdl8WyXFVwQWUI0xGYaqZGh/Ms+orYTW+N3HFnj23RaKKKsqKWkpaBKKKKAqj7ULKop1Rm8Q5GASAeonWPQVeVWdoLBaySBJQhtNTA0OnsTUZelsfcZrFXbdlZyL9AJmixxOwy+EqJ1jy/+JiPpUS5xbMwW2AzRy2AmJLbb8hJNWGGsMy5b2UzyEkR6hq5467FY+CJuA23KBiZEAqdJzQdjpEjefSnb9oooYsJTWToDoRB6AipX/T+6Oa3Pqk+Eg7xPlPzA9KZxeKRvKoZzspHiB21B1WI1PppROzi3lvW5B9CD/lIOx1iKy9rBtaOVgQLZCo5iGWAFzfCVHh13gEcxWhvYE5g2zAaGMw9CyncjkdCJMHWgYps+V0XXQMCRmncDSAY5Hfkae0y6O4LGhlykCCCDr8o0qHf4MF1S6vsxCmPfnpA2FTL2ERBK2wY6AT6xUa1ewzlhlthufhCmdtTAoc+4cwPF2QhXH9foRIPyqWjC87E6qhAAOxMBpI5xOg6yelZbiOG7lvCPATIGsgjlI115HUjXpVwLb2T4HDpeXwlvMGySpOXQ6a7DblSUyh+9jXcmGyLrEasQDEzqRtyo7kc7zn+I/1rvD8OCrzPQT02qPcyC3nDKGj+zIMkxGTfNM6TFDg3xC2TbZRiGMwoW4JHjIXQOOhO1SL3F7th1R1FxWmIMEZRJgNJ5jQmB11p67w5XUDYZlbUb5TIH1qDfw+XwgyujBWaVlTIOviUzzU6dKnaNbWPdW8QuZTHygg8wR1/1qt4rwnmdI1DjzA7Azz9jpBpi1jjafMJKnRxzgcyBsw++o5iNDiLgZORBG41359KgU3Bb472LjEstsET5TmZlLjTfQA7xPrU67cz3QBsPEfYHT6tH0NU9nDFrwKAFgr84lSyAiYMdfcVci6tlDJBY6k+scvQD+tDXLnFWi7fieQb9GPIeo5+u3WubFxrhi2Bl5sToR+yBqffQdK5w7d+ZYgW/cDN6fu/z9t7HEXCqfhZZ9dunL+VNFpmEsKSTLc2PpsABsB0H3NV/DcUbmJus6lSiKi5t4b8RjHLXKI301pV/EuKpJIHiM+m31bl6elJi8TkOQaszM7EDlOgHv4VHz6UNHbt/PdRFIBZ1AkxrIM9dAK3wrCXMMLdvLuzRmPMk7mffbpyrY8KxBezbY7lRPuND9xWnTYdb5UuiiitWApaSloEooooCuXWQRXVFBi8DNsZGEFPCR6gAfca/OomPu3WZTbtnQggllUxsdDJ1Fa3inBVukMDlcCM0SCN4Yc/fcfWqO9ZeyfxF8PJxqnKJP5d9jFYZY2OrDOX/Vf+s3B5lb+GRp6rNN4LHrdMEw6sQCDrA5weREaEfSJqU/Em5W3J+UfxzG2vWmnxlosC4AO4zDKw5/mGlVaHMSl3nBWNWQeP5ITH0JjTSomM4ilvKIMmAJDCOuYkcgOepNWdji6PIXWP9AefvSXriwWI0AJPyoiK5+KB/Ba1bqdFE6ak768hr7VIxNtbaZrmw39flzJ6U8uPT9k/4h70HiIcGBoPzcp5qOpjeieWc4ssWgG3GUdYO32BipXZu0CcxAmAJjXYDf5faq7imIy2lWJYnQc4Hi09hA94FBwrW7Ms+S35YlZdoPh5ggEQQpg6gbE1EXysk004x0nMI7sSAfjPUdEHXn7ASyt9rpm2hYfFEL/Ed/lNZ/G8aXdzC+0gac+REgAA6EnXRSDEwfGLl24XAIQDwuXYNpzBnfUCYjoNKbRMb8azE98F1VvlDfYGfp0pvB4y2Fe43iYQBlEwpHhK9NZk9RryqZ2e4ib9kFjLAlSepU76bSIMVH4hhzYuC7b2nxL+9v8AJuY6wetSpd+qZ4Uy30ZLnn8wYQGOgDEEDUjSQZ5bgVE7+4iG1GaGZQQQsQdiCCd9dOscqmcVsCRcWCjBTPqdASZkTpr9YqvTF5VKlBAnSdl3JMbD7meZNLVpPp7D3WWdC11okKPKBsJPlAJmTzM+3dywqQ99gTvlnQRzY/m/lVfe4jejwAImbKSqzBjZs5EaeI6betKbl1bfe3VF1QSJcdzACBiT+UHOWSCNwOtNHcusF2hV/KMw6gjUeg3NSTbS7qPCx5jQ/Xn7GaprnH7VxQAuY/CwhliDt5hoQdNwRBg0mFvFGzMGkklSzFjlJmBMxHTkImmztWtnDG3KfmOpb4o0n0I0GXYSIpeH8IFts7Es28mN4iTGhMbRAEmBzrpuI23Azb8iDBB20I560yuNck5VLKNJ0+e8T8qcK6pcVcPerKwJicwMQCR4fWI9K0/Zy7NnL8DMPqcw+zVjr19n8q+IEaRsd9QdR0/lWh7L4mXPR0Dx0KnKfswHyq2F5U6s/wCWlooordyilpKWgSiiig5VwRIIPtr6UhvATqNN9dp2npWB4bw3iFnOircFt3uNAa0MpfHXXLKfNrh3DEb9INRTwniOS6/dE37iWGJmzBvWcIwkqSQR+sBRpA2O1B6UabdlPhYqZ0gxzG0HqKwvFMHxO4MQFN3K/fZAHtIQBdwzWgjSCpNv9YGp6TGlNYjgnEGVXKobwxYuwQoAy276By6tLKVa0AIlTOh1oNTiezNsmbbG2eYEFevlO0+kVFbhGIUQMjj0Yr9mB/nXXZnCXhfxNy7bZBdGHKh2VmlbCo4YodSGBE7HcaVoqrcYvM8oyGK4dcnxYdmjmpU+u4cGm7mHbQvYuabSGI+kkfWtZex9tTDOoPSRP03phuIhh4Ldx5HJco/iuFR9Kjsi3lrB4jtBbBnJPOcg56gyYqHi+0LXPCg+ZMj6L/rTXG+CPbuFXVV0lSSXlRoDoAJAgHXQ+hBqrwV1rgyqYA8zgR6wvqevL3iue7l07sZjZuOcXh2ZiZJjRmJiY/IkbRzI25a7Tr1m9dTvLqkKgC2zEBcxUaCBEqpkgdBInR67iFtKCNMkQAJ1/KADvry+/Okv9pL1y2ysAM8AgE6LtlE/dtz6aREujKW8aVdyzrOw6f6xVhwbgbXiTcAaCMozEDTQu5AmM0qqr0bXeo5cALI1LSfr0rW9n3FuyDEsxAVRuxgQPTQEk8hJphzU9W6kOcPwRszbtxmfUDUqgAys8MSY2gTq3zqdewYyZNSIgyZJnck9TMzT+Ew+SSTLsZZuvQDooGgH9Sa7uCtXLvnbN275TCXFuam08GBJgsCPD6z7VRYtnVUcZSHzFgRopBCgFUYqdNvzeInSK0HELQ77I+iXlUH1KuCBPuFHs5qrwhILYa6wzAL3cePu8iKXAJXVoJEz8OkUWrrjt1La4dl0BBgye81CrBjUmIUk+gpOOuBbs4cMp07xi9rNpOjZm0zZJB5neRzh3MP3uHVEJU2riOpVSCA4AGSRqY/MQQcw1Gwn2ccr4rEXQwJsaZM4bMfEgJMwmaPL6HqIIPca4fat27YuCXPJTBhQRKk+IKunl1Ok1W2b1xVKn8TLMh5tsCDCqrqDLnXfYROk1ItWzfuveuk5FALAycodH1tq2skQAsA+4NLjeINei1hV/DGUhgpDFgIJkHK50gnYRrrEDaLaxKZgWzoup8ZUEFTBmAY9ZI0q84bxpCSsjT1G3L/npTfFuz6omZCfNJBGcEmFE6glF1OXmTVHxLDKSNMwPl0EsSc4b5mDPIAnmJpZprL3Nfi8RaIlwDA6kH6gg/ep/ZRM7NdAhFHdoBsdix9hAH1qP2e4fh8TbzMnjRitwAlUZh+YKDEHeBpMitXbtgAAAADYDQD2FbY4/XNnnNajuiiitGApaSloEooooKXtlxJ8Pg7t20QHXJBIBHiuIpkHTYms5xT9IDxauWbbKn6xcRg/hFxLdrFMVDFfCwfD6xMSJOpjc3rKuMrKGU7ggEdRodN6bOBtmZRNSSfCNSRBJ01JHOgytr9IqupZMPcy95ZtAv4PFfaysN4SAQL6mATIVttJmcB7Y/rTWgLJTvbIuqS8iFdrd0CF3RsnuHG2oq+bBWySSikkgklRJK+UnTUjl0pvDcNS25ZZEgAL+RRzyLsuYgExuQKB+/aLLCsVPUAE/fSo54Up85d/3nMfwLC8+lTJpZoGrGFRPIqr7AD+VO0TUHF4slu7teciWO4QH8x6k8l577A0Efi9hcR+BlDQQXYie75iP+4Rt03PIHB8W4OMCxt7WtSja7TMEndhMHmdDzr0rDYZbSwNhJJJ1JOpZjzJ3JqF+rjE+K4oNkGUVhIc/wB4wPL4R/i6RTLGZRp0+pcK8vC6h28MA5VO6jqR8R+23WWbWIDMVTU89K2PaHsEJL2FzCNbWYjbmknWeh+R5VRLwa8sKMO6+gUj7gRXPcLHfh1cbPasxUBczHy6/StH2OuypLDxRCj4V0BX94+FiecgcqzGQu3iUoqnwBtC37cHl0+vSrzgVpw2ZUYoo8bAHKF5E9ddNNeewNMdynU1cd7bRajYy+RCp5225gAeZyOig/MkDnQ2MVULMQFAkn0/rXGCQmXfR25fConKnykk+pPpWjlU3bHB5rOYSChDAjca7/UCqa/ijeyzcFq7bBKuV/Dck22zORscqZYM+b0Fa/iNnOjL8QI+o0rA2MW+VgphVAE5Q0uXFsABtNCDr6HpUfWnFjScF4Y11hfdgrT4xbbMruqgF5IlVI/LA0qVxLgdnJczuQDLmAJGhQHKBLakmTrNUtjCm3hHbPb7xrmdSrO2bumls2Y6vqTIMaASQKl3cTcR7N7Rg1sW3LrGdyVXYeXYiNjmG2WDZQ9irFq+oS0wdbWUC2IRmOWARcO4ydN4InpDuYi/ZBiwtmQLaSQ7kqSc0qD156STzqPi+GCzcVrZBtMzFIYDNmEtLAaQJGnWfSpuF46RaCOzQthizJ4nUo0SGPm8BB9lbWQahKHheMs3eK/jUuHQsS5TkQGGu8xzSeY2e4taYZQAcxUSdA+2smTB5eEVJW2WYoxDpa3OVgIbzAgQGMAGddD6kVB4lfLXAsxOikawx8sdUbaOsjnVcmmHtf8A6PEIe7pAyqDEiCGaFIOxAnfXcncVuaznYbDMuGzNIzsWAPIQFHvtvzEVo63xmo4+pd5UUUUVZQUtJS0CUUUUFJ2ksXjkbDg50F0gjL5u6IQEMYILwP8ATeqxsbixie5QAFme4AQgGQYhBmeNdbRYaazFa6kigypt44FHYs0KSyKbY/ENlwV1EG33gXKSZ11kChUxed7ndtmKZARkGgvXipILR5GSfc+tXl7jdlFLNcUBZnXaAWJjeAoJnprXY4tagnOsAsD6FTladNIIigoXfHk5oYbkLFuNDYIUyZ1m8DryG2hLtq5juazDKIbIAwD3g8MplZTuiCQddIEki0w3G7bFwTly3MgJIhjCEFSORzqK6scZtOVCXFbMYEHeU7wQOcrr7UDHBjeK3O97wHMcneBNBqBGTfbNr1jlU7CYQW1gSSTLMd2Y7k+v9IA2phuN2Q2Q3FzZsseshY/iIHuR1FNHjVl1Azqc2UEBuVxig8Q6kED1BFArf/IaNO5U6/8AcYHy/uA7/EdNgZsoquscbw+iLcTQAADaMhcRAiMik6chVip0oCKrrzd8xtj+zUxcPxH+7Hp8X8PWHMbiCWFq2YYiWb4F6/vHZR7nlUnD2AihVEAaAf78z686DvIOlLlrK2u0d0HIylvxNCujFe/vWsvlja2vuDvzqXwTiV3EreM5JNvJ4T4A1tCwEgSwYsNfzDltQQeIcNYuz2hNm2xYrIHjEk5Z0KqdY+L92KXBliJYAHoDMDoT19tK0yYRVt92BCxl+URz3PrWZa/3QYXN00Mc/hyjnm0gdTHKs8o3wy3w44g5MIh8Tc/hUbv78h6n0NY3FYMJfuW1kAFIA3jMzLE77jQ7862+EsEAs/nfVugH5UB6KPqZPOs1xrCqcWgaMtxCpn005EelZtZ6N8RbOLNnMpBBzBjnILE5ZuEHeRsCQVgU6bCuMUS2YKyKufZFRe6zBzAJO5DaGBM0xZU2rmZCxNsRpJZvFMkc9yfERMayK74RxH+1ADszgSwIK65g7omoIUiehkAVOztM/wDUHSxmUm5lZe8QjKDZJZHYRqHDK76a+LpEP4jCWswFq3mXKMkOYKso1HhJYf4j7gaVwmGHd5GhWS93veEQQUaVKrGvgLKV+FtYmorY9bJ7pQArZmRl0AmGKoJjKI8u8acqjZManYzFC2gW2DLeJGkmSAJUydJAiNoiIy1zwThBxF9YEpIdpmFQw8D1zrAH7R6U9wjgN7FkMPAivmzsJE8+7EjOGkmdAPXat9wjg9vDW8lsGOZYkkwI1J/kNKnHC3moz6kxmsfaZathQAAABoANAANABXdFFbuQUUUUBS0lLQJRRRQFFFFBncZ2RViuRjGcO2c5zKhgpBYHUBjoRrpqI1lDs8rC53hM3HzNkJUEKMigiY1XfkSZ6VcUUFKvZS0IINzRgw8emZe6gkR/2l9dxzrjgnZRLCWcxLXLYWWnQlLRsjT4QhMDlPOr2igqr3Zu0xJJfVi3m5tct3Ty+K0vynrXFrsxaUQC+9s+b+6uNdXl8TmfSp3FsQbdi66wGW27CdpVSRPpIqhtdrZW2wBaVDOFAnzpbOh1zBm1TcDXoCDuC7MFVCMVK973raGcynMGQgCMx3BzaSJM1cY7FZAAozOxhF9eZPRQNSf6kVQp2yDXbVrKA1y4QMt22wZAwQspYqW8XJQTAkaET1a7bWiucpHhVvMs5WzkifiHdklehU7Ggv8ABYTu13zMTLNzZjufToByAAqRVAe1YBcm0Rbt3Bbd8w8JLOmqxMAqp05XF6NF7aYkAkQYEjePSaBYopaznaDhrX8TatkXRaaxiEd0JUKzmz3ZkHRhlcg8vnQaKstxq33l1bw8ltu7/eYyM3sjeEerN0FTuD4W5lPfqyXriZGZDKgWvACpmFzyXGkwYOq1I4zhguEdVEBEkDpkhh/lqL6TjdVW22kVne0OHm7ZPNSSI6qVbT5E/wDNrS5iyDkTV99dlHxN/Qcz6Saj8RfxWz0z/wCWf6VhXZJyquLY63cSUIYESI8X/gzj6ZaicE4Fi7iF7VuEYyCWUSFBUbxzkDSIO2hn0azwW1ctW+8tqxCJrz0Ubkan51Z2rQUAKAANAAIA9gNqv42V63HDz/B9g8S5BvOiLpMEu2mwEQBHWSR7Vf4bsFhlWGBuNoc7mYZZh1XyhpM7dN60lN3sQqRmIEkKJO5Ow9zV5jIyy6mV91H4fiCQVeA6aNGgPwso+Ej6ajlUyor4cNcDgwyaGOYInKfTY+h9zUmasoWikmloCiiigKWkpaBKKKKAooooCiiigKKKKBGWRB1BrhbCjZQOew3iJ+gpyigYtYG2vlRRBkQoGsROg3jSmsDwi1atLaVRlXbN4t51JO513qZRQVtjgFpNs3mzb76khWO7LJmCTrVlUTigud0e688rERMZhm82nlmqMHFEm2tzx91ckErKMGuCwxIBB7xSJ/c9TQaaaKxtzhOLbxZShCuFysisod8I5WQYk93e676nWneLY3FrmGtsO+VNbZOovAwxYCf7JlB3OkHWg1tQOJ3C4aynmdSCeSKwIzN69Bz9pNMcHu3Ge7LlrasQhMTJALKwjdCCPWT0qwwmFFsQJJJlidSxO5J6/wCw5UFZZ7MKogO0kySQCSeZJ6/+thXGI7Lq0HOZExpp4hBnnV7RVe2L+TL9M4RSEUHQ5RPuAAaeooqygqr7QcNe/bVbbBGFxHzHlkbNpA3/AOSKtKKDPpwnEZg3eBPGjZQzukLbRHQqwBIJDEGQQYPUGvxPDMTmtqxLgtLBblwLAW1K5shKkujMCY0LDNqZ2FFBV8DwrKHLFyC7d2HzZlSSQGzE65maD8OUcqtKKKAooooClpKWgKKKKAooooCiiigKKKKAooooCiiigSKBRRQLSUUUAKWiigKKKKAooooCiiigKKKKAooooCiiigKKKK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10" descr="http://www.mozalearn.eu/course/biologia_11/jpg/b11_117_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9" name="AutoShape 12" descr="http://www.mozalearn.eu/course/biologia_11/jpg/b11_117_1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124" y="1425039"/>
            <a:ext cx="6555179" cy="464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172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/>
              <a:t>3, </a:t>
            </a:r>
            <a:r>
              <a:rPr lang="hu-HU" b="1" i="1" dirty="0"/>
              <a:t>végrehajtó blokk</a:t>
            </a:r>
            <a:r>
              <a:rPr lang="hu-HU" dirty="0"/>
              <a:t>: frontális lebeny, amely tervez, programoz,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ellenőrzi </a:t>
            </a:r>
            <a:r>
              <a:rPr lang="hu-HU" dirty="0"/>
              <a:t>a végrehajtást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/>
              <a:t>sérülése</a:t>
            </a:r>
            <a:r>
              <a:rPr lang="hu-HU" dirty="0"/>
              <a:t> nem érinti az észlelést, de </a:t>
            </a:r>
            <a:r>
              <a:rPr lang="hu-HU" dirty="0" smtClean="0"/>
              <a:t>károsodnak </a:t>
            </a:r>
            <a:r>
              <a:rPr lang="hu-HU" dirty="0"/>
              <a:t>a mozgástervezés, kivitelezés funkciói. </a:t>
            </a:r>
          </a:p>
        </p:txBody>
      </p:sp>
    </p:spTree>
    <p:extLst>
      <p:ext uri="{BB962C8B-B14F-4D97-AF65-F5344CB8AC3E}">
        <p14:creationId xmlns:p14="http://schemas.microsoft.com/office/powerpoint/2010/main" val="168531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tudományos </a:t>
            </a:r>
            <a:r>
              <a:rPr lang="hu-HU" b="1" dirty="0" err="1" smtClean="0"/>
              <a:t>neuropszichológia</a:t>
            </a:r>
            <a:r>
              <a:rPr lang="hu-HU" b="1" dirty="0" smtClean="0"/>
              <a:t> alapjai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13164"/>
            <a:ext cx="10515600" cy="54448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XIX. század közepén tett felfedezések alapozták meg.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1863-ban </a:t>
            </a:r>
            <a:r>
              <a:rPr lang="hu-HU" b="1" dirty="0"/>
              <a:t>Paul </a:t>
            </a:r>
            <a:r>
              <a:rPr lang="hu-HU" b="1" dirty="0" err="1"/>
              <a:t>Broca</a:t>
            </a:r>
            <a:r>
              <a:rPr lang="hu-HU" b="1" dirty="0"/>
              <a:t> </a:t>
            </a:r>
            <a:r>
              <a:rPr lang="hu-HU" dirty="0"/>
              <a:t>leírt egy </a:t>
            </a:r>
            <a:r>
              <a:rPr lang="hu-HU" b="1" dirty="0"/>
              <a:t>balfélteke sérültet</a:t>
            </a:r>
            <a:r>
              <a:rPr lang="hu-HU" dirty="0"/>
              <a:t>, aki nem tudott beszélni.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Amerikában </a:t>
            </a:r>
            <a:r>
              <a:rPr lang="hu-HU" dirty="0" err="1"/>
              <a:t>leirtak</a:t>
            </a:r>
            <a:r>
              <a:rPr lang="hu-HU" dirty="0"/>
              <a:t> egy híres esetet, </a:t>
            </a:r>
            <a:r>
              <a:rPr lang="hu-HU" dirty="0" err="1"/>
              <a:t>Phineas</a:t>
            </a:r>
            <a:r>
              <a:rPr lang="hu-HU" dirty="0"/>
              <a:t> </a:t>
            </a:r>
            <a:r>
              <a:rPr lang="hu-HU" dirty="0" err="1"/>
              <a:t>Gage</a:t>
            </a:r>
            <a:r>
              <a:rPr lang="hu-HU" dirty="0"/>
              <a:t> vasúti munkásét, akinek fején egy vasrúd hatolt át, megsértve a frontális lebenyét. A beteg túlélte a károsodást és meglepő személyiségváltozáson ment keresztül, ma úgy mondanánk, </a:t>
            </a:r>
            <a:r>
              <a:rPr lang="hu-HU" dirty="0" err="1"/>
              <a:t>pszeudopszichopátiás</a:t>
            </a:r>
            <a:r>
              <a:rPr lang="hu-HU" dirty="0"/>
              <a:t> személyisége alakult ki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ma frontális szindrómának nevezzük a jelenséget). </a:t>
            </a:r>
          </a:p>
        </p:txBody>
      </p:sp>
    </p:spTree>
    <p:extLst>
      <p:ext uri="{BB962C8B-B14F-4D97-AF65-F5344CB8AC3E}">
        <p14:creationId xmlns:p14="http://schemas.microsoft.com/office/powerpoint/2010/main" val="2250411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file1.npage.de/001876/61/bilder/asz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624" y="1735817"/>
            <a:ext cx="7504010" cy="461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60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771896"/>
            <a:ext cx="10515600" cy="2486335"/>
          </a:xfrm>
        </p:spPr>
        <p:txBody>
          <a:bodyPr/>
          <a:lstStyle/>
          <a:p>
            <a:r>
              <a:rPr lang="hu-HU" b="1" dirty="0"/>
              <a:t>Alapvető </a:t>
            </a:r>
            <a:r>
              <a:rPr lang="hu-HU" b="1" dirty="0" err="1"/>
              <a:t>neuropszichológiai</a:t>
            </a:r>
            <a:r>
              <a:rPr lang="hu-HU" b="1" dirty="0"/>
              <a:t> fogalmak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89413"/>
            <a:ext cx="10515600" cy="478755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Modularitás (</a:t>
            </a:r>
            <a:r>
              <a:rPr lang="hu-HU" dirty="0"/>
              <a:t>anatómiai és funkcionális): </a:t>
            </a:r>
            <a:r>
              <a:rPr lang="hu-HU" dirty="0" err="1"/>
              <a:t>-az</a:t>
            </a:r>
            <a:r>
              <a:rPr lang="hu-HU" dirty="0"/>
              <a:t> agy anatómiai és funkcionális modulokban szerveződik (pl. a beszéd produkciójáért a bal oldali </a:t>
            </a:r>
            <a:r>
              <a:rPr lang="hu-HU" dirty="0" err="1"/>
              <a:t>prefrontális</a:t>
            </a:r>
            <a:r>
              <a:rPr lang="hu-HU" dirty="0"/>
              <a:t> kéregben található </a:t>
            </a:r>
            <a:r>
              <a:rPr lang="hu-HU" dirty="0" err="1"/>
              <a:t>Broca</a:t>
            </a:r>
            <a:r>
              <a:rPr lang="hu-HU" dirty="0"/>
              <a:t> terület felelős) </a:t>
            </a:r>
          </a:p>
        </p:txBody>
      </p:sp>
      <p:pic>
        <p:nvPicPr>
          <p:cNvPr id="4" name="Picture 2" descr="http://file1.npage.de/001876/61/bilder/asz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16" y="3538846"/>
            <a:ext cx="4940136" cy="318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6187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/>
              <a:t>Egyéni különbség</a:t>
            </a:r>
            <a:r>
              <a:rPr lang="hu-HU" dirty="0"/>
              <a:t>:- egyéni diszfunkció mintázat, egyéni elsajátítási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mintázat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Plaszticitás</a:t>
            </a:r>
            <a:r>
              <a:rPr lang="hu-HU" dirty="0"/>
              <a:t>: </a:t>
            </a:r>
            <a:r>
              <a:rPr lang="hu-HU" dirty="0" err="1"/>
              <a:t>-a</a:t>
            </a:r>
            <a:r>
              <a:rPr lang="hu-HU" dirty="0"/>
              <a:t> fejlődés során (</a:t>
            </a:r>
            <a:r>
              <a:rPr lang="hu-HU" dirty="0" err="1"/>
              <a:t>pl</a:t>
            </a:r>
            <a:r>
              <a:rPr lang="hu-HU" dirty="0"/>
              <a:t> tanulás) vagy sérülés következtében az </a:t>
            </a:r>
            <a:r>
              <a:rPr lang="hu-HU" u="sng" dirty="0"/>
              <a:t>agy újraszerveződhet </a:t>
            </a:r>
            <a:r>
              <a:rPr lang="hu-HU" dirty="0"/>
              <a:t>és új modulok (idegi kapcsolatok) képződhetnek. </a:t>
            </a:r>
            <a:r>
              <a:rPr lang="hu-HU" i="1" dirty="0"/>
              <a:t>Egész életen át tart</a:t>
            </a:r>
            <a:r>
              <a:rPr lang="hu-HU" dirty="0"/>
              <a:t>, bár időskorban csökkenő tendenciát mutat.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208632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876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b="1" dirty="0" smtClean="0"/>
              <a:t>szimptóma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878774"/>
            <a:ext cx="10515600" cy="5759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 smtClean="0"/>
              <a:t>tünet</a:t>
            </a:r>
            <a:r>
              <a:rPr lang="hu-HU" dirty="0" smtClean="0"/>
              <a:t> </a:t>
            </a:r>
            <a:r>
              <a:rPr lang="hu-HU" dirty="0"/>
              <a:t>nem vezet el automatikusan a sérülés </a:t>
            </a:r>
            <a:r>
              <a:rPr lang="hu-HU" dirty="0" smtClean="0"/>
              <a:t>lokalizációjához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tünet részletes analízise, struktúrájának megértése, vagyis, hogy egy cselekvés végrehajtásának mely láncszeme sérült, segít megtalálni a sérülést okozó részfunkciót és annak agyi megfelelőjét.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Ez  </a:t>
            </a:r>
            <a:r>
              <a:rPr lang="hu-HU" dirty="0"/>
              <a:t>a </a:t>
            </a:r>
            <a:r>
              <a:rPr lang="hu-HU" b="1" dirty="0"/>
              <a:t>minőségi </a:t>
            </a:r>
            <a:r>
              <a:rPr lang="hu-HU" dirty="0" smtClean="0"/>
              <a:t>elemzés csak </a:t>
            </a:r>
            <a:r>
              <a:rPr lang="hu-HU" dirty="0"/>
              <a:t>valószínűsíti a lokalizációt.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Adott </a:t>
            </a:r>
            <a:r>
              <a:rPr lang="hu-HU" dirty="0"/>
              <a:t>részfunkció </a:t>
            </a:r>
            <a:r>
              <a:rPr lang="hu-HU" b="1" dirty="0"/>
              <a:t>lokalizációját</a:t>
            </a:r>
            <a:r>
              <a:rPr lang="hu-HU" dirty="0"/>
              <a:t> akkor tudjuk bizonyítani, ha </a:t>
            </a:r>
            <a:r>
              <a:rPr lang="hu-HU" u="sng" dirty="0"/>
              <a:t>különböző szimptómákban rábukkanva e részfunkció károsodására, mindig ugyanaz az agyterület merül fel</a:t>
            </a:r>
            <a:r>
              <a:rPr lang="hu-HU" dirty="0"/>
              <a:t> lehetséges lokalizációként. </a:t>
            </a:r>
          </a:p>
        </p:txBody>
      </p:sp>
    </p:spTree>
    <p:extLst>
      <p:ext uri="{BB962C8B-B14F-4D97-AF65-F5344CB8AC3E}">
        <p14:creationId xmlns:p14="http://schemas.microsoft.com/office/powerpoint/2010/main" val="2812080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informed.hu/_Images/betegsegek/betegsegek_reszletesen/neuro/anatomy_function_neuro/000019705_brain_white.gif.jpg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678" y="641269"/>
            <a:ext cx="7255823" cy="5593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403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7700" y="3176506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b="1" dirty="0" smtClean="0"/>
              <a:t>szimptóma </a:t>
            </a:r>
            <a:r>
              <a:rPr lang="hu-HU" dirty="0" smtClean="0"/>
              <a:t>minőségi elemzését követi </a:t>
            </a:r>
            <a:r>
              <a:rPr lang="hu-HU" dirty="0"/>
              <a:t>a </a:t>
            </a:r>
            <a:r>
              <a:rPr lang="hu-HU" b="1" dirty="0"/>
              <a:t>szindróma </a:t>
            </a:r>
            <a:r>
              <a:rPr lang="hu-HU" dirty="0"/>
              <a:t>teljes leírása, vagyis az adott részfunkció kieséséhez tartozó </a:t>
            </a:r>
            <a:r>
              <a:rPr lang="hu-HU" dirty="0" smtClean="0"/>
              <a:t>szimptóma együttes </a:t>
            </a:r>
            <a:r>
              <a:rPr lang="hu-HU" dirty="0"/>
              <a:t>részletes elemzése. </a:t>
            </a:r>
          </a:p>
        </p:txBody>
      </p:sp>
      <p:pic>
        <p:nvPicPr>
          <p:cNvPr id="6146" name="Picture 2" descr="http://cbsnews2.cbsistatic.com/hub/i/r/2011/07/28/222ffad4-a645-11e2-a3f0-029118418759/thumbnail/620x350/a12579e6bfdf95a498503d7052c7928a/active-br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206" y="130691"/>
            <a:ext cx="5237018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7958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b="1" i="1" dirty="0"/>
              <a:t>Asszociáció</a:t>
            </a:r>
            <a:r>
              <a:rPr lang="hu-HU" b="1" dirty="0"/>
              <a:t>:</a:t>
            </a:r>
            <a:r>
              <a:rPr lang="hu-HU" dirty="0"/>
              <a:t>Egy adott agyi terület sérülése amely többféle tünetet okoz (ezek sajátos kombinációban jelentkeznek, szindrómák formájában) = Az X (</a:t>
            </a:r>
            <a:r>
              <a:rPr lang="hu-HU" dirty="0" err="1"/>
              <a:t>pl</a:t>
            </a:r>
            <a:r>
              <a:rPr lang="hu-HU" dirty="0"/>
              <a:t>: </a:t>
            </a:r>
            <a:r>
              <a:rPr lang="hu-HU" dirty="0" err="1"/>
              <a:t>okcipitális</a:t>
            </a:r>
            <a:r>
              <a:rPr lang="hu-HU" dirty="0"/>
              <a:t> lebeny) sérülése az A, B, C funkciók sérülését okozza </a:t>
            </a:r>
          </a:p>
        </p:txBody>
      </p:sp>
    </p:spTree>
    <p:extLst>
      <p:ext uri="{BB962C8B-B14F-4D97-AF65-F5344CB8AC3E}">
        <p14:creationId xmlns:p14="http://schemas.microsoft.com/office/powerpoint/2010/main" val="812895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Alapvető </a:t>
            </a:r>
            <a:r>
              <a:rPr lang="hu-HU" b="1" dirty="0" err="1"/>
              <a:t>neuropszichológiai</a:t>
            </a:r>
            <a:r>
              <a:rPr lang="hu-HU" b="1" dirty="0"/>
              <a:t> fogalmak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u-HU" b="1" dirty="0"/>
              <a:t>Disszociáció</a:t>
            </a:r>
            <a:r>
              <a:rPr lang="hu-HU" dirty="0"/>
              <a:t>: A páciens károsodott teljesítményt mutat az egyik feladatban, de más feladatban normálisan teljesít. ( Például a vaklátás:- Percepció károsodik: a páciens vaknak érzi magát. A mozgás érzékelése viszont jobb a véletlen szintjénél) A vizsgált feladatok különböző neurális hálózatoktól függnek </a:t>
            </a:r>
          </a:p>
          <a:p>
            <a:pPr>
              <a:lnSpc>
                <a:spcPct val="150000"/>
              </a:lnSpc>
            </a:pPr>
            <a:r>
              <a:rPr lang="hu-HU" b="1" i="1" dirty="0"/>
              <a:t>Kettős disszociáció</a:t>
            </a:r>
            <a:r>
              <a:rPr lang="hu-HU" dirty="0"/>
              <a:t>: asszociáció és disszociáció együtt </a:t>
            </a:r>
          </a:p>
        </p:txBody>
      </p:sp>
    </p:spTree>
    <p:extLst>
      <p:ext uri="{BB962C8B-B14F-4D97-AF65-F5344CB8AC3E}">
        <p14:creationId xmlns:p14="http://schemas.microsoft.com/office/powerpoint/2010/main" val="22932819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1377" y="305748"/>
            <a:ext cx="10515600" cy="1325563"/>
          </a:xfrm>
        </p:spPr>
        <p:txBody>
          <a:bodyPr/>
          <a:lstStyle/>
          <a:p>
            <a:r>
              <a:rPr lang="hu-HU" b="1" dirty="0"/>
              <a:t>Alapvető </a:t>
            </a:r>
            <a:r>
              <a:rPr lang="hu-HU" b="1" dirty="0" err="1"/>
              <a:t>neuropszichológiai</a:t>
            </a:r>
            <a:r>
              <a:rPr lang="hu-HU" b="1" dirty="0"/>
              <a:t> fogalmak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b="1" dirty="0" err="1"/>
              <a:t>Lateralizáció</a:t>
            </a:r>
            <a:r>
              <a:rPr lang="hu-HU" b="1" dirty="0"/>
              <a:t>: </a:t>
            </a:r>
            <a:r>
              <a:rPr lang="hu-HU" dirty="0" err="1"/>
              <a:t>Hasitott-agy</a:t>
            </a:r>
            <a:r>
              <a:rPr lang="hu-HU" dirty="0"/>
              <a:t> </a:t>
            </a:r>
            <a:r>
              <a:rPr lang="hu-HU" dirty="0" smtClean="0"/>
              <a:t>kutatások &gt;&gt;&gt;&gt;&gt;&gt;a </a:t>
            </a:r>
            <a:r>
              <a:rPr lang="hu-HU" dirty="0"/>
              <a:t>két agyi félteke különböző képességekért felelős.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Legtöbb </a:t>
            </a:r>
            <a:r>
              <a:rPr lang="hu-HU" dirty="0"/>
              <a:t>embernél a nyelvi képességekért többnyire a </a:t>
            </a:r>
            <a:r>
              <a:rPr lang="hu-HU" b="1" dirty="0"/>
              <a:t>bal agyfélteke </a:t>
            </a:r>
            <a:r>
              <a:rPr lang="hu-HU" dirty="0"/>
              <a:t>felelős, amely főként a logikai, szimbolikus és szekvenciális feladatokra specializálódott.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b="1" dirty="0"/>
              <a:t>jobb félteke </a:t>
            </a:r>
            <a:r>
              <a:rPr lang="hu-HU" dirty="0"/>
              <a:t>viszont a téri-vizuális képességekért felelős, valamint az arcfelismerésért, kreativitásért, művészet és zene értékeléséért.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legtöbb mentális aktivitás során azonban a </a:t>
            </a:r>
            <a:r>
              <a:rPr lang="hu-HU" b="1" dirty="0"/>
              <a:t>két félteke partnerként működik </a:t>
            </a:r>
            <a:r>
              <a:rPr lang="hu-HU" dirty="0"/>
              <a:t>együtt </a:t>
            </a:r>
          </a:p>
        </p:txBody>
      </p:sp>
    </p:spTree>
    <p:extLst>
      <p:ext uri="{BB962C8B-B14F-4D97-AF65-F5344CB8AC3E}">
        <p14:creationId xmlns:p14="http://schemas.microsoft.com/office/powerpoint/2010/main" val="36669183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Alapvető </a:t>
            </a:r>
            <a:r>
              <a:rPr lang="hu-HU" b="1" dirty="0" err="1"/>
              <a:t>neuropszichológiai</a:t>
            </a:r>
            <a:r>
              <a:rPr lang="hu-HU" b="1" dirty="0"/>
              <a:t> fogalmak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Degeneráció&gt;&gt;&gt;&gt;&gt;regeneráció&gt;&gt;&gt;&gt;&gt;&gt;&gt;&gt;&gt; reorganizáció</a:t>
            </a:r>
            <a:r>
              <a:rPr lang="hu-HU" dirty="0" smtClean="0"/>
              <a:t>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err="1" smtClean="0"/>
              <a:t>KIR-t</a:t>
            </a:r>
            <a:r>
              <a:rPr lang="hu-HU" dirty="0" smtClean="0"/>
              <a:t> </a:t>
            </a:r>
            <a:r>
              <a:rPr lang="hu-HU" dirty="0"/>
              <a:t>ért károsodásra kialakuló idegrendszeri változások </a:t>
            </a: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neuroplasztikus</a:t>
            </a:r>
            <a:r>
              <a:rPr lang="hu-HU" dirty="0" smtClean="0"/>
              <a:t> </a:t>
            </a:r>
            <a:r>
              <a:rPr lang="hu-HU" dirty="0"/>
              <a:t>válaszok </a:t>
            </a:r>
          </a:p>
        </p:txBody>
      </p:sp>
    </p:spTree>
    <p:extLst>
      <p:ext uri="{BB962C8B-B14F-4D97-AF65-F5344CB8AC3E}">
        <p14:creationId xmlns:p14="http://schemas.microsoft.com/office/powerpoint/2010/main" val="363444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upload.wikimedia.org/wikipedia/commons/0/00/Phineas_Gage_Cased_Daguerreotype_WilgusPhoto2008-12-19_Unretouched_Col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1" y="332509"/>
            <a:ext cx="5533902" cy="634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4365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676893"/>
            <a:ext cx="10515600" cy="1840675"/>
          </a:xfrm>
        </p:spPr>
        <p:txBody>
          <a:bodyPr/>
          <a:lstStyle/>
          <a:p>
            <a:r>
              <a:rPr lang="hu-HU" b="1" dirty="0" err="1"/>
              <a:t>Neuropszichológiai</a:t>
            </a:r>
            <a:r>
              <a:rPr lang="hu-HU" b="1" dirty="0"/>
              <a:t> mérési eljárások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05642"/>
            <a:ext cx="10515600" cy="6252358"/>
          </a:xfrm>
        </p:spPr>
        <p:txBody>
          <a:bodyPr/>
          <a:lstStyle/>
          <a:p>
            <a:pPr marL="0" indent="0">
              <a:buNone/>
            </a:pP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1</a:t>
            </a:r>
            <a:r>
              <a:rPr lang="hu-HU" dirty="0"/>
              <a:t>, </a:t>
            </a:r>
            <a:r>
              <a:rPr lang="hu-HU" b="1" i="1" dirty="0" smtClean="0"/>
              <a:t>Diagnózis</a:t>
            </a:r>
            <a:r>
              <a:rPr lang="hu-HU" b="1" dirty="0" smtClean="0"/>
              <a:t>: </a:t>
            </a:r>
            <a:r>
              <a:rPr lang="hu-HU" dirty="0" smtClean="0"/>
              <a:t> </a:t>
            </a:r>
            <a:r>
              <a:rPr lang="hu-HU" dirty="0"/>
              <a:t>a háttérben húzódó probléma </a:t>
            </a:r>
            <a:r>
              <a:rPr lang="hu-HU" dirty="0" smtClean="0"/>
              <a:t>meghatározása. 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2</a:t>
            </a:r>
            <a:r>
              <a:rPr lang="hu-HU" dirty="0"/>
              <a:t>, Leírni bármilyen </a:t>
            </a:r>
            <a:r>
              <a:rPr lang="hu-HU" b="1" dirty="0" err="1"/>
              <a:t>neuropszichológiai</a:t>
            </a:r>
            <a:r>
              <a:rPr lang="hu-HU" b="1" dirty="0"/>
              <a:t> </a:t>
            </a:r>
            <a:r>
              <a:rPr lang="hu-HU" b="1" i="1" dirty="0"/>
              <a:t>károsodás</a:t>
            </a:r>
            <a:r>
              <a:rPr lang="hu-HU" i="1" dirty="0"/>
              <a:t> természetét és ennek </a:t>
            </a:r>
            <a:r>
              <a:rPr lang="hu-HU" b="1" i="1" dirty="0"/>
              <a:t>hatását az </a:t>
            </a:r>
            <a:r>
              <a:rPr lang="hu-HU" b="1" i="1" dirty="0" smtClean="0"/>
              <a:t>egyénre</a:t>
            </a:r>
            <a:r>
              <a:rPr lang="hu-HU" dirty="0" smtClean="0"/>
              <a:t>: rehabilitáció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3</a:t>
            </a:r>
            <a:r>
              <a:rPr lang="hu-HU" dirty="0"/>
              <a:t>, </a:t>
            </a:r>
            <a:r>
              <a:rPr lang="hu-HU" i="1" dirty="0" smtClean="0"/>
              <a:t>Változás mérése:</a:t>
            </a:r>
            <a:r>
              <a:rPr lang="hu-HU" dirty="0" smtClean="0"/>
              <a:t>. </a:t>
            </a:r>
            <a:r>
              <a:rPr lang="hu-HU" dirty="0"/>
              <a:t>Pl. meghatározni egy </a:t>
            </a:r>
            <a:r>
              <a:rPr lang="hu-HU" i="1" dirty="0"/>
              <a:t>műtéti eljárás </a:t>
            </a:r>
            <a:r>
              <a:rPr lang="hu-HU" dirty="0"/>
              <a:t>következményeit, vagy felmérni egy </a:t>
            </a:r>
            <a:r>
              <a:rPr lang="hu-HU" i="1" dirty="0" err="1"/>
              <a:t>kognitiv</a:t>
            </a:r>
            <a:r>
              <a:rPr lang="hu-HU" i="1" dirty="0"/>
              <a:t> fejlesztő tréning </a:t>
            </a:r>
            <a:r>
              <a:rPr lang="hu-HU" dirty="0"/>
              <a:t>hatását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 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4, A mérés történhet </a:t>
            </a:r>
            <a:r>
              <a:rPr lang="hu-HU" b="1" i="1" dirty="0"/>
              <a:t>kutatási célból </a:t>
            </a:r>
            <a:r>
              <a:rPr lang="hu-HU" dirty="0"/>
              <a:t>is, ha specifikus </a:t>
            </a:r>
            <a:r>
              <a:rPr lang="hu-HU" dirty="0" err="1"/>
              <a:t>lézió</a:t>
            </a:r>
            <a:r>
              <a:rPr lang="hu-HU" dirty="0"/>
              <a:t>, betegség hatását akarjuk mérni. 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38982387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11976" y="-19277"/>
            <a:ext cx="10515600" cy="1325563"/>
          </a:xfrm>
        </p:spPr>
        <p:txBody>
          <a:bodyPr>
            <a:normAutofit/>
          </a:bodyPr>
          <a:lstStyle/>
          <a:p>
            <a:r>
              <a:rPr lang="hu-HU" sz="3600" b="1" dirty="0"/>
              <a:t>Mit vizsgálunk? </a:t>
            </a:r>
            <a:endParaRPr lang="hu-HU" sz="36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838200" y="1306286"/>
            <a:ext cx="5181600" cy="53676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Vizsgálható-e egyáltalán?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Orientált-e</a:t>
            </a:r>
            <a:r>
              <a:rPr lang="hu-HU" dirty="0"/>
              <a:t>? (térben, időben, önmagára- és másokra nézve)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Együttműködik-e</a:t>
            </a:r>
            <a:r>
              <a:rPr lang="hu-HU" dirty="0"/>
              <a:t>?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Motiváció </a:t>
            </a:r>
            <a:r>
              <a:rPr lang="hu-HU" dirty="0"/>
              <a:t>(gyógyulási-, indítatási-, feladatvégzési- ) és alapvető szükségletek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Van-e </a:t>
            </a:r>
            <a:r>
              <a:rPr lang="hu-HU" dirty="0"/>
              <a:t>betegségbelátás? 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>
          <a:xfrm>
            <a:off x="6172200" y="365124"/>
            <a:ext cx="5181600" cy="6308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Kognitív </a:t>
            </a:r>
            <a:r>
              <a:rPr lang="hu-HU" dirty="0"/>
              <a:t>folyamatok érintettsége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Milyen </a:t>
            </a:r>
            <a:r>
              <a:rPr lang="hu-HU" dirty="0"/>
              <a:t>a mozgása?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Milyen </a:t>
            </a:r>
            <a:r>
              <a:rPr lang="hu-HU" dirty="0"/>
              <a:t>a testképe és az énképe?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Érzelmi </a:t>
            </a:r>
            <a:r>
              <a:rPr lang="hu-HU" dirty="0"/>
              <a:t>folyamatok (agresszió, szorongás, depresszió, indokolatlan felhangoltság, kényszersírás-, kényszernevetés)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Személyiség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98414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783770"/>
            <a:ext cx="10515600" cy="2137558"/>
          </a:xfrm>
        </p:spPr>
        <p:txBody>
          <a:bodyPr>
            <a:normAutofit/>
          </a:bodyPr>
          <a:lstStyle/>
          <a:p>
            <a:r>
              <a:rPr lang="hu-HU" sz="3600" b="1" dirty="0"/>
              <a:t>Diagnosztikus mérések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88768"/>
            <a:ext cx="10515600" cy="5949537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Tesztek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i="1" dirty="0"/>
              <a:t>A</a:t>
            </a:r>
            <a:r>
              <a:rPr lang="hu-HU" b="1" i="1" dirty="0" smtClean="0"/>
              <a:t>gyi </a:t>
            </a:r>
            <a:r>
              <a:rPr lang="hu-HU" b="1" i="1" dirty="0"/>
              <a:t>képalkotó eljárások </a:t>
            </a:r>
            <a:endParaRPr lang="hu-HU" b="1" i="1" dirty="0" smtClean="0"/>
          </a:p>
          <a:p>
            <a:pPr marL="0" indent="0">
              <a:buNone/>
            </a:pPr>
            <a:endParaRPr lang="hu-HU" i="1" dirty="0"/>
          </a:p>
          <a:p>
            <a:pPr marL="0" indent="0">
              <a:buNone/>
            </a:pPr>
            <a:r>
              <a:rPr lang="hu-HU" dirty="0"/>
              <a:t>nem </a:t>
            </a:r>
            <a:r>
              <a:rPr lang="hu-HU" dirty="0" smtClean="0"/>
              <a:t>mindig </a:t>
            </a:r>
            <a:r>
              <a:rPr lang="hu-HU" dirty="0"/>
              <a:t>hozzáférhetők, drágák, </a:t>
            </a:r>
            <a:r>
              <a:rPr lang="hu-HU" dirty="0" smtClean="0"/>
              <a:t>egy </a:t>
            </a:r>
            <a:r>
              <a:rPr lang="hu-HU" dirty="0"/>
              <a:t>előzetes vizsgálódás szükséges lehet.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sok </a:t>
            </a:r>
            <a:r>
              <a:rPr lang="hu-HU" dirty="0"/>
              <a:t>neurológiai probléma kimutatására a képalkotó eljárások nem alkalmasak </a:t>
            </a:r>
          </a:p>
        </p:txBody>
      </p:sp>
    </p:spTree>
    <p:extLst>
      <p:ext uri="{BB962C8B-B14F-4D97-AF65-F5344CB8AC3E}">
        <p14:creationId xmlns:p14="http://schemas.microsoft.com/office/powerpoint/2010/main" val="721417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427511"/>
            <a:ext cx="10515600" cy="1567542"/>
          </a:xfrm>
        </p:spPr>
        <p:txBody>
          <a:bodyPr>
            <a:normAutofit/>
          </a:bodyPr>
          <a:lstStyle/>
          <a:p>
            <a:r>
              <a:rPr lang="hu-HU" sz="3600" b="1" dirty="0"/>
              <a:t>Képalkotó vizsgáló </a:t>
            </a:r>
            <a:r>
              <a:rPr lang="hu-HU" sz="3600" b="1" dirty="0" smtClean="0"/>
              <a:t>eljárások 2 csoportja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73776"/>
            <a:ext cx="10515600" cy="5605153"/>
          </a:xfrm>
        </p:spPr>
        <p:txBody>
          <a:bodyPr/>
          <a:lstStyle/>
          <a:p>
            <a:pPr marL="0" indent="0">
              <a:buNone/>
            </a:pPr>
            <a:r>
              <a:rPr lang="hu-HU" b="1" i="1" dirty="0"/>
              <a:t>Strukturális</a:t>
            </a:r>
            <a:r>
              <a:rPr lang="hu-HU" i="1" dirty="0"/>
              <a:t> </a:t>
            </a:r>
            <a:r>
              <a:rPr lang="hu-HU" b="1" dirty="0"/>
              <a:t>(</a:t>
            </a:r>
            <a:r>
              <a:rPr lang="hu-HU" dirty="0"/>
              <a:t>belső szerkezetről statikus kép):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smtClean="0"/>
              <a:t>CT(</a:t>
            </a:r>
            <a:r>
              <a:rPr lang="hu-HU" dirty="0" smtClean="0"/>
              <a:t>komputer </a:t>
            </a:r>
            <a:r>
              <a:rPr lang="hu-HU" dirty="0"/>
              <a:t>tomográfia),</a:t>
            </a:r>
            <a:r>
              <a:rPr lang="hu-HU" b="1" dirty="0" smtClean="0"/>
              <a:t>MRI</a:t>
            </a:r>
            <a:r>
              <a:rPr lang="hu-HU" dirty="0" smtClean="0"/>
              <a:t>(</a:t>
            </a:r>
            <a:r>
              <a:rPr lang="hu-HU" dirty="0" err="1" smtClean="0"/>
              <a:t>m.r.kép</a:t>
            </a:r>
            <a:r>
              <a:rPr lang="hu-HU" dirty="0" smtClean="0"/>
              <a:t>), </a:t>
            </a:r>
            <a:r>
              <a:rPr lang="hu-HU" b="1" dirty="0" smtClean="0"/>
              <a:t>MRS</a:t>
            </a:r>
            <a:r>
              <a:rPr lang="hu-HU" dirty="0" smtClean="0"/>
              <a:t> (</a:t>
            </a:r>
            <a:r>
              <a:rPr lang="hu-HU" dirty="0"/>
              <a:t>mágneses rezonancia spektroszkópia</a:t>
            </a:r>
            <a:r>
              <a:rPr lang="hu-HU" dirty="0" smtClean="0"/>
              <a:t>)      </a:t>
            </a:r>
            <a:r>
              <a:rPr lang="hu-HU" b="1" dirty="0"/>
              <a:t>kiterjedtebb </a:t>
            </a:r>
            <a:r>
              <a:rPr lang="hu-HU" b="1" dirty="0" smtClean="0"/>
              <a:t>struktúrákat </a:t>
            </a:r>
            <a:r>
              <a:rPr lang="hu-HU" b="1" dirty="0"/>
              <a:t>képesek vizualizálni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i="1" dirty="0"/>
              <a:t>Funkcionális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r>
              <a:rPr lang="hu-HU" dirty="0" smtClean="0"/>
              <a:t>Az  </a:t>
            </a:r>
            <a:r>
              <a:rPr lang="hu-HU" dirty="0"/>
              <a:t>agy működésének </a:t>
            </a:r>
            <a:r>
              <a:rPr lang="hu-HU" dirty="0" smtClean="0"/>
              <a:t>speciális aspektusát </a:t>
            </a:r>
            <a:r>
              <a:rPr lang="hu-HU" dirty="0"/>
              <a:t>jeleníti meg.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SPECT, PET, </a:t>
            </a:r>
            <a:r>
              <a:rPr lang="hu-HU" b="1" dirty="0" err="1" smtClean="0"/>
              <a:t>fMRI</a:t>
            </a:r>
            <a:r>
              <a:rPr lang="hu-HU" dirty="0"/>
              <a:t> </a:t>
            </a:r>
            <a:r>
              <a:rPr lang="hu-HU" dirty="0" smtClean="0"/>
              <a:t> &gt;&gt;&gt;&gt; </a:t>
            </a:r>
            <a:r>
              <a:rPr lang="hu-HU" u="sng" dirty="0" smtClean="0"/>
              <a:t>hatékonyan </a:t>
            </a:r>
            <a:r>
              <a:rPr lang="hu-HU" u="sng" dirty="0"/>
              <a:t>időbeli </a:t>
            </a:r>
            <a:r>
              <a:rPr lang="hu-HU" u="sng" dirty="0" smtClean="0"/>
              <a:t>állapotváltozásokat követ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err="1"/>
              <a:t>Pszichofiziológiai</a:t>
            </a:r>
            <a:r>
              <a:rPr lang="hu-HU" dirty="0"/>
              <a:t> vizsgálómódszer: </a:t>
            </a:r>
            <a:r>
              <a:rPr lang="hu-HU" dirty="0" err="1"/>
              <a:t>pl</a:t>
            </a:r>
            <a:r>
              <a:rPr lang="hu-HU" dirty="0"/>
              <a:t> </a:t>
            </a:r>
            <a:r>
              <a:rPr lang="hu-HU" b="1" dirty="0" smtClean="0"/>
              <a:t>EEG, </a:t>
            </a:r>
            <a:r>
              <a:rPr lang="hu-HU" b="1" dirty="0" err="1"/>
              <a:t>magnetoenchefalográfia</a:t>
            </a:r>
            <a:r>
              <a:rPr lang="hu-HU" b="1" dirty="0"/>
              <a:t>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73951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617517"/>
            <a:ext cx="10515600" cy="2308205"/>
          </a:xfrm>
        </p:spPr>
        <p:txBody>
          <a:bodyPr>
            <a:normAutofit/>
          </a:bodyPr>
          <a:lstStyle/>
          <a:p>
            <a:r>
              <a:rPr lang="hu-HU" sz="4000" b="1" dirty="0"/>
              <a:t>Tesztcsomag vs. individuális megközelítés 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2782" y="997527"/>
            <a:ext cx="10515600" cy="5606948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/>
              <a:t>nagy tesztcsomagok </a:t>
            </a:r>
            <a:r>
              <a:rPr lang="hu-HU" dirty="0" err="1" smtClean="0"/>
              <a:t>pl</a:t>
            </a:r>
            <a:r>
              <a:rPr lang="hu-HU" dirty="0" smtClean="0"/>
              <a:t> </a:t>
            </a:r>
            <a:r>
              <a:rPr lang="hu-HU" dirty="0" err="1"/>
              <a:t>Lurija-Nebraska</a:t>
            </a:r>
            <a:r>
              <a:rPr lang="hu-HU" dirty="0"/>
              <a:t> </a:t>
            </a:r>
          </a:p>
          <a:p>
            <a:pPr marL="0" indent="0">
              <a:buNone/>
            </a:pPr>
            <a:r>
              <a:rPr lang="hu-HU" b="1" dirty="0"/>
              <a:t>e</a:t>
            </a:r>
            <a:r>
              <a:rPr lang="hu-HU" b="1" dirty="0" smtClean="0"/>
              <a:t>lőnyeik</a:t>
            </a:r>
            <a:r>
              <a:rPr lang="hu-HU" dirty="0" smtClean="0"/>
              <a:t>:  </a:t>
            </a:r>
            <a:r>
              <a:rPr lang="hu-HU" dirty="0"/>
              <a:t>széles körben </a:t>
            </a:r>
            <a:r>
              <a:rPr lang="hu-HU" dirty="0" smtClean="0"/>
              <a:t>mérik </a:t>
            </a:r>
            <a:r>
              <a:rPr lang="hu-HU" dirty="0"/>
              <a:t>fel a funkciókat és nagy mintán </a:t>
            </a:r>
            <a:r>
              <a:rPr lang="hu-HU" dirty="0" err="1" smtClean="0"/>
              <a:t>validáltak</a:t>
            </a:r>
            <a:r>
              <a:rPr lang="hu-HU" dirty="0" smtClean="0"/>
              <a:t>. </a:t>
            </a:r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b="1" dirty="0" smtClean="0"/>
              <a:t>hátrányuk: </a:t>
            </a:r>
            <a:r>
              <a:rPr lang="hu-HU" dirty="0" smtClean="0"/>
              <a:t> </a:t>
            </a:r>
            <a:r>
              <a:rPr lang="hu-HU" dirty="0"/>
              <a:t>sok időt </a:t>
            </a:r>
            <a:r>
              <a:rPr lang="hu-HU" dirty="0" smtClean="0"/>
              <a:t>vesznek </a:t>
            </a:r>
            <a:r>
              <a:rPr lang="hu-HU" dirty="0"/>
              <a:t>igénybe, és gyakran nem </a:t>
            </a:r>
            <a:r>
              <a:rPr lang="hu-HU" dirty="0" smtClean="0"/>
              <a:t>nyújtanak </a:t>
            </a:r>
            <a:r>
              <a:rPr lang="hu-HU" dirty="0"/>
              <a:t>adott területről </a:t>
            </a:r>
            <a:r>
              <a:rPr lang="hu-HU" dirty="0" smtClean="0"/>
              <a:t>részletes információt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b="1" dirty="0"/>
              <a:t>egyénített/individuális megközelítés </a:t>
            </a:r>
            <a:endParaRPr lang="hu-HU" b="1" dirty="0" smtClean="0"/>
          </a:p>
          <a:p>
            <a:pPr marL="0" indent="0">
              <a:buNone/>
            </a:pPr>
            <a:r>
              <a:rPr lang="hu-HU" b="1" dirty="0"/>
              <a:t>e</a:t>
            </a:r>
            <a:r>
              <a:rPr lang="hu-HU" b="1" dirty="0" smtClean="0"/>
              <a:t>lőnye</a:t>
            </a:r>
            <a:r>
              <a:rPr lang="hu-HU" dirty="0" smtClean="0"/>
              <a:t>: sokkal </a:t>
            </a:r>
            <a:r>
              <a:rPr lang="hu-HU" dirty="0"/>
              <a:t>gazdaságosabb, </a:t>
            </a:r>
            <a:r>
              <a:rPr lang="hu-HU" dirty="0" smtClean="0"/>
              <a:t> </a:t>
            </a:r>
            <a:r>
              <a:rPr lang="hu-HU" dirty="0"/>
              <a:t>kulcskérdésre </a:t>
            </a:r>
            <a:r>
              <a:rPr lang="hu-HU" dirty="0" smtClean="0"/>
              <a:t>ad választ, rugalmas 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r>
              <a:rPr lang="hu-HU" b="1" dirty="0"/>
              <a:t>h</a:t>
            </a:r>
            <a:r>
              <a:rPr lang="hu-HU" b="1" dirty="0" smtClean="0"/>
              <a:t>átránya</a:t>
            </a:r>
            <a:r>
              <a:rPr lang="hu-HU" dirty="0" smtClean="0"/>
              <a:t>: hogy </a:t>
            </a:r>
            <a:r>
              <a:rPr lang="hu-HU" dirty="0"/>
              <a:t>ha az eredeti kérdésre választ kaptunk, esetleg túl gyorsan befejezzük a </a:t>
            </a:r>
            <a:r>
              <a:rPr lang="hu-HU" dirty="0" smtClean="0"/>
              <a:t>vizsgálódást</a:t>
            </a:r>
            <a:endParaRPr lang="hu-HU" b="1" dirty="0" smtClean="0"/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863532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Neuropszichológia</a:t>
            </a:r>
            <a:r>
              <a:rPr lang="hu-HU" b="1" dirty="0"/>
              <a:t> eszköztára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/>
              <a:t>Viselkedés megfigyelése </a:t>
            </a:r>
          </a:p>
          <a:p>
            <a:pPr marL="0" indent="0">
              <a:buNone/>
            </a:pPr>
            <a:r>
              <a:rPr lang="hu-HU" dirty="0"/>
              <a:t>Anamnézis és </a:t>
            </a:r>
            <a:r>
              <a:rPr lang="hu-HU" dirty="0" err="1"/>
              <a:t>heteroanamnézis</a:t>
            </a:r>
            <a:r>
              <a:rPr lang="hu-HU" dirty="0"/>
              <a:t> </a:t>
            </a:r>
          </a:p>
          <a:p>
            <a:pPr marL="0" indent="0">
              <a:buNone/>
            </a:pPr>
            <a:r>
              <a:rPr lang="hu-HU" dirty="0" err="1"/>
              <a:t>Neuropszichológiai</a:t>
            </a:r>
            <a:r>
              <a:rPr lang="hu-HU" dirty="0"/>
              <a:t> vizsgálóeljárások </a:t>
            </a:r>
          </a:p>
          <a:p>
            <a:pPr marL="0" indent="0">
              <a:buNone/>
            </a:pPr>
            <a:r>
              <a:rPr lang="hu-HU" dirty="0"/>
              <a:t>Kérdőívek </a:t>
            </a:r>
          </a:p>
          <a:p>
            <a:pPr marL="0" indent="0">
              <a:buNone/>
            </a:pPr>
            <a:r>
              <a:rPr lang="hu-HU" dirty="0"/>
              <a:t>Képalkotó eljárások (EEG, MEG, </a:t>
            </a:r>
            <a:r>
              <a:rPr lang="hu-HU" dirty="0" err="1"/>
              <a:t>fMRI</a:t>
            </a:r>
            <a:r>
              <a:rPr lang="hu-HU" dirty="0"/>
              <a:t>)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01395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i="1" dirty="0" smtClean="0"/>
              <a:t>közvetett  </a:t>
            </a:r>
            <a:r>
              <a:rPr lang="hu-HU" sz="3200" dirty="0"/>
              <a:t>a</a:t>
            </a:r>
            <a:r>
              <a:rPr lang="hu-HU" sz="3200" dirty="0" smtClean="0"/>
              <a:t>z </a:t>
            </a:r>
            <a:r>
              <a:rPr lang="hu-HU" sz="3200" i="1" dirty="0"/>
              <a:t>agyi sérülés és a kialakuló deficit </a:t>
            </a:r>
            <a:r>
              <a:rPr lang="hu-HU" sz="3200" i="1" dirty="0" smtClean="0"/>
              <a:t>kapcsolata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5035138"/>
          </a:xfrm>
        </p:spPr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 </a:t>
            </a:r>
            <a:r>
              <a:rPr lang="hu-HU" b="1" dirty="0" err="1"/>
              <a:t>premorbid</a:t>
            </a:r>
            <a:r>
              <a:rPr lang="hu-HU" b="1" dirty="0"/>
              <a:t> </a:t>
            </a:r>
            <a:r>
              <a:rPr lang="hu-HU" dirty="0"/>
              <a:t>(sérülés előtti) </a:t>
            </a:r>
            <a:r>
              <a:rPr lang="hu-HU" i="1" u="sng" dirty="0"/>
              <a:t>intellektuális</a:t>
            </a:r>
            <a:r>
              <a:rPr lang="hu-HU" dirty="0"/>
              <a:t> színvonal 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err="1" smtClean="0"/>
              <a:t>premorbid</a:t>
            </a:r>
            <a:r>
              <a:rPr lang="hu-HU" b="1" dirty="0" smtClean="0"/>
              <a:t> </a:t>
            </a:r>
            <a:r>
              <a:rPr lang="hu-HU" b="1" dirty="0"/>
              <a:t>személyiség </a:t>
            </a:r>
            <a:r>
              <a:rPr lang="hu-HU" dirty="0"/>
              <a:t>(szorongó alkatúaknál nagyobb mértékű az intellektuális hanyatlás, mint a </a:t>
            </a:r>
            <a:r>
              <a:rPr lang="hu-HU" dirty="0" err="1"/>
              <a:t>premorbide</a:t>
            </a:r>
            <a:r>
              <a:rPr lang="hu-HU" dirty="0"/>
              <a:t> kiegyensúlyozottaknál)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társuló </a:t>
            </a:r>
            <a:r>
              <a:rPr lang="hu-HU" b="1" dirty="0"/>
              <a:t>pszichiátriai zavarok </a:t>
            </a:r>
            <a:r>
              <a:rPr lang="hu-HU" dirty="0"/>
              <a:t>(szorongás, </a:t>
            </a:r>
            <a:r>
              <a:rPr lang="hu-HU" dirty="0" smtClean="0"/>
              <a:t>depresszió) 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szociális </a:t>
            </a:r>
            <a:r>
              <a:rPr lang="hu-HU" b="1" dirty="0"/>
              <a:t>környezet </a:t>
            </a:r>
            <a:r>
              <a:rPr lang="hu-HU" dirty="0"/>
              <a:t>(támogató vagy elutasító </a:t>
            </a:r>
            <a:r>
              <a:rPr lang="hu-HU" dirty="0" smtClean="0"/>
              <a:t>)</a:t>
            </a:r>
            <a:endParaRPr lang="hu-HU" dirty="0"/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5752885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902525"/>
            <a:ext cx="10515600" cy="2343831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Vizsgálandó </a:t>
            </a:r>
            <a:r>
              <a:rPr lang="hu-HU" sz="3200" b="1" u="sng" dirty="0"/>
              <a:t>kognitív folyamatok 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838200" y="926275"/>
            <a:ext cx="5181600" cy="5795158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hu-HU" dirty="0"/>
              <a:t>figyelem (fókuszálás, fenntartás, váltás, megosztás, stb.) </a:t>
            </a:r>
          </a:p>
          <a:p>
            <a:pPr marL="0" indent="0">
              <a:buNone/>
            </a:pPr>
            <a:r>
              <a:rPr lang="hu-HU" dirty="0" smtClean="0"/>
              <a:t>percepció </a:t>
            </a:r>
            <a:r>
              <a:rPr lang="hu-HU" dirty="0"/>
              <a:t>(vizuális, </a:t>
            </a:r>
            <a:r>
              <a:rPr lang="hu-HU" dirty="0" err="1"/>
              <a:t>auditoros</a:t>
            </a:r>
            <a:r>
              <a:rPr lang="hu-HU" dirty="0"/>
              <a:t>, taktilis, testérzékelés) </a:t>
            </a:r>
          </a:p>
          <a:p>
            <a:pPr marL="0" indent="0">
              <a:buNone/>
            </a:pPr>
            <a:r>
              <a:rPr lang="hu-HU" dirty="0"/>
              <a:t>i</a:t>
            </a:r>
            <a:r>
              <a:rPr lang="hu-HU" dirty="0" smtClean="0"/>
              <a:t>dőbeli </a:t>
            </a:r>
            <a:r>
              <a:rPr lang="hu-HU" dirty="0"/>
              <a:t>és térbeli (konkrét térben, elvont térben) tájékozódás </a:t>
            </a:r>
          </a:p>
          <a:p>
            <a:pPr marL="0" indent="0">
              <a:buNone/>
            </a:pPr>
            <a:r>
              <a:rPr lang="hu-HU" dirty="0" smtClean="0"/>
              <a:t>beszéd </a:t>
            </a:r>
            <a:r>
              <a:rPr lang="hu-HU" dirty="0"/>
              <a:t>(beszédmegértés, beszédprodukció) </a:t>
            </a:r>
          </a:p>
          <a:p>
            <a:pPr marL="0" indent="0">
              <a:buNone/>
            </a:pPr>
            <a:r>
              <a:rPr lang="hu-HU" dirty="0" smtClean="0"/>
              <a:t>olvasás </a:t>
            </a:r>
            <a:r>
              <a:rPr lang="hu-HU" dirty="0"/>
              <a:t>(hangos, néma) </a:t>
            </a:r>
          </a:p>
          <a:p>
            <a:pPr marL="0" indent="0">
              <a:buNone/>
            </a:pPr>
            <a:r>
              <a:rPr lang="hu-HU" dirty="0" smtClean="0"/>
              <a:t>írás </a:t>
            </a:r>
            <a:r>
              <a:rPr lang="hu-HU" dirty="0"/>
              <a:t>(spontán, diktálás, másolás </a:t>
            </a:r>
            <a:r>
              <a:rPr lang="hu-HU" dirty="0" smtClean="0"/>
              <a:t>)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>
          <a:xfrm>
            <a:off x="6172200" y="95002"/>
            <a:ext cx="5181600" cy="6626431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hu-HU" dirty="0"/>
              <a:t>memória és tanulás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praxis </a:t>
            </a:r>
          </a:p>
          <a:p>
            <a:pPr marL="0" indent="0">
              <a:buNone/>
            </a:pPr>
            <a:r>
              <a:rPr lang="hu-HU" dirty="0" err="1" smtClean="0"/>
              <a:t>ideomotoros</a:t>
            </a:r>
            <a:r>
              <a:rPr lang="hu-HU" dirty="0" smtClean="0"/>
              <a:t>,</a:t>
            </a:r>
          </a:p>
          <a:p>
            <a:pPr marL="0" indent="0">
              <a:buNone/>
            </a:pPr>
            <a:r>
              <a:rPr lang="hu-HU" dirty="0" err="1" smtClean="0"/>
              <a:t>ideátoros</a:t>
            </a:r>
            <a:r>
              <a:rPr lang="hu-HU" dirty="0"/>
              <a:t>, konstrukciós, orális, dinamikus </a:t>
            </a:r>
            <a:r>
              <a:rPr lang="hu-HU" dirty="0" smtClean="0"/>
              <a:t>praxis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számolás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gondolkodás </a:t>
            </a:r>
          </a:p>
          <a:p>
            <a:pPr marL="0" indent="0">
              <a:buNone/>
            </a:pPr>
            <a:r>
              <a:rPr lang="hu-HU" dirty="0" smtClean="0"/>
              <a:t>analógiás </a:t>
            </a:r>
            <a:r>
              <a:rPr lang="hu-HU" dirty="0"/>
              <a:t>gond.,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problémamegoldó gond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képzelet 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kontrollfolyamatok 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122284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3193" y="258247"/>
            <a:ext cx="10515600" cy="1325563"/>
          </a:xfrm>
        </p:spPr>
        <p:txBody>
          <a:bodyPr>
            <a:noAutofit/>
          </a:bodyPr>
          <a:lstStyle/>
          <a:p>
            <a:r>
              <a:rPr lang="hu-HU" sz="3200" dirty="0"/>
              <a:t>A teljes körű kognitív térképezés hosszú folyamat. Csak akkor tegyük ki ennek a beteget, ha számára is közvetlen haszon származik belőle! 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743" y="2971790"/>
            <a:ext cx="4762500" cy="2676525"/>
          </a:xfrm>
        </p:spPr>
      </p:pic>
    </p:spTree>
    <p:extLst>
      <p:ext uri="{BB962C8B-B14F-4D97-AF65-F5344CB8AC3E}">
        <p14:creationId xmlns:p14="http://schemas.microsoft.com/office/powerpoint/2010/main" val="16231421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Agnózia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 </a:t>
            </a:r>
            <a:r>
              <a:rPr lang="hu-HU" dirty="0" smtClean="0">
                <a:hlinkClick r:id="rId2" tooltip="Görög nyelv"/>
              </a:rPr>
              <a:t>görög</a:t>
            </a:r>
            <a:r>
              <a:rPr lang="hu-HU" dirty="0"/>
              <a:t> eredetű szó, jelentése: „tudás nélküli, ismeret nélküli</a:t>
            </a:r>
            <a:r>
              <a:rPr lang="hu-HU" dirty="0" smtClean="0"/>
              <a:t>” </a:t>
            </a:r>
            <a:r>
              <a:rPr lang="hu-HU" dirty="0"/>
              <a:t>az </a:t>
            </a:r>
            <a:r>
              <a:rPr lang="hu-HU" dirty="0" err="1">
                <a:hlinkClick r:id="rId3" tooltip="Észlelés"/>
              </a:rPr>
              <a:t>észlelési</a:t>
            </a:r>
            <a:r>
              <a:rPr lang="hu-HU" dirty="0" err="1"/>
              <a:t>rendszer</a:t>
            </a:r>
            <a:r>
              <a:rPr lang="hu-HU" dirty="0"/>
              <a:t> zavara: általában modalitás-specifikus felismerési nehézséget jelent. Tárgyak, szimbólumok, hangok és egyéb érzetek felismerési zavara jól működő szenzoros funkciók mellett. Az elnevezést először </a:t>
            </a:r>
            <a:r>
              <a:rPr lang="hu-HU" dirty="0">
                <a:hlinkClick r:id="rId4" tooltip="Sigmund Freud"/>
              </a:rPr>
              <a:t>Sigmund Freud</a:t>
            </a:r>
            <a:r>
              <a:rPr lang="hu-HU" dirty="0"/>
              <a:t> használta az</a:t>
            </a:r>
            <a:r>
              <a:rPr lang="hu-HU" dirty="0">
                <a:hlinkClick r:id="rId5" tooltip="1891"/>
              </a:rPr>
              <a:t>1891</a:t>
            </a:r>
            <a:r>
              <a:rPr lang="hu-HU" dirty="0"/>
              <a:t>-es, </a:t>
            </a:r>
            <a:r>
              <a:rPr lang="hu-HU" dirty="0">
                <a:hlinkClick r:id="rId6" tooltip="Afázia"/>
              </a:rPr>
              <a:t>afáziáról</a:t>
            </a:r>
            <a:r>
              <a:rPr lang="hu-HU" dirty="0"/>
              <a:t> szóló </a:t>
            </a:r>
            <a:r>
              <a:rPr lang="hu-HU" dirty="0" err="1"/>
              <a:t>neuropszichológiai</a:t>
            </a:r>
            <a:r>
              <a:rPr lang="hu-HU" dirty="0"/>
              <a:t> munkájában.</a:t>
            </a:r>
          </a:p>
        </p:txBody>
      </p:sp>
    </p:spTree>
    <p:extLst>
      <p:ext uri="{BB962C8B-B14F-4D97-AF65-F5344CB8AC3E}">
        <p14:creationId xmlns:p14="http://schemas.microsoft.com/office/powerpoint/2010/main" val="1289762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 </a:t>
            </a:r>
            <a:r>
              <a:rPr lang="hu-HU" b="1" dirty="0" smtClean="0"/>
              <a:t>lokalizációs elv/  irányzat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/>
              <a:t> 1874-ben </a:t>
            </a:r>
            <a:r>
              <a:rPr lang="hu-HU" b="1" dirty="0" err="1"/>
              <a:t>Wernicke</a:t>
            </a:r>
            <a:r>
              <a:rPr lang="hu-HU" b="1" dirty="0"/>
              <a:t> </a:t>
            </a:r>
            <a:r>
              <a:rPr lang="hu-HU" dirty="0"/>
              <a:t>leírt egy beteget aki a bal </a:t>
            </a:r>
            <a:r>
              <a:rPr lang="hu-HU" dirty="0" err="1"/>
              <a:t>szuperior</a:t>
            </a:r>
            <a:r>
              <a:rPr lang="hu-HU" dirty="0"/>
              <a:t> </a:t>
            </a:r>
            <a:r>
              <a:rPr lang="hu-HU" dirty="0" err="1"/>
              <a:t>parietális</a:t>
            </a:r>
            <a:r>
              <a:rPr lang="hu-HU" dirty="0"/>
              <a:t> lebenyén bekövetkezett sérülés következtében elvesztette beszédértését. </a:t>
            </a:r>
            <a:endParaRPr lang="hu-HU" dirty="0" smtClean="0"/>
          </a:p>
          <a:p>
            <a:endParaRPr lang="hu-HU" dirty="0"/>
          </a:p>
          <a:p>
            <a:r>
              <a:rPr lang="hu-HU" dirty="0"/>
              <a:t>Ezt követően beindultak a neurológusok és </a:t>
            </a:r>
            <a:r>
              <a:rPr lang="hu-HU" b="1" dirty="0"/>
              <a:t>számos pszichikus funkciót véltek lokalizálni az agyban</a:t>
            </a:r>
            <a:r>
              <a:rPr lang="hu-H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16965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afázia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 összefoglaló elnevezése mindazon beszédzavarnak, amelyek </a:t>
            </a:r>
            <a:r>
              <a:rPr lang="hu-HU" dirty="0" smtClean="0"/>
              <a:t>organikus </a:t>
            </a:r>
            <a:r>
              <a:rPr lang="hu-HU" dirty="0" smtClean="0">
                <a:hlinkClick r:id="rId2" tooltip="Agy"/>
              </a:rPr>
              <a:t>agyi</a:t>
            </a:r>
            <a:r>
              <a:rPr lang="hu-HU" dirty="0"/>
              <a:t> sérülés következtében jönnek létre. </a:t>
            </a:r>
            <a:r>
              <a:rPr lang="hu-HU" dirty="0" smtClean="0"/>
              <a:t> </a:t>
            </a:r>
            <a:endParaRPr lang="hu-HU" dirty="0"/>
          </a:p>
          <a:p>
            <a:pPr marL="0" indent="0">
              <a:buNone/>
            </a:pPr>
            <a:r>
              <a:rPr lang="hu-HU" dirty="0" smtClean="0">
                <a:hlinkClick r:id="rId3" tooltip="Görög nyelv"/>
              </a:rPr>
              <a:t>görög</a:t>
            </a:r>
            <a:r>
              <a:rPr lang="hu-HU" dirty="0"/>
              <a:t> </a:t>
            </a:r>
            <a:r>
              <a:rPr lang="hu-HU" dirty="0" smtClean="0"/>
              <a:t>eredet: </a:t>
            </a:r>
            <a:r>
              <a:rPr lang="hu-HU" dirty="0" err="1" smtClean="0"/>
              <a:t>aphasia</a:t>
            </a:r>
            <a:r>
              <a:rPr lang="hu-HU" dirty="0" smtClean="0"/>
              <a:t> &gt;&gt;&gt;&gt;&gt;&gt; </a:t>
            </a:r>
            <a:r>
              <a:rPr lang="hu-HU" dirty="0"/>
              <a:t>beszédtelenség.</a:t>
            </a:r>
          </a:p>
          <a:p>
            <a:pPr marL="0" indent="0">
              <a:buNone/>
            </a:pPr>
            <a:r>
              <a:rPr lang="hu-HU" dirty="0"/>
              <a:t>a</a:t>
            </a:r>
            <a:r>
              <a:rPr lang="hu-HU" dirty="0" smtClean="0"/>
              <a:t>z </a:t>
            </a:r>
            <a:r>
              <a:rPr lang="hu-HU" dirty="0"/>
              <a:t>afáziának több formáját lehet megkülönböztetni:</a:t>
            </a:r>
          </a:p>
          <a:p>
            <a:pPr marL="0" indent="0">
              <a:buNone/>
            </a:pPr>
            <a:r>
              <a:rPr lang="hu-HU" dirty="0"/>
              <a:t>szenzomotoros</a:t>
            </a:r>
          </a:p>
          <a:p>
            <a:pPr marL="0" indent="0">
              <a:buNone/>
            </a:pPr>
            <a:r>
              <a:rPr lang="hu-HU" dirty="0"/>
              <a:t>motoros</a:t>
            </a:r>
          </a:p>
          <a:p>
            <a:pPr marL="0" indent="0">
              <a:buNone/>
            </a:pPr>
            <a:r>
              <a:rPr lang="hu-HU" dirty="0"/>
              <a:t>szemantikus</a:t>
            </a:r>
          </a:p>
          <a:p>
            <a:pPr marL="0" indent="0">
              <a:buNone/>
            </a:pPr>
            <a:r>
              <a:rPr lang="hu-HU" dirty="0"/>
              <a:t>szintaktikai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0622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Huntington szindróma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gyors </a:t>
            </a:r>
            <a:r>
              <a:rPr lang="hu-HU" dirty="0"/>
              <a:t>lefolyású, idegrendszeri megbetegedés, mely az agyban található bizonyos idegsejtek elhalásával </a:t>
            </a:r>
            <a:r>
              <a:rPr lang="hu-HU" dirty="0" smtClean="0"/>
              <a:t>jár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beteg akaratlan mozgásokat, érzelmi kitöréseket és szellemi leépülést tapasztal.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A Huntington-kór</a:t>
            </a:r>
            <a:r>
              <a:rPr lang="hu-HU" dirty="0"/>
              <a:t> </a:t>
            </a:r>
            <a:r>
              <a:rPr lang="hu-HU" b="1" dirty="0"/>
              <a:t>örökletes betegség</a:t>
            </a:r>
            <a:r>
              <a:rPr lang="hu-HU" dirty="0"/>
              <a:t>, melynek tünetei leginkább 40 éves kor körül jelentkeznek. </a:t>
            </a:r>
          </a:p>
        </p:txBody>
      </p:sp>
    </p:spTree>
    <p:extLst>
      <p:ext uri="{BB962C8B-B14F-4D97-AF65-F5344CB8AC3E}">
        <p14:creationId xmlns:p14="http://schemas.microsoft.com/office/powerpoint/2010/main" val="306791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Parkinson-kór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reszkető </a:t>
            </a:r>
            <a:r>
              <a:rPr lang="hu-HU" dirty="0"/>
              <a:t>bénulás (</a:t>
            </a:r>
            <a:r>
              <a:rPr lang="hu-HU" i="1" dirty="0" err="1"/>
              <a:t>paralysis</a:t>
            </a:r>
            <a:r>
              <a:rPr lang="hu-HU" i="1" dirty="0"/>
              <a:t> </a:t>
            </a:r>
            <a:r>
              <a:rPr lang="hu-HU" i="1" dirty="0" err="1"/>
              <a:t>agitans</a:t>
            </a:r>
            <a:r>
              <a:rPr lang="hu-HU" dirty="0"/>
              <a:t>) az </a:t>
            </a:r>
            <a:r>
              <a:rPr lang="hu-HU" dirty="0" err="1">
                <a:hlinkClick r:id="rId2" tooltip="Alzheimer-kór"/>
              </a:rPr>
              <a:t>Alzheimer-kórhoz</a:t>
            </a:r>
            <a:r>
              <a:rPr lang="hu-HU" dirty="0" err="1"/>
              <a:t>hasonlóan</a:t>
            </a:r>
            <a:r>
              <a:rPr lang="hu-HU" dirty="0"/>
              <a:t>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lassan </a:t>
            </a:r>
            <a:r>
              <a:rPr lang="hu-HU" dirty="0"/>
              <a:t>előrehaladó, </a:t>
            </a:r>
            <a:r>
              <a:rPr lang="hu-HU" dirty="0" err="1" smtClean="0"/>
              <a:t>dege­neratív</a:t>
            </a:r>
            <a:r>
              <a:rPr lang="hu-HU" dirty="0" smtClean="0"/>
              <a:t> </a:t>
            </a:r>
            <a:r>
              <a:rPr lang="hu-HU" dirty="0" smtClean="0">
                <a:hlinkClick r:id="rId3" tooltip="Idegrendszer"/>
              </a:rPr>
              <a:t>idegrendszeri</a:t>
            </a:r>
            <a:r>
              <a:rPr lang="hu-HU" dirty="0"/>
              <a:t> betegség.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/>
              <a:t>orvostudomány mai állása szerint gyógyíthatatlan.</a:t>
            </a:r>
          </a:p>
        </p:txBody>
      </p:sp>
    </p:spTree>
    <p:extLst>
      <p:ext uri="{BB962C8B-B14F-4D97-AF65-F5344CB8AC3E}">
        <p14:creationId xmlns:p14="http://schemas.microsoft.com/office/powerpoint/2010/main" val="13947236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605641"/>
            <a:ext cx="10515600" cy="1567542"/>
          </a:xfrm>
        </p:spPr>
        <p:txBody>
          <a:bodyPr/>
          <a:lstStyle/>
          <a:p>
            <a:r>
              <a:rPr lang="hu-HU" dirty="0" err="1"/>
              <a:t>Creutzfeld-Jakob</a:t>
            </a:r>
            <a:r>
              <a:rPr lang="hu-HU" dirty="0"/>
              <a:t> betegség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70660"/>
            <a:ext cx="10515600" cy="4906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CJB) ritka, halálos kimenetű, ismeretlen eredetű, </a:t>
            </a:r>
            <a:r>
              <a:rPr lang="hu-HU" b="1" dirty="0"/>
              <a:t>központi idegrendszeri sorvadás</a:t>
            </a:r>
            <a:r>
              <a:rPr lang="hu-HU" dirty="0"/>
              <a:t>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err="1" smtClean="0"/>
              <a:t>CJB-nek</a:t>
            </a:r>
            <a:r>
              <a:rPr lang="hu-HU" dirty="0" smtClean="0"/>
              <a:t> </a:t>
            </a:r>
            <a:r>
              <a:rPr lang="hu-HU" dirty="0"/>
              <a:t>nevezzük a szarvasmarháknál előforduló szivacsos agyvelőgyulladás (</a:t>
            </a:r>
            <a:r>
              <a:rPr lang="hu-HU" dirty="0" err="1"/>
              <a:t>Bovin</a:t>
            </a:r>
            <a:r>
              <a:rPr lang="hu-HU" dirty="0"/>
              <a:t> </a:t>
            </a:r>
            <a:r>
              <a:rPr lang="hu-HU" dirty="0" err="1"/>
              <a:t>Spongiform</a:t>
            </a:r>
            <a:r>
              <a:rPr lang="hu-HU" dirty="0"/>
              <a:t> </a:t>
            </a:r>
            <a:r>
              <a:rPr lang="hu-HU" dirty="0" err="1"/>
              <a:t>Enkefalopátia</a:t>
            </a:r>
            <a:r>
              <a:rPr lang="hu-HU" dirty="0"/>
              <a:t>=BSE, </a:t>
            </a:r>
            <a:r>
              <a:rPr lang="hu-HU" b="1" dirty="0"/>
              <a:t>"</a:t>
            </a:r>
            <a:r>
              <a:rPr lang="hu-HU" b="1" dirty="0" err="1"/>
              <a:t>kergemarha-kór</a:t>
            </a:r>
            <a:r>
              <a:rPr lang="hu-HU" b="1" dirty="0"/>
              <a:t>"</a:t>
            </a:r>
            <a:r>
              <a:rPr lang="hu-HU" dirty="0"/>
              <a:t>) embereknél előforduló formáját.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betegséget elsőként </a:t>
            </a:r>
            <a:r>
              <a:rPr lang="hu-HU" b="1" dirty="0"/>
              <a:t>H.G. </a:t>
            </a:r>
            <a:r>
              <a:rPr lang="hu-HU" b="1" dirty="0" err="1"/>
              <a:t>Creutzfeld</a:t>
            </a:r>
            <a:r>
              <a:rPr lang="hu-HU" b="1" dirty="0"/>
              <a:t> </a:t>
            </a:r>
            <a:r>
              <a:rPr lang="hu-HU" dirty="0"/>
              <a:t>(1920) és </a:t>
            </a:r>
            <a:r>
              <a:rPr lang="hu-HU" b="1" dirty="0"/>
              <a:t>A. Jakob </a:t>
            </a:r>
            <a:r>
              <a:rPr lang="hu-HU" dirty="0"/>
              <a:t>(1921) figyelte meg. Az idegrendszer boncolásakor az agy állományának szivacsos felritkulása észlelhető, innen származik a betegség elnevezése </a:t>
            </a:r>
          </a:p>
        </p:txBody>
      </p:sp>
    </p:spTree>
    <p:extLst>
      <p:ext uri="{BB962C8B-B14F-4D97-AF65-F5344CB8AC3E}">
        <p14:creationId xmlns:p14="http://schemas.microsoft.com/office/powerpoint/2010/main" val="24936875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Pick kór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A betegséget először 1892-ben </a:t>
            </a:r>
            <a:r>
              <a:rPr lang="hu-HU" b="1" dirty="0"/>
              <a:t>Arnold Pick </a:t>
            </a:r>
            <a:r>
              <a:rPr lang="hu-HU" dirty="0"/>
              <a:t>írta le. </a:t>
            </a: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Demens</a:t>
            </a:r>
            <a:r>
              <a:rPr lang="hu-HU" dirty="0" smtClean="0"/>
              <a:t> </a:t>
            </a:r>
            <a:r>
              <a:rPr lang="hu-HU" dirty="0"/>
              <a:t>betegek agyszöveteit elemezve az </a:t>
            </a:r>
            <a:r>
              <a:rPr lang="hu-HU" b="1" dirty="0"/>
              <a:t>idegsejtekben </a:t>
            </a:r>
            <a:r>
              <a:rPr lang="hu-HU" dirty="0"/>
              <a:t>nagy, kerek </a:t>
            </a:r>
            <a:r>
              <a:rPr lang="hu-HU" b="1" dirty="0" smtClean="0"/>
              <a:t>fehérje lerakódásokat </a:t>
            </a:r>
            <a:r>
              <a:rPr lang="hu-HU" dirty="0"/>
              <a:t>fedezett fel, melyek az idegsejtek puffadásához és pusztulásához vezettek.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Ezek </a:t>
            </a:r>
            <a:r>
              <a:rPr lang="hu-HU" dirty="0"/>
              <a:t>a lerakódások az agy több területén is megjelennek.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betegség jellemzően </a:t>
            </a:r>
            <a:r>
              <a:rPr lang="hu-HU" b="1" dirty="0"/>
              <a:t>65 éves kor előtt jelentkezik</a:t>
            </a:r>
            <a:r>
              <a:rPr lang="hu-HU" dirty="0"/>
              <a:t>, kialakulásának oka jelenleg nem ismert. 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/>
              <a:t>idő múlásával a tünetek fokozatosan romlanak.</a:t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262689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gliózis</a:t>
            </a:r>
            <a:r>
              <a:rPr lang="hu-HU" dirty="0"/>
              <a:t> 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olyan </a:t>
            </a:r>
            <a:r>
              <a:rPr lang="hu-HU" dirty="0" err="1"/>
              <a:t>gliasejtek</a:t>
            </a:r>
            <a:r>
              <a:rPr lang="hu-HU" dirty="0"/>
              <a:t> felhalmozódása, amelyek az elpusztult neuronok törmelékeit távolítják el. 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 err="1"/>
              <a:t>gliózis</a:t>
            </a:r>
            <a:r>
              <a:rPr lang="hu-HU" b="1" dirty="0"/>
              <a:t> tipikusan idegsejt-károsodásra adott válasz</a:t>
            </a:r>
            <a:r>
              <a:rPr lang="hu-HU" dirty="0"/>
              <a:t>, felfedezhető </a:t>
            </a:r>
            <a:r>
              <a:rPr lang="hu-HU" dirty="0" err="1"/>
              <a:t>stroke-ot</a:t>
            </a:r>
            <a:r>
              <a:rPr lang="hu-HU" dirty="0"/>
              <a:t> követően, illetve szklerózis multiplexben. </a:t>
            </a:r>
            <a:endParaRPr lang="hu-HU" dirty="0" smtClean="0"/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b="1" dirty="0"/>
              <a:t>reaktív </a:t>
            </a:r>
            <a:r>
              <a:rPr lang="hu-HU" b="1" dirty="0" err="1"/>
              <a:t>gliózis</a:t>
            </a:r>
            <a:r>
              <a:rPr lang="hu-HU" b="1" dirty="0"/>
              <a:t> </a:t>
            </a:r>
            <a:r>
              <a:rPr lang="hu-HU" dirty="0"/>
              <a:t>a központi idegrendszer sérüléseit </a:t>
            </a:r>
            <a:r>
              <a:rPr lang="hu-HU" dirty="0" smtClean="0"/>
              <a:t>követő </a:t>
            </a:r>
            <a:r>
              <a:rPr lang="hu-HU" dirty="0"/>
              <a:t>jellegzetes elváltozás,</a:t>
            </a:r>
          </a:p>
          <a:p>
            <a:pPr marL="0" indent="0">
              <a:buNone/>
            </a:pPr>
            <a:r>
              <a:rPr lang="hu-HU" dirty="0"/>
              <a:t>az idegszövet </a:t>
            </a:r>
            <a:r>
              <a:rPr lang="hu-HU" dirty="0" smtClean="0"/>
              <a:t>reakciója</a:t>
            </a:r>
            <a:r>
              <a:rPr lang="hu-HU" dirty="0"/>
              <a:t>, amelyben a </a:t>
            </a:r>
            <a:r>
              <a:rPr lang="hu-HU" dirty="0" smtClean="0"/>
              <a:t>fő </a:t>
            </a:r>
            <a:r>
              <a:rPr lang="hu-HU" dirty="0"/>
              <a:t>szerepet az </a:t>
            </a:r>
            <a:r>
              <a:rPr lang="hu-HU" dirty="0" err="1"/>
              <a:t>asztroglia</a:t>
            </a:r>
            <a:r>
              <a:rPr lang="hu-HU" dirty="0"/>
              <a:t> játssza. A reaktív </a:t>
            </a:r>
            <a:r>
              <a:rPr lang="hu-HU" dirty="0" err="1" smtClean="0"/>
              <a:t>gliózistrégóta</a:t>
            </a:r>
            <a:r>
              <a:rPr lang="hu-HU" dirty="0" smtClean="0"/>
              <a:t> felelősnek </a:t>
            </a:r>
            <a:r>
              <a:rPr lang="hu-HU" dirty="0"/>
              <a:t>tartják azért, hogy a központi idegrendszer sérüléseit nem követi </a:t>
            </a:r>
            <a:r>
              <a:rPr lang="hu-HU" dirty="0" err="1" smtClean="0"/>
              <a:t>azagypályák</a:t>
            </a:r>
            <a:r>
              <a:rPr lang="hu-HU" dirty="0" smtClean="0"/>
              <a:t> </a:t>
            </a:r>
            <a:r>
              <a:rPr lang="hu-HU" dirty="0"/>
              <a:t>regenerációja. </a:t>
            </a:r>
          </a:p>
        </p:txBody>
      </p:sp>
    </p:spTree>
    <p:extLst>
      <p:ext uri="{BB962C8B-B14F-4D97-AF65-F5344CB8AC3E}">
        <p14:creationId xmlns:p14="http://schemas.microsoft.com/office/powerpoint/2010/main" val="343972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48144"/>
          </a:xfrm>
        </p:spPr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 err="1"/>
              <a:t>antilokalizációs</a:t>
            </a:r>
            <a:r>
              <a:rPr lang="hu-HU" b="1" dirty="0"/>
              <a:t> vagy holisztikus irányzat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16281"/>
            <a:ext cx="10515600" cy="5545776"/>
          </a:xfrm>
        </p:spPr>
        <p:txBody>
          <a:bodyPr/>
          <a:lstStyle/>
          <a:p>
            <a:endParaRPr lang="hu-HU" dirty="0"/>
          </a:p>
          <a:p>
            <a:r>
              <a:rPr lang="hu-HU" dirty="0"/>
              <a:t> </a:t>
            </a:r>
            <a:r>
              <a:rPr lang="hu-HU" dirty="0" err="1"/>
              <a:t>Hughlin</a:t>
            </a:r>
            <a:r>
              <a:rPr lang="hu-HU" dirty="0"/>
              <a:t> </a:t>
            </a:r>
            <a:r>
              <a:rPr lang="hu-HU" dirty="0" smtClean="0"/>
              <a:t>Jackson (1860) leírt </a:t>
            </a:r>
            <a:r>
              <a:rPr lang="hu-HU" dirty="0"/>
              <a:t>egy beteget, aki balfélteke sérülés miatt elvesztette beszédképességét, de erős felindulásban tudott szavakat </a:t>
            </a:r>
            <a:r>
              <a:rPr lang="hu-HU" dirty="0" smtClean="0"/>
              <a:t>kimondani</a:t>
            </a:r>
          </a:p>
          <a:p>
            <a:r>
              <a:rPr lang="hu-HU" dirty="0" smtClean="0"/>
              <a:t> </a:t>
            </a:r>
            <a:r>
              <a:rPr lang="hu-HU" dirty="0"/>
              <a:t>megfogalmazta, hogy egy dolog azonosítani a beszédet károsító agyterületeket, és más dolog lokalizálni a beszédfunkciót magát. 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 </a:t>
            </a:r>
            <a:r>
              <a:rPr lang="hu-HU" b="1" dirty="0"/>
              <a:t>az agy, mint egész vesz részt a pszichikus funkciók létrehozásában, s e komplex működés egyes „állomásai” sérülhetnek, s ennek látjuk a tüneteit</a:t>
            </a:r>
            <a:r>
              <a:rPr lang="hu-H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3408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308757"/>
          </a:xfrm>
        </p:spPr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 err="1"/>
              <a:t>Neuropszichológiai</a:t>
            </a:r>
            <a:r>
              <a:rPr lang="hu-HU" b="1" dirty="0"/>
              <a:t> modellek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99408"/>
            <a:ext cx="10515600" cy="5381316"/>
          </a:xfrm>
        </p:spPr>
        <p:txBody>
          <a:bodyPr/>
          <a:lstStyle/>
          <a:p>
            <a:pPr marL="0" indent="0">
              <a:buNone/>
            </a:pPr>
            <a:r>
              <a:rPr lang="hu-HU" dirty="0" err="1"/>
              <a:t>-</a:t>
            </a:r>
            <a:r>
              <a:rPr lang="hu-HU" b="1" dirty="0" err="1"/>
              <a:t>kísérleti</a:t>
            </a:r>
            <a:r>
              <a:rPr lang="hu-HU" b="1" dirty="0"/>
              <a:t> </a:t>
            </a:r>
            <a:r>
              <a:rPr lang="hu-HU" b="1" dirty="0" err="1"/>
              <a:t>neuropszichológia</a:t>
            </a:r>
            <a:r>
              <a:rPr lang="hu-HU" dirty="0"/>
              <a:t>, az agy és viselkedés kapcsolatának általános törvényszerűségeket </a:t>
            </a:r>
            <a:r>
              <a:rPr lang="hu-HU" dirty="0" smtClean="0"/>
              <a:t>kutatja,</a:t>
            </a:r>
          </a:p>
          <a:p>
            <a:pPr marL="0" indent="0">
              <a:buNone/>
            </a:pPr>
            <a:r>
              <a:rPr lang="hu-HU" dirty="0" smtClean="0"/>
              <a:t>célja</a:t>
            </a:r>
            <a:r>
              <a:rPr lang="hu-HU" dirty="0"/>
              <a:t>: </a:t>
            </a:r>
            <a:r>
              <a:rPr lang="hu-HU" dirty="0" smtClean="0"/>
              <a:t>agyi </a:t>
            </a:r>
            <a:r>
              <a:rPr lang="hu-HU" dirty="0"/>
              <a:t>funkciók megértése, </a:t>
            </a:r>
            <a:r>
              <a:rPr lang="hu-HU" dirty="0" smtClean="0"/>
              <a:t>új </a:t>
            </a:r>
            <a:r>
              <a:rPr lang="hu-HU" dirty="0"/>
              <a:t>terápiás stratégiák </a:t>
            </a:r>
            <a:r>
              <a:rPr lang="hu-HU" dirty="0" smtClean="0"/>
              <a:t>kidolgozása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/>
              <a:t>klinikai </a:t>
            </a:r>
            <a:r>
              <a:rPr lang="hu-HU" b="1" dirty="0" err="1"/>
              <a:t>neuropszichológia</a:t>
            </a:r>
            <a:r>
              <a:rPr lang="hu-HU" dirty="0"/>
              <a:t>, amely tesztekkel próbálja bejósolni a viselkedésből az agyi károsodás helyét, mértékét, prognózisát (célja: </a:t>
            </a:r>
            <a:r>
              <a:rPr lang="hu-HU" dirty="0" smtClean="0"/>
              <a:t>mérés</a:t>
            </a:r>
            <a:r>
              <a:rPr lang="hu-HU" dirty="0"/>
              <a:t>, </a:t>
            </a:r>
            <a:r>
              <a:rPr lang="hu-HU" dirty="0" smtClean="0"/>
              <a:t>rehabilitáció</a:t>
            </a:r>
            <a:r>
              <a:rPr lang="hu-HU" dirty="0"/>
              <a:t>)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 err="1"/>
              <a:t>viselkedésneurológia</a:t>
            </a:r>
            <a:r>
              <a:rPr lang="hu-HU" b="1" dirty="0"/>
              <a:t> </a:t>
            </a:r>
            <a:endParaRPr lang="hu-HU" b="1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2632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261256"/>
            <a:ext cx="10515600" cy="878774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/>
              <a:t/>
            </a:r>
            <a:br>
              <a:rPr lang="hu-HU" b="1" dirty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/>
              <a:t/>
            </a:r>
            <a:br>
              <a:rPr lang="hu-HU" b="1" dirty="0"/>
            </a:br>
            <a:r>
              <a:rPr lang="hu-HU" b="1" dirty="0" smtClean="0"/>
              <a:t>Klinikai </a:t>
            </a:r>
            <a:r>
              <a:rPr lang="hu-HU" b="1" dirty="0" err="1"/>
              <a:t>neuropszichológia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1945" y="232684"/>
            <a:ext cx="10515600" cy="63354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Az </a:t>
            </a:r>
            <a:r>
              <a:rPr lang="hu-HU" dirty="0"/>
              <a:t>előfutára </a:t>
            </a:r>
            <a:r>
              <a:rPr lang="hu-HU" b="1" dirty="0" err="1"/>
              <a:t>Halstead</a:t>
            </a:r>
            <a:r>
              <a:rPr lang="hu-HU" dirty="0"/>
              <a:t> ,</a:t>
            </a:r>
            <a:r>
              <a:rPr lang="hu-HU" dirty="0" smtClean="0"/>
              <a:t> </a:t>
            </a:r>
            <a:r>
              <a:rPr lang="hu-HU" dirty="0"/>
              <a:t>aki Amerikában 1935-ben egy 10 feladatból álló </a:t>
            </a:r>
            <a:r>
              <a:rPr lang="hu-HU" b="1" dirty="0"/>
              <a:t>feladatsort</a:t>
            </a:r>
            <a:r>
              <a:rPr lang="hu-HU" dirty="0"/>
              <a:t> állított össze, amelyben minden feladat 0.1 pontot ért, és ha a beteg nem érte el a 0.5 értéket, akkor </a:t>
            </a:r>
            <a:r>
              <a:rPr lang="hu-HU" i="1" dirty="0"/>
              <a:t>organikusnak</a:t>
            </a:r>
            <a:r>
              <a:rPr lang="hu-HU" dirty="0"/>
              <a:t> lehetett tekinteni.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42" name="Picture 2" descr="http://www.therapybookshop.com/artwork/1248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325" y="439387"/>
            <a:ext cx="2938648" cy="229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92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1774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mai </a:t>
            </a:r>
            <a:r>
              <a:rPr lang="hu-HU" b="1" dirty="0" err="1" smtClean="0"/>
              <a:t>neuropszichológiai</a:t>
            </a:r>
            <a:r>
              <a:rPr lang="hu-HU" b="1" dirty="0" smtClean="0"/>
              <a:t> módszerek 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43791"/>
            <a:ext cx="10515600" cy="5189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előírt feladatokat meghatározott </a:t>
            </a:r>
            <a:r>
              <a:rPr lang="hu-HU" u="sng" dirty="0" smtClean="0"/>
              <a:t>sorrendben</a:t>
            </a:r>
            <a:r>
              <a:rPr lang="hu-HU" dirty="0" smtClean="0"/>
              <a:t>, </a:t>
            </a:r>
          </a:p>
          <a:p>
            <a:pPr marL="0" indent="0">
              <a:buNone/>
            </a:pPr>
            <a:r>
              <a:rPr lang="hu-HU" dirty="0" smtClean="0"/>
              <a:t>esetleg </a:t>
            </a:r>
            <a:r>
              <a:rPr lang="hu-HU" b="1" dirty="0" smtClean="0"/>
              <a:t>időre </a:t>
            </a:r>
            <a:r>
              <a:rPr lang="hu-HU" dirty="0" smtClean="0"/>
              <a:t>kell a betegnek elvégeznie, </a:t>
            </a:r>
          </a:p>
          <a:p>
            <a:pPr marL="0" indent="0">
              <a:buNone/>
            </a:pPr>
            <a:r>
              <a:rPr lang="hu-HU" dirty="0" smtClean="0"/>
              <a:t>standard módon </a:t>
            </a:r>
            <a:r>
              <a:rPr lang="hu-HU" b="1" dirty="0" smtClean="0"/>
              <a:t>pontozzák, </a:t>
            </a:r>
          </a:p>
          <a:p>
            <a:pPr marL="0" indent="0">
              <a:buNone/>
            </a:pPr>
            <a:endParaRPr lang="hu-HU" b="1" i="1" dirty="0"/>
          </a:p>
          <a:p>
            <a:pPr marL="0" indent="0">
              <a:buNone/>
            </a:pPr>
            <a:r>
              <a:rPr lang="hu-HU" i="1" dirty="0" smtClean="0"/>
              <a:t>eredményét összevetik </a:t>
            </a:r>
            <a:r>
              <a:rPr lang="hu-HU" dirty="0" smtClean="0"/>
              <a:t>olyan betegek eredményével, akiknél idegsebészeti és egyéb eljárásokkal jól lokalizált sérülések kapcsán már bemérték a tesztben nyújtott teljesítményt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i="1" dirty="0" smtClean="0"/>
              <a:t>standard, megismételhető, </a:t>
            </a:r>
            <a:r>
              <a:rPr lang="hu-HU" i="1" dirty="0" err="1" smtClean="0"/>
              <a:t>kvantifikálható</a:t>
            </a:r>
            <a:r>
              <a:rPr lang="hu-HU" i="1" dirty="0" smtClean="0"/>
              <a:t>. </a:t>
            </a:r>
          </a:p>
          <a:p>
            <a:pPr marL="0" indent="0">
              <a:buNone/>
            </a:pPr>
            <a:r>
              <a:rPr lang="hu-HU" b="1" dirty="0" err="1" smtClean="0"/>
              <a:t>dimenzionális</a:t>
            </a:r>
            <a:r>
              <a:rPr lang="hu-HU" b="1" dirty="0" smtClean="0"/>
              <a:t> megközelítés</a:t>
            </a:r>
            <a:r>
              <a:rPr lang="hu-HU" dirty="0" smtClean="0"/>
              <a:t>, amely azt kérdezi: mennyire károsodott? </a:t>
            </a:r>
          </a:p>
          <a:p>
            <a:endParaRPr lang="hu-HU" dirty="0"/>
          </a:p>
        </p:txBody>
      </p:sp>
      <p:pic>
        <p:nvPicPr>
          <p:cNvPr id="11266" name="Picture 2" descr="Tactual Performance Test from Halstead-Reitan Neuropsychological Test Batte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064" y="866900"/>
            <a:ext cx="2481736" cy="194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462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935678" y="1122363"/>
            <a:ext cx="9678390" cy="2523362"/>
          </a:xfrm>
        </p:spPr>
        <p:txBody>
          <a:bodyPr>
            <a:normAutofit fontScale="90000"/>
          </a:bodyPr>
          <a:lstStyle/>
          <a:p>
            <a:r>
              <a:rPr lang="hu-HU" dirty="0"/>
              <a:t>a statisztikai </a:t>
            </a:r>
            <a:r>
              <a:rPr lang="hu-HU" b="1" dirty="0"/>
              <a:t>mérőszámok mögött elvész az egyedi sérült specialitása</a:t>
            </a:r>
            <a:r>
              <a:rPr lang="hu-HU" dirty="0"/>
              <a:t>,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68425" y="4630738"/>
            <a:ext cx="9144000" cy="1655762"/>
          </a:xfrm>
        </p:spPr>
        <p:txBody>
          <a:bodyPr>
            <a:normAutofit/>
          </a:bodyPr>
          <a:lstStyle/>
          <a:p>
            <a:r>
              <a:rPr lang="hu-HU" sz="4800" dirty="0" smtClean="0"/>
              <a:t>!!!!!!????</a:t>
            </a:r>
            <a:endParaRPr lang="hu-HU" sz="4800" dirty="0"/>
          </a:p>
        </p:txBody>
      </p:sp>
      <p:pic>
        <p:nvPicPr>
          <p:cNvPr id="12290" name="Picture 2" descr="https://encrypted-tbn0.gstatic.com/images?q=tbn:ANd9GcQPKVM6E6imulRUqC3w1vVSOeWBdMLib_LZakhXc7HJrQ9nqpfEw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407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256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1617</Words>
  <Application>Microsoft Office PowerPoint</Application>
  <PresentationFormat>Szélesvásznú</PresentationFormat>
  <Paragraphs>258</Paragraphs>
  <Slides>45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Office-téma</vt:lpstr>
      <vt:lpstr>   A neuropszichológia elméleti modelljei, neuropszichológiai eljárások  összeállította: Pék Győző</vt:lpstr>
      <vt:lpstr>tudományos neuropszichológia alapjai</vt:lpstr>
      <vt:lpstr>PowerPoint bemutató</vt:lpstr>
      <vt:lpstr> lokalizációs elv/  irányzat </vt:lpstr>
      <vt:lpstr>  antilokalizációs vagy holisztikus irányzat </vt:lpstr>
      <vt:lpstr>  Neuropszichológiai modellek </vt:lpstr>
      <vt:lpstr>    Klinikai neuropszichológia </vt:lpstr>
      <vt:lpstr>A mai neuropszichológiai módszerek  </vt:lpstr>
      <vt:lpstr>a statisztikai mérőszámok mögött elvész az egyedi sérült specialitása, </vt:lpstr>
      <vt:lpstr> </vt:lpstr>
      <vt:lpstr>Klinikai neuropszichológia és viselkedésneurológia </vt:lpstr>
      <vt:lpstr> </vt:lpstr>
      <vt:lpstr> </vt:lpstr>
      <vt:lpstr>Funkcionális rendszerek </vt:lpstr>
      <vt:lpstr> </vt:lpstr>
      <vt:lpstr>Funkcionális blokkok (Lurija) </vt:lpstr>
      <vt:lpstr>PowerPoint bemutató</vt:lpstr>
      <vt:lpstr> </vt:lpstr>
      <vt:lpstr> </vt:lpstr>
      <vt:lpstr>PowerPoint bemutató</vt:lpstr>
      <vt:lpstr>Alapvető neuropszichológiai fogalmak </vt:lpstr>
      <vt:lpstr> </vt:lpstr>
      <vt:lpstr>A szimptóma</vt:lpstr>
      <vt:lpstr>PowerPoint bemutató</vt:lpstr>
      <vt:lpstr> </vt:lpstr>
      <vt:lpstr> </vt:lpstr>
      <vt:lpstr>Alapvető neuropszichológiai fogalmak </vt:lpstr>
      <vt:lpstr>Alapvető neuropszichológiai fogalmak </vt:lpstr>
      <vt:lpstr>Alapvető neuropszichológiai fogalmak </vt:lpstr>
      <vt:lpstr>Neuropszichológiai mérési eljárások </vt:lpstr>
      <vt:lpstr>Mit vizsgálunk? </vt:lpstr>
      <vt:lpstr>Diagnosztikus mérések </vt:lpstr>
      <vt:lpstr>Képalkotó vizsgáló eljárások 2 csoportja</vt:lpstr>
      <vt:lpstr>Tesztcsomag vs. individuális megközelítés </vt:lpstr>
      <vt:lpstr>Neuropszichológia eszköztára </vt:lpstr>
      <vt:lpstr>közvetett  az agyi sérülés és a kialakuló deficit kapcsolata</vt:lpstr>
      <vt:lpstr>Vizsgálandó kognitív folyamatok </vt:lpstr>
      <vt:lpstr>A teljes körű kognitív térképezés hosszú folyamat. Csak akkor tegyük ki ennek a beteget, ha számára is közvetlen haszon származik belőle! </vt:lpstr>
      <vt:lpstr>Agnózia</vt:lpstr>
      <vt:lpstr>afázia</vt:lpstr>
      <vt:lpstr>Huntington szindróma </vt:lpstr>
      <vt:lpstr>Parkinson-kór</vt:lpstr>
      <vt:lpstr>Creutzfeld-Jakob betegség </vt:lpstr>
      <vt:lpstr>Pick kór</vt:lpstr>
      <vt:lpstr>gliózis 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A neuropszichológia elméleti modelljei, neuropszichológiai eljárások  </dc:title>
  <dc:creator>Pék Győző</dc:creator>
  <cp:lastModifiedBy>Pék Győző</cp:lastModifiedBy>
  <cp:revision>76</cp:revision>
  <dcterms:created xsi:type="dcterms:W3CDTF">2014-09-22T20:39:18Z</dcterms:created>
  <dcterms:modified xsi:type="dcterms:W3CDTF">2014-10-20T17:23:58Z</dcterms:modified>
</cp:coreProperties>
</file>