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2" r:id="rId6"/>
    <p:sldId id="261" r:id="rId7"/>
    <p:sldId id="259" r:id="rId8"/>
    <p:sldId id="260" r:id="rId9"/>
    <p:sldId id="264" r:id="rId10"/>
    <p:sldId id="269" r:id="rId11"/>
    <p:sldId id="268" r:id="rId12"/>
    <p:sldId id="267" r:id="rId13"/>
    <p:sldId id="265" r:id="rId14"/>
    <p:sldId id="270" r:id="rId15"/>
    <p:sldId id="273" r:id="rId16"/>
    <p:sldId id="274" r:id="rId17"/>
    <p:sldId id="272" r:id="rId18"/>
    <p:sldId id="271" r:id="rId19"/>
    <p:sldId id="275" r:id="rId20"/>
    <p:sldId id="279" r:id="rId21"/>
    <p:sldId id="281" r:id="rId22"/>
    <p:sldId id="280" r:id="rId23"/>
    <p:sldId id="277" r:id="rId24"/>
    <p:sldId id="278" r:id="rId25"/>
    <p:sldId id="276" r:id="rId26"/>
    <p:sldId id="282" r:id="rId27"/>
    <p:sldId id="284" r:id="rId28"/>
    <p:sldId id="285" r:id="rId29"/>
    <p:sldId id="286" r:id="rId3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81" d="100"/>
          <a:sy n="81" d="100"/>
        </p:scale>
        <p:origin x="126"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AD5C0C8A-95B8-47D8-A5AE-79B593B0452E}"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2725313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D5C0C8A-95B8-47D8-A5AE-79B593B0452E}"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192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D5C0C8A-95B8-47D8-A5AE-79B593B0452E}"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16146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D5C0C8A-95B8-47D8-A5AE-79B593B0452E}"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582606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AD5C0C8A-95B8-47D8-A5AE-79B593B0452E}"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4283206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AD5C0C8A-95B8-47D8-A5AE-79B593B0452E}" type="datetimeFigureOut">
              <a:rPr lang="hu-HU" smtClean="0"/>
              <a:t>2014.10.20.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2036394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AD5C0C8A-95B8-47D8-A5AE-79B593B0452E}" type="datetimeFigureOut">
              <a:rPr lang="hu-HU" smtClean="0"/>
              <a:t>2014.10.20.</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420323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AD5C0C8A-95B8-47D8-A5AE-79B593B0452E}" type="datetimeFigureOut">
              <a:rPr lang="hu-HU" smtClean="0"/>
              <a:t>2014.10.20.</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2657319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AD5C0C8A-95B8-47D8-A5AE-79B593B0452E}" type="datetimeFigureOut">
              <a:rPr lang="hu-HU" smtClean="0"/>
              <a:t>2014.10.20.</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2917046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D5C0C8A-95B8-47D8-A5AE-79B593B0452E}" type="datetimeFigureOut">
              <a:rPr lang="hu-HU" smtClean="0"/>
              <a:t>2014.10.20.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718412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D5C0C8A-95B8-47D8-A5AE-79B593B0452E}" type="datetimeFigureOut">
              <a:rPr lang="hu-HU" smtClean="0"/>
              <a:t>2014.10.20.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9B4FA66-DFAB-470A-9A37-26BEA1751BFC}" type="slidenum">
              <a:rPr lang="hu-HU" smtClean="0"/>
              <a:t>‹#›</a:t>
            </a:fld>
            <a:endParaRPr lang="hu-HU"/>
          </a:p>
        </p:txBody>
      </p:sp>
    </p:spTree>
    <p:extLst>
      <p:ext uri="{BB962C8B-B14F-4D97-AF65-F5344CB8AC3E}">
        <p14:creationId xmlns:p14="http://schemas.microsoft.com/office/powerpoint/2010/main" val="3662563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C0C8A-95B8-47D8-A5AE-79B593B0452E}" type="datetimeFigureOut">
              <a:rPr lang="hu-HU" smtClean="0"/>
              <a:t>2014.10.20.</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4FA66-DFAB-470A-9A37-26BEA1751BFC}" type="slidenum">
              <a:rPr lang="hu-HU" smtClean="0"/>
              <a:t>‹#›</a:t>
            </a:fld>
            <a:endParaRPr lang="hu-HU"/>
          </a:p>
        </p:txBody>
      </p:sp>
    </p:spTree>
    <p:extLst>
      <p:ext uri="{BB962C8B-B14F-4D97-AF65-F5344CB8AC3E}">
        <p14:creationId xmlns:p14="http://schemas.microsoft.com/office/powerpoint/2010/main" val="2285279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hu-HU" dirty="0"/>
              <a:t/>
            </a:r>
            <a:br>
              <a:rPr lang="hu-HU" dirty="0"/>
            </a:br>
            <a:r>
              <a:rPr lang="hu-HU" dirty="0"/>
              <a:t> </a:t>
            </a:r>
            <a:r>
              <a:rPr lang="hu-HU" b="1" dirty="0"/>
              <a:t>III. CENTRIFUGÁLIS MŰKÖDÉSEK ZAVARAI </a:t>
            </a:r>
            <a:endParaRPr lang="hu-HU" dirty="0"/>
          </a:p>
        </p:txBody>
      </p:sp>
      <p:sp>
        <p:nvSpPr>
          <p:cNvPr id="3" name="Alcím 2"/>
          <p:cNvSpPr>
            <a:spLocks noGrp="1"/>
          </p:cNvSpPr>
          <p:nvPr>
            <p:ph type="subTitle" idx="1"/>
          </p:nvPr>
        </p:nvSpPr>
        <p:spPr/>
        <p:txBody>
          <a:bodyPr>
            <a:normAutofit/>
          </a:bodyPr>
          <a:lstStyle/>
          <a:p>
            <a:r>
              <a:rPr lang="hu-HU" sz="3200" dirty="0"/>
              <a:t>összeállította: Pék Győző</a:t>
            </a:r>
          </a:p>
        </p:txBody>
      </p:sp>
    </p:spTree>
    <p:extLst>
      <p:ext uri="{BB962C8B-B14F-4D97-AF65-F5344CB8AC3E}">
        <p14:creationId xmlns:p14="http://schemas.microsoft.com/office/powerpoint/2010/main" val="1058923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MOZGÁSAUTOMATIZMUSOK </a:t>
            </a:r>
            <a:endParaRPr lang="hu-HU" dirty="0"/>
          </a:p>
        </p:txBody>
      </p:sp>
      <p:sp>
        <p:nvSpPr>
          <p:cNvPr id="3" name="Tartalom helye 2"/>
          <p:cNvSpPr>
            <a:spLocks noGrp="1"/>
          </p:cNvSpPr>
          <p:nvPr>
            <p:ph idx="1"/>
          </p:nvPr>
        </p:nvSpPr>
        <p:spPr/>
        <p:txBody>
          <a:bodyPr/>
          <a:lstStyle/>
          <a:p>
            <a:pPr marL="0" indent="0">
              <a:buNone/>
            </a:pPr>
            <a:r>
              <a:rPr lang="hu-HU" dirty="0"/>
              <a:t>Gyakori, de egyszerű mozgásainkat </a:t>
            </a:r>
            <a:r>
              <a:rPr lang="hu-HU" b="1" dirty="0" smtClean="0"/>
              <a:t>szokás </a:t>
            </a:r>
            <a:r>
              <a:rPr lang="hu-HU" dirty="0"/>
              <a:t>alakítja ki, amely szokásokat a társadalmi elvárásokhoz igazítjuk (illemszabályok). </a:t>
            </a:r>
            <a:endParaRPr lang="hu-HU" dirty="0" smtClean="0"/>
          </a:p>
          <a:p>
            <a:pPr marL="0" indent="0">
              <a:buNone/>
            </a:pPr>
            <a:r>
              <a:rPr lang="hu-HU" dirty="0" smtClean="0"/>
              <a:t>Ilyen </a:t>
            </a:r>
            <a:r>
              <a:rPr lang="hu-HU" dirty="0"/>
              <a:t>mozgásaink tehát szocializáltak, </a:t>
            </a:r>
            <a:r>
              <a:rPr lang="hu-HU" dirty="0" err="1"/>
              <a:t>konformisak</a:t>
            </a:r>
            <a:r>
              <a:rPr lang="hu-HU" dirty="0"/>
              <a:t> és a gyakorlat következtében csiszoltak, "dallamosak", harmonikusak. </a:t>
            </a:r>
            <a:endParaRPr lang="hu-HU" dirty="0" smtClean="0"/>
          </a:p>
          <a:p>
            <a:pPr marL="0" indent="0">
              <a:buNone/>
            </a:pPr>
            <a:r>
              <a:rPr lang="hu-HU" dirty="0" smtClean="0"/>
              <a:t>Ezek </a:t>
            </a:r>
            <a:r>
              <a:rPr lang="hu-HU" dirty="0"/>
              <a:t>a mozgás-sztereotípiáink azonban </a:t>
            </a:r>
            <a:r>
              <a:rPr lang="hu-HU" b="1" dirty="0"/>
              <a:t>konvencionálisak</a:t>
            </a:r>
            <a:r>
              <a:rPr lang="hu-HU" dirty="0"/>
              <a:t>, azaz valamely szűkebb társadalmi körön belül érvényesek. </a:t>
            </a:r>
          </a:p>
          <a:p>
            <a:pPr marL="0" indent="0">
              <a:buNone/>
            </a:pPr>
            <a:r>
              <a:rPr lang="hu-HU" dirty="0"/>
              <a:t>A </a:t>
            </a:r>
            <a:r>
              <a:rPr lang="hu-HU" b="1" dirty="0"/>
              <a:t>sztereotípiákat </a:t>
            </a:r>
            <a:r>
              <a:rPr lang="hu-HU" b="1" dirty="0" smtClean="0"/>
              <a:t>rugalmasan </a:t>
            </a:r>
            <a:r>
              <a:rPr lang="hu-HU" b="1" dirty="0"/>
              <a:t>kell gyakorolni</a:t>
            </a:r>
            <a:r>
              <a:rPr lang="hu-HU" dirty="0"/>
              <a:t>, helyzetről-helyzetre változtatni. E </a:t>
            </a:r>
            <a:r>
              <a:rPr lang="hu-HU" b="1" dirty="0"/>
              <a:t>mozgásautomatizmusoknak</a:t>
            </a:r>
            <a:r>
              <a:rPr lang="hu-HU" dirty="0"/>
              <a:t> azonban éppen e rugalmasság a </a:t>
            </a:r>
            <a:r>
              <a:rPr lang="hu-HU" u="sng" dirty="0"/>
              <a:t>legkevésbé jellemző tulajdonsága </a:t>
            </a:r>
          </a:p>
        </p:txBody>
      </p:sp>
    </p:spTree>
    <p:extLst>
      <p:ext uri="{BB962C8B-B14F-4D97-AF65-F5344CB8AC3E}">
        <p14:creationId xmlns:p14="http://schemas.microsoft.com/office/powerpoint/2010/main" val="826304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 klinikai értelemben vett </a:t>
            </a:r>
            <a:r>
              <a:rPr lang="hu-HU" dirty="0" smtClean="0"/>
              <a:t>zavarok</a:t>
            </a:r>
            <a:endParaRPr lang="hu-HU" dirty="0"/>
          </a:p>
        </p:txBody>
      </p:sp>
      <p:sp>
        <p:nvSpPr>
          <p:cNvPr id="3" name="Tartalom helye 2"/>
          <p:cNvSpPr>
            <a:spLocks noGrp="1"/>
          </p:cNvSpPr>
          <p:nvPr>
            <p:ph idx="1"/>
          </p:nvPr>
        </p:nvSpPr>
        <p:spPr>
          <a:xfrm>
            <a:off x="838200" y="1223492"/>
            <a:ext cx="10515600" cy="5447763"/>
          </a:xfrm>
        </p:spPr>
        <p:txBody>
          <a:bodyPr>
            <a:normAutofit/>
          </a:bodyPr>
          <a:lstStyle/>
          <a:p>
            <a:pPr marL="0" indent="0">
              <a:buNone/>
            </a:pPr>
            <a:r>
              <a:rPr lang="hu-HU" dirty="0" smtClean="0"/>
              <a:t>1</a:t>
            </a:r>
            <a:r>
              <a:rPr lang="hu-HU" dirty="0"/>
              <a:t>. </a:t>
            </a:r>
            <a:r>
              <a:rPr lang="hu-HU" b="1" dirty="0"/>
              <a:t>Vontatott-töredezett </a:t>
            </a:r>
            <a:r>
              <a:rPr lang="hu-HU" dirty="0"/>
              <a:t>mozgások. Elvész a mozgás „dallamossága", célszerűsége, felesleges mozgások zavarhatják meg a kivitelezést</a:t>
            </a:r>
          </a:p>
          <a:p>
            <a:pPr marL="0" indent="0">
              <a:buNone/>
            </a:pPr>
            <a:r>
              <a:rPr lang="hu-HU" b="1" i="1" dirty="0"/>
              <a:t>Okaik </a:t>
            </a:r>
            <a:r>
              <a:rPr lang="hu-HU" i="1" dirty="0"/>
              <a:t>szerint </a:t>
            </a:r>
            <a:r>
              <a:rPr lang="hu-HU" dirty="0"/>
              <a:t>csoportosítva: </a:t>
            </a:r>
          </a:p>
          <a:p>
            <a:pPr marL="0" indent="0">
              <a:buNone/>
            </a:pPr>
            <a:r>
              <a:rPr lang="hu-HU" dirty="0"/>
              <a:t>a) </a:t>
            </a:r>
            <a:r>
              <a:rPr lang="hu-HU" b="1" dirty="0"/>
              <a:t>Anatómiai okok </a:t>
            </a:r>
            <a:r>
              <a:rPr lang="hu-HU" dirty="0"/>
              <a:t>(pl. sérülés, ízületi/izom gyulladás, fájdalom következtében kialakult kényszer/védő mozgás v. deformitás stb.) </a:t>
            </a:r>
          </a:p>
          <a:p>
            <a:pPr marL="0" indent="0">
              <a:buNone/>
            </a:pPr>
            <a:r>
              <a:rPr lang="hu-HU" dirty="0"/>
              <a:t>b) </a:t>
            </a:r>
            <a:r>
              <a:rPr lang="hu-HU" b="1" dirty="0"/>
              <a:t>Idegrendszeri károsodás </a:t>
            </a:r>
            <a:r>
              <a:rPr lang="hu-HU" dirty="0"/>
              <a:t>(pl. koordinációs zavar a kisagy károsodása következtében; agytörzsi vagy </a:t>
            </a:r>
            <a:r>
              <a:rPr lang="hu-HU" dirty="0" err="1"/>
              <a:t>szubkortikális</a:t>
            </a:r>
            <a:r>
              <a:rPr lang="hu-HU" dirty="0"/>
              <a:t> mozgatóközpont károsodása→izomtónus fokozódása v. csökkenés: </a:t>
            </a:r>
            <a:r>
              <a:rPr lang="hu-HU" dirty="0" err="1"/>
              <a:t>rigiditás</a:t>
            </a:r>
            <a:r>
              <a:rPr lang="hu-HU" dirty="0"/>
              <a:t>, </a:t>
            </a:r>
            <a:r>
              <a:rPr lang="hu-HU" dirty="0" err="1"/>
              <a:t>hiper</a:t>
            </a:r>
            <a:r>
              <a:rPr lang="hu-HU" dirty="0"/>
              <a:t>/</a:t>
            </a:r>
            <a:r>
              <a:rPr lang="hu-HU" dirty="0" err="1"/>
              <a:t>hipotónia</a:t>
            </a:r>
            <a:r>
              <a:rPr lang="hu-HU" dirty="0"/>
              <a:t>, </a:t>
            </a:r>
            <a:r>
              <a:rPr lang="hu-HU" dirty="0" err="1"/>
              <a:t>hiper</a:t>
            </a:r>
            <a:r>
              <a:rPr lang="hu-HU" dirty="0"/>
              <a:t>/</a:t>
            </a:r>
            <a:r>
              <a:rPr lang="hu-HU" dirty="0" err="1"/>
              <a:t>hipokinézis</a:t>
            </a:r>
            <a:r>
              <a:rPr lang="hu-HU" dirty="0"/>
              <a:t>, </a:t>
            </a:r>
            <a:r>
              <a:rPr lang="hu-HU" dirty="0" err="1"/>
              <a:t>tick</a:t>
            </a:r>
            <a:r>
              <a:rPr lang="hu-HU" dirty="0"/>
              <a:t>, stb. </a:t>
            </a:r>
          </a:p>
          <a:p>
            <a:pPr marL="0" indent="0">
              <a:buNone/>
            </a:pPr>
            <a:endParaRPr lang="hu-HU" dirty="0" smtClean="0"/>
          </a:p>
          <a:p>
            <a:pPr marL="0" indent="0">
              <a:buNone/>
            </a:pPr>
            <a:r>
              <a:rPr lang="hu-HU" dirty="0" smtClean="0"/>
              <a:t>c</a:t>
            </a:r>
            <a:r>
              <a:rPr lang="hu-HU" dirty="0"/>
              <a:t>) </a:t>
            </a:r>
            <a:r>
              <a:rPr lang="hu-HU" b="1" dirty="0"/>
              <a:t>Pszichikus zavar (kóros pszichés állapot) </a:t>
            </a:r>
            <a:endParaRPr lang="hu-HU" dirty="0"/>
          </a:p>
          <a:p>
            <a:pPr marL="0" indent="0">
              <a:buNone/>
            </a:pPr>
            <a:endParaRPr lang="hu-HU" dirty="0"/>
          </a:p>
        </p:txBody>
      </p:sp>
    </p:spTree>
    <p:extLst>
      <p:ext uri="{BB962C8B-B14F-4D97-AF65-F5344CB8AC3E}">
        <p14:creationId xmlns:p14="http://schemas.microsoft.com/office/powerpoint/2010/main" val="4113313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MOZGÁSAUTOMATIZMUSOK </a:t>
            </a:r>
            <a:r>
              <a:rPr lang="hu-HU" b="1" dirty="0"/>
              <a:t>ZAVARAI </a:t>
            </a:r>
            <a:endParaRPr lang="hu-HU" dirty="0"/>
          </a:p>
        </p:txBody>
      </p:sp>
      <p:sp>
        <p:nvSpPr>
          <p:cNvPr id="3" name="Tartalom helye 2"/>
          <p:cNvSpPr>
            <a:spLocks noGrp="1"/>
          </p:cNvSpPr>
          <p:nvPr>
            <p:ph idx="1"/>
          </p:nvPr>
        </p:nvSpPr>
        <p:spPr/>
        <p:txBody>
          <a:bodyPr/>
          <a:lstStyle/>
          <a:p>
            <a:endParaRPr lang="hu-HU" dirty="0"/>
          </a:p>
          <a:p>
            <a:r>
              <a:rPr lang="hu-HU" b="1" dirty="0"/>
              <a:t>Motoros izgalmi állapot </a:t>
            </a:r>
            <a:r>
              <a:rPr lang="hu-HU" dirty="0"/>
              <a:t>(szorongásos nyugtalanság, "hisztizés", </a:t>
            </a:r>
            <a:r>
              <a:rPr lang="hu-HU" dirty="0" err="1"/>
              <a:t>maniform</a:t>
            </a:r>
            <a:r>
              <a:rPr lang="hu-HU" dirty="0"/>
              <a:t> (mániás állapotok) állapot, </a:t>
            </a:r>
            <a:r>
              <a:rPr lang="hu-HU" dirty="0" err="1"/>
              <a:t>delirium</a:t>
            </a:r>
            <a:r>
              <a:rPr lang="hu-HU" dirty="0"/>
              <a:t>, </a:t>
            </a:r>
            <a:r>
              <a:rPr lang="hu-HU" dirty="0" err="1"/>
              <a:t>katalepszia</a:t>
            </a:r>
            <a:r>
              <a:rPr lang="hu-HU" dirty="0"/>
              <a:t>, stb.), amelyre </a:t>
            </a:r>
            <a:r>
              <a:rPr lang="hu-HU" b="1" dirty="0"/>
              <a:t>túlmozgások, célszerűtlen </a:t>
            </a:r>
            <a:r>
              <a:rPr lang="hu-HU" dirty="0"/>
              <a:t>és </a:t>
            </a:r>
            <a:r>
              <a:rPr lang="hu-HU" b="1" dirty="0"/>
              <a:t>összerendezetlen </a:t>
            </a:r>
            <a:r>
              <a:rPr lang="hu-HU" dirty="0"/>
              <a:t>mozgások jellemzőek. </a:t>
            </a:r>
          </a:p>
          <a:p>
            <a:r>
              <a:rPr lang="hu-HU" b="1" dirty="0"/>
              <a:t>Meglassúbbodottság, </a:t>
            </a:r>
            <a:r>
              <a:rPr lang="hu-HU" dirty="0"/>
              <a:t>vontatottság, mozgáselakadás (pl. depresszív állapotok, szórakozott állapotokban, alkohol, drog hatására, </a:t>
            </a:r>
            <a:r>
              <a:rPr lang="hu-HU" dirty="0" err="1"/>
              <a:t>kataton</a:t>
            </a:r>
            <a:r>
              <a:rPr lang="hu-HU" dirty="0"/>
              <a:t> állapotban mint "flexibilitás </a:t>
            </a:r>
            <a:r>
              <a:rPr lang="hu-HU" dirty="0" err="1"/>
              <a:t>cerea</a:t>
            </a:r>
            <a:r>
              <a:rPr lang="hu-HU" dirty="0"/>
              <a:t>" és "fogaskerék" mozgás </a:t>
            </a:r>
          </a:p>
          <a:p>
            <a:pPr marL="0" indent="0">
              <a:buNone/>
            </a:pPr>
            <a:endParaRPr lang="hu-HU" dirty="0"/>
          </a:p>
        </p:txBody>
      </p:sp>
    </p:spTree>
    <p:extLst>
      <p:ext uri="{BB962C8B-B14F-4D97-AF65-F5344CB8AC3E}">
        <p14:creationId xmlns:p14="http://schemas.microsoft.com/office/powerpoint/2010/main" val="1100873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MOZGÁSAUTOMATIZMUSOK ZAVARAI </a:t>
            </a:r>
            <a:endParaRPr lang="hu-HU" dirty="0"/>
          </a:p>
        </p:txBody>
      </p:sp>
      <p:sp>
        <p:nvSpPr>
          <p:cNvPr id="3" name="Tartalom helye 2"/>
          <p:cNvSpPr>
            <a:spLocks noGrp="1"/>
          </p:cNvSpPr>
          <p:nvPr>
            <p:ph idx="1"/>
          </p:nvPr>
        </p:nvSpPr>
        <p:spPr/>
        <p:txBody>
          <a:bodyPr/>
          <a:lstStyle/>
          <a:p>
            <a:endParaRPr lang="hu-HU" dirty="0"/>
          </a:p>
          <a:p>
            <a:pPr marL="0" indent="0">
              <a:buNone/>
            </a:pPr>
            <a:r>
              <a:rPr lang="hu-HU" b="1" dirty="0"/>
              <a:t>Formailag ép - inadekvát mozgások </a:t>
            </a:r>
            <a:r>
              <a:rPr lang="hu-HU" dirty="0"/>
              <a:t>(pl. lázas, kimerült állapotban, indulati "rövidzárlati" cselekvésben) Figyelem! Ez a viselkedési-cselekvési zavar organikus okok miatt is előfordulhat (pl. temporális epilepszia) pl. társaságban levetkőzik, lefekszik aludni, mintha otthon lenne. </a:t>
            </a:r>
            <a:r>
              <a:rPr lang="hu-HU" b="1" dirty="0"/>
              <a:t>Nem tudatos</a:t>
            </a:r>
            <a:r>
              <a:rPr lang="hu-HU" dirty="0"/>
              <a:t>! </a:t>
            </a:r>
          </a:p>
          <a:p>
            <a:pPr marL="0" indent="0">
              <a:buNone/>
            </a:pPr>
            <a:r>
              <a:rPr lang="hu-HU" b="1" dirty="0"/>
              <a:t>Szokáson alapuló - </a:t>
            </a:r>
            <a:r>
              <a:rPr lang="hu-HU" b="1" dirty="0" err="1"/>
              <a:t>inadakevát</a:t>
            </a:r>
            <a:r>
              <a:rPr lang="hu-HU" b="1" dirty="0"/>
              <a:t> </a:t>
            </a:r>
            <a:r>
              <a:rPr lang="hu-HU" dirty="0"/>
              <a:t>jellegű - </a:t>
            </a:r>
            <a:r>
              <a:rPr lang="hu-HU" b="1" dirty="0"/>
              <a:t>tudatos </a:t>
            </a:r>
            <a:r>
              <a:rPr lang="hu-HU" dirty="0"/>
              <a:t>cselekvések: pl. a babonás "lekopogás", a talált pénz megköpködése. </a:t>
            </a:r>
          </a:p>
          <a:p>
            <a:pPr marL="0" indent="0">
              <a:buNone/>
            </a:pPr>
            <a:r>
              <a:rPr lang="hu-HU" b="1" dirty="0"/>
              <a:t>Bizarr, autista </a:t>
            </a:r>
            <a:r>
              <a:rPr lang="hu-HU" dirty="0"/>
              <a:t>mozgásformák (inadekvát, érthetetlen) </a:t>
            </a:r>
          </a:p>
          <a:p>
            <a:pPr marL="0" indent="0">
              <a:buNone/>
            </a:pPr>
            <a:endParaRPr lang="hu-HU" dirty="0"/>
          </a:p>
        </p:txBody>
      </p:sp>
    </p:spTree>
    <p:extLst>
      <p:ext uri="{BB962C8B-B14F-4D97-AF65-F5344CB8AC3E}">
        <p14:creationId xmlns:p14="http://schemas.microsoft.com/office/powerpoint/2010/main" val="3001577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2. </a:t>
            </a:r>
            <a:r>
              <a:rPr lang="hu-HU" b="1" dirty="0"/>
              <a:t>KIFEJEZŐ MOZGÁSOK ZAVARAI </a:t>
            </a:r>
            <a:endParaRPr lang="hu-HU" dirty="0"/>
          </a:p>
        </p:txBody>
      </p:sp>
      <p:sp>
        <p:nvSpPr>
          <p:cNvPr id="3" name="Tartalom helye 2"/>
          <p:cNvSpPr>
            <a:spLocks noGrp="1"/>
          </p:cNvSpPr>
          <p:nvPr>
            <p:ph idx="1"/>
          </p:nvPr>
        </p:nvSpPr>
        <p:spPr>
          <a:xfrm>
            <a:off x="838200" y="1339404"/>
            <a:ext cx="10515600" cy="5422004"/>
          </a:xfrm>
        </p:spPr>
        <p:txBody>
          <a:bodyPr>
            <a:normAutofit/>
          </a:bodyPr>
          <a:lstStyle/>
          <a:p>
            <a:pPr marL="0" indent="0">
              <a:buNone/>
            </a:pPr>
            <a:r>
              <a:rPr lang="hu-HU" u="sng" dirty="0" smtClean="0"/>
              <a:t>egyezményes </a:t>
            </a:r>
            <a:r>
              <a:rPr lang="hu-HU" u="sng" dirty="0"/>
              <a:t>jelek illetve konvenciók. </a:t>
            </a:r>
          </a:p>
          <a:p>
            <a:pPr marL="0" indent="0">
              <a:buNone/>
            </a:pPr>
            <a:r>
              <a:rPr lang="hu-HU" dirty="0" smtClean="0"/>
              <a:t>nonverbális </a:t>
            </a:r>
            <a:r>
              <a:rPr lang="hu-HU" dirty="0"/>
              <a:t>metakommunikáció eszközei </a:t>
            </a:r>
          </a:p>
          <a:p>
            <a:pPr marL="0" indent="0">
              <a:buNone/>
            </a:pPr>
            <a:r>
              <a:rPr lang="hu-HU" dirty="0" smtClean="0"/>
              <a:t>"</a:t>
            </a:r>
            <a:r>
              <a:rPr lang="hu-HU" dirty="0" err="1" smtClean="0"/>
              <a:t>ösztönközeliek</a:t>
            </a:r>
            <a:r>
              <a:rPr lang="hu-HU" dirty="0"/>
              <a:t>", gyakran nem tudatosak, nem kontrolláltak. </a:t>
            </a:r>
            <a:endParaRPr lang="hu-HU" dirty="0" smtClean="0"/>
          </a:p>
          <a:p>
            <a:pPr marL="0" indent="0" algn="ctr">
              <a:buNone/>
            </a:pPr>
            <a:endParaRPr lang="hu-HU" dirty="0" smtClean="0"/>
          </a:p>
          <a:p>
            <a:pPr marL="0" indent="0" algn="ctr">
              <a:buNone/>
            </a:pPr>
            <a:r>
              <a:rPr lang="hu-HU" dirty="0" smtClean="0"/>
              <a:t>Ezekre </a:t>
            </a:r>
            <a:r>
              <a:rPr lang="hu-HU" dirty="0"/>
              <a:t>az "árulkodó" információkra rendszerint ösztönösen, </a:t>
            </a:r>
            <a:r>
              <a:rPr lang="hu-HU" b="1" dirty="0" err="1"/>
              <a:t>impresszionisztikus</a:t>
            </a:r>
            <a:r>
              <a:rPr lang="hu-HU" b="1" dirty="0"/>
              <a:t> módon </a:t>
            </a:r>
            <a:r>
              <a:rPr lang="hu-HU" b="1" dirty="0" smtClean="0"/>
              <a:t>reagálunk</a:t>
            </a:r>
            <a:endParaRPr lang="hu-HU" dirty="0"/>
          </a:p>
          <a:p>
            <a:pPr marL="0" indent="0" algn="ctr">
              <a:buNone/>
            </a:pPr>
            <a:r>
              <a:rPr lang="hu-HU" dirty="0" smtClean="0"/>
              <a:t> </a:t>
            </a:r>
          </a:p>
          <a:p>
            <a:pPr marL="0" indent="0">
              <a:buNone/>
            </a:pPr>
            <a:r>
              <a:rPr lang="hu-HU" dirty="0" smtClean="0"/>
              <a:t>A </a:t>
            </a:r>
            <a:r>
              <a:rPr lang="hu-HU" dirty="0"/>
              <a:t>zavar lehet </a:t>
            </a:r>
            <a:r>
              <a:rPr lang="hu-HU" b="1" dirty="0"/>
              <a:t>mennyiségi </a:t>
            </a:r>
            <a:r>
              <a:rPr lang="hu-HU" dirty="0"/>
              <a:t>(pl. </a:t>
            </a:r>
            <a:r>
              <a:rPr lang="hu-HU" dirty="0" err="1"/>
              <a:t>Hy-ban</a:t>
            </a:r>
            <a:r>
              <a:rPr lang="hu-HU" dirty="0"/>
              <a:t> túl sok, </a:t>
            </a:r>
            <a:r>
              <a:rPr lang="hu-HU" dirty="0" err="1"/>
              <a:t>sch-ban</a:t>
            </a:r>
            <a:r>
              <a:rPr lang="hu-HU" dirty="0"/>
              <a:t> túl kevés) és </a:t>
            </a:r>
            <a:r>
              <a:rPr lang="hu-HU" b="1" dirty="0"/>
              <a:t>minőségi </a:t>
            </a:r>
            <a:r>
              <a:rPr lang="hu-HU" dirty="0"/>
              <a:t>(pl. obszcén, drasztikus, </a:t>
            </a:r>
            <a:r>
              <a:rPr lang="hu-HU" dirty="0" err="1"/>
              <a:t>stb</a:t>
            </a:r>
            <a:r>
              <a:rPr lang="hu-HU" dirty="0"/>
              <a:t>) </a:t>
            </a:r>
          </a:p>
        </p:txBody>
      </p:sp>
    </p:spTree>
    <p:extLst>
      <p:ext uri="{BB962C8B-B14F-4D97-AF65-F5344CB8AC3E}">
        <p14:creationId xmlns:p14="http://schemas.microsoft.com/office/powerpoint/2010/main" val="2704560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3. BESZÉD ZAVARAI </a:t>
            </a:r>
            <a:endParaRPr lang="hu-HU" dirty="0"/>
          </a:p>
        </p:txBody>
      </p:sp>
      <p:sp>
        <p:nvSpPr>
          <p:cNvPr id="3" name="Tartalom helye 2"/>
          <p:cNvSpPr>
            <a:spLocks noGrp="1"/>
          </p:cNvSpPr>
          <p:nvPr>
            <p:ph idx="1"/>
          </p:nvPr>
        </p:nvSpPr>
        <p:spPr/>
        <p:txBody>
          <a:bodyPr/>
          <a:lstStyle/>
          <a:p>
            <a:endParaRPr lang="hu-HU" dirty="0"/>
          </a:p>
          <a:p>
            <a:pPr marL="0" indent="0">
              <a:buNone/>
            </a:pPr>
            <a:r>
              <a:rPr lang="hu-HU" dirty="0"/>
              <a:t>1. Beszédképtelenség, hallgatás </a:t>
            </a:r>
          </a:p>
          <a:p>
            <a:pPr marL="0" indent="0">
              <a:buNone/>
            </a:pPr>
            <a:endParaRPr lang="hu-HU" dirty="0" smtClean="0"/>
          </a:p>
          <a:p>
            <a:pPr marL="0" indent="0">
              <a:buNone/>
            </a:pPr>
            <a:r>
              <a:rPr lang="hu-HU" dirty="0" smtClean="0"/>
              <a:t>2</a:t>
            </a:r>
            <a:r>
              <a:rPr lang="hu-HU" dirty="0"/>
              <a:t>. Szegényes (túl kevés) beszéd </a:t>
            </a:r>
          </a:p>
          <a:p>
            <a:pPr marL="0" indent="0">
              <a:buNone/>
            </a:pPr>
            <a:endParaRPr lang="hu-HU" dirty="0" smtClean="0"/>
          </a:p>
          <a:p>
            <a:pPr marL="0" indent="0">
              <a:buNone/>
            </a:pPr>
            <a:r>
              <a:rPr lang="es-ES" dirty="0" smtClean="0"/>
              <a:t>3</a:t>
            </a:r>
            <a:r>
              <a:rPr lang="es-ES" dirty="0"/>
              <a:t>. Hangképzés és motoros beszédzavar </a:t>
            </a:r>
          </a:p>
          <a:p>
            <a:pPr marL="0" indent="0">
              <a:buNone/>
            </a:pPr>
            <a:endParaRPr lang="hu-HU" dirty="0"/>
          </a:p>
        </p:txBody>
      </p:sp>
    </p:spTree>
    <p:extLst>
      <p:ext uri="{BB962C8B-B14F-4D97-AF65-F5344CB8AC3E}">
        <p14:creationId xmlns:p14="http://schemas.microsoft.com/office/powerpoint/2010/main" val="1228406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
            </a:r>
            <a:br>
              <a:rPr lang="hu-HU" dirty="0"/>
            </a:br>
            <a:r>
              <a:rPr lang="hu-HU" dirty="0"/>
              <a:t>4. Gondolkodási hibán alapuló beszédzavar </a:t>
            </a:r>
            <a:br>
              <a:rPr lang="hu-HU" dirty="0"/>
            </a:br>
            <a:endParaRPr lang="hu-HU" dirty="0"/>
          </a:p>
        </p:txBody>
      </p:sp>
      <p:sp>
        <p:nvSpPr>
          <p:cNvPr id="3" name="Tartalom helye 2"/>
          <p:cNvSpPr>
            <a:spLocks noGrp="1"/>
          </p:cNvSpPr>
          <p:nvPr>
            <p:ph idx="1"/>
          </p:nvPr>
        </p:nvSpPr>
        <p:spPr/>
        <p:txBody>
          <a:bodyPr/>
          <a:lstStyle/>
          <a:p>
            <a:endParaRPr lang="hu-HU" dirty="0"/>
          </a:p>
          <a:p>
            <a:pPr marL="0" indent="0">
              <a:buNone/>
            </a:pPr>
            <a:r>
              <a:rPr lang="hu-HU" i="1" dirty="0"/>
              <a:t>a) Sztereotípia </a:t>
            </a:r>
            <a:endParaRPr lang="hu-HU" dirty="0"/>
          </a:p>
          <a:p>
            <a:pPr marL="0" indent="0">
              <a:buNone/>
            </a:pPr>
            <a:r>
              <a:rPr lang="hu-HU" i="1" dirty="0"/>
              <a:t>b) </a:t>
            </a:r>
            <a:r>
              <a:rPr lang="hu-HU" i="1" dirty="0" err="1"/>
              <a:t>Logoklónia</a:t>
            </a:r>
            <a:r>
              <a:rPr lang="hu-HU" i="1" dirty="0"/>
              <a:t> </a:t>
            </a:r>
            <a:endParaRPr lang="hu-HU" dirty="0"/>
          </a:p>
          <a:p>
            <a:pPr marL="0" indent="0">
              <a:buNone/>
            </a:pPr>
            <a:r>
              <a:rPr lang="hu-HU" i="1" dirty="0"/>
              <a:t>c) </a:t>
            </a:r>
            <a:r>
              <a:rPr lang="hu-HU" i="1" dirty="0" err="1"/>
              <a:t>Echolália</a:t>
            </a:r>
            <a:r>
              <a:rPr lang="hu-HU" i="1" dirty="0"/>
              <a:t> </a:t>
            </a:r>
            <a:endParaRPr lang="hu-HU" dirty="0"/>
          </a:p>
          <a:p>
            <a:pPr marL="0" indent="0">
              <a:buNone/>
            </a:pPr>
            <a:r>
              <a:rPr lang="hu-HU" i="1" dirty="0"/>
              <a:t>d) </a:t>
            </a:r>
            <a:r>
              <a:rPr lang="hu-HU" i="1" dirty="0" smtClean="0"/>
              <a:t>Páralogizmus </a:t>
            </a:r>
            <a:endParaRPr lang="hu-HU" dirty="0"/>
          </a:p>
          <a:p>
            <a:pPr marL="0" indent="0">
              <a:buNone/>
            </a:pPr>
            <a:r>
              <a:rPr lang="hu-HU" i="1" dirty="0"/>
              <a:t>e) </a:t>
            </a:r>
            <a:r>
              <a:rPr lang="hu-HU" i="1" dirty="0" err="1"/>
              <a:t>Neologlizma</a:t>
            </a:r>
            <a:r>
              <a:rPr lang="hu-HU" i="1" dirty="0"/>
              <a:t> </a:t>
            </a:r>
            <a:endParaRPr lang="hu-HU" dirty="0"/>
          </a:p>
          <a:p>
            <a:pPr marL="0" indent="0">
              <a:buNone/>
            </a:pPr>
            <a:r>
              <a:rPr lang="hu-HU" i="1" dirty="0"/>
              <a:t>f) </a:t>
            </a:r>
            <a:r>
              <a:rPr lang="hu-HU" i="1" dirty="0" err="1"/>
              <a:t>Agrammatizmus</a:t>
            </a:r>
            <a:r>
              <a:rPr lang="hu-HU" i="1" dirty="0"/>
              <a:t> </a:t>
            </a:r>
            <a:endParaRPr lang="hu-HU" dirty="0"/>
          </a:p>
          <a:p>
            <a:pPr marL="0" indent="0">
              <a:buNone/>
            </a:pPr>
            <a:endParaRPr lang="hu-HU" dirty="0"/>
          </a:p>
        </p:txBody>
      </p:sp>
    </p:spTree>
    <p:extLst>
      <p:ext uri="{BB962C8B-B14F-4D97-AF65-F5344CB8AC3E}">
        <p14:creationId xmlns:p14="http://schemas.microsoft.com/office/powerpoint/2010/main" val="1961572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
            </a:r>
            <a:br>
              <a:rPr lang="hu-HU" dirty="0" smtClean="0"/>
            </a:br>
            <a:endParaRPr lang="hu-HU" dirty="0"/>
          </a:p>
        </p:txBody>
      </p:sp>
      <p:sp>
        <p:nvSpPr>
          <p:cNvPr id="3" name="Tartalom helye 2"/>
          <p:cNvSpPr>
            <a:spLocks noGrp="1"/>
          </p:cNvSpPr>
          <p:nvPr>
            <p:ph idx="1"/>
          </p:nvPr>
        </p:nvSpPr>
        <p:spPr/>
        <p:txBody>
          <a:bodyPr/>
          <a:lstStyle/>
          <a:p>
            <a:pPr marL="0" indent="0">
              <a:buNone/>
            </a:pPr>
            <a:r>
              <a:rPr lang="hu-HU" i="1" dirty="0"/>
              <a:t>5. </a:t>
            </a:r>
            <a:r>
              <a:rPr lang="hu-HU" dirty="0"/>
              <a:t>Afázia </a:t>
            </a:r>
          </a:p>
          <a:p>
            <a:pPr marL="0" indent="0">
              <a:buNone/>
            </a:pPr>
            <a:endParaRPr lang="hu-HU" i="1" dirty="0" smtClean="0"/>
          </a:p>
          <a:p>
            <a:pPr marL="0" indent="0">
              <a:buNone/>
            </a:pPr>
            <a:r>
              <a:rPr lang="hu-HU" i="1" dirty="0" smtClean="0"/>
              <a:t>a</a:t>
            </a:r>
            <a:r>
              <a:rPr lang="hu-HU" i="1" dirty="0"/>
              <a:t>. Expresszív (motoros) </a:t>
            </a:r>
            <a:endParaRPr lang="hu-HU" dirty="0"/>
          </a:p>
          <a:p>
            <a:pPr marL="0" indent="0">
              <a:buNone/>
            </a:pPr>
            <a:endParaRPr lang="hu-HU" i="1" dirty="0" smtClean="0"/>
          </a:p>
          <a:p>
            <a:pPr marL="0" indent="0">
              <a:buNone/>
            </a:pPr>
            <a:r>
              <a:rPr lang="hu-HU" i="1" dirty="0" smtClean="0"/>
              <a:t>b</a:t>
            </a:r>
            <a:r>
              <a:rPr lang="hu-HU" i="1" dirty="0"/>
              <a:t>. Receptív (szenzoros) </a:t>
            </a:r>
            <a:endParaRPr lang="hu-HU" dirty="0"/>
          </a:p>
          <a:p>
            <a:pPr marL="0" indent="0">
              <a:buNone/>
            </a:pPr>
            <a:endParaRPr lang="hu-HU" dirty="0"/>
          </a:p>
        </p:txBody>
      </p:sp>
    </p:spTree>
    <p:extLst>
      <p:ext uri="{BB962C8B-B14F-4D97-AF65-F5344CB8AC3E}">
        <p14:creationId xmlns:p14="http://schemas.microsoft.com/office/powerpoint/2010/main" val="3827812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
            </a:r>
            <a:br>
              <a:rPr lang="hu-HU" dirty="0" smtClean="0"/>
            </a:br>
            <a:endParaRPr lang="hu-HU" dirty="0"/>
          </a:p>
        </p:txBody>
      </p:sp>
      <p:sp>
        <p:nvSpPr>
          <p:cNvPr id="3" name="Tartalom helye 2"/>
          <p:cNvSpPr>
            <a:spLocks noGrp="1"/>
          </p:cNvSpPr>
          <p:nvPr>
            <p:ph idx="1"/>
          </p:nvPr>
        </p:nvSpPr>
        <p:spPr/>
        <p:txBody>
          <a:bodyPr/>
          <a:lstStyle/>
          <a:p>
            <a:pPr marL="0" indent="0">
              <a:lnSpc>
                <a:spcPct val="150000"/>
              </a:lnSpc>
              <a:buNone/>
            </a:pPr>
            <a:r>
              <a:rPr lang="hu-HU" dirty="0"/>
              <a:t>A beszéd és gondolkodás szoros összefüggése miatt beszédzavarok esetén gyakori a gondolkodászavar és viszont</a:t>
            </a:r>
            <a:r>
              <a:rPr lang="hu-HU" dirty="0" smtClean="0"/>
              <a:t>. </a:t>
            </a:r>
          </a:p>
          <a:p>
            <a:pPr marL="0" indent="0">
              <a:lnSpc>
                <a:spcPct val="150000"/>
              </a:lnSpc>
              <a:buNone/>
            </a:pPr>
            <a:r>
              <a:rPr lang="hu-HU" dirty="0" smtClean="0"/>
              <a:t>Szavak</a:t>
            </a:r>
            <a:r>
              <a:rPr lang="hu-HU" dirty="0"/>
              <a:t>, beszéd nélkül az </a:t>
            </a:r>
            <a:r>
              <a:rPr lang="hu-HU" b="1" dirty="0"/>
              <a:t>élmények tudatosítása </a:t>
            </a:r>
            <a:r>
              <a:rPr lang="hu-HU" dirty="0"/>
              <a:t>és a </a:t>
            </a:r>
            <a:r>
              <a:rPr lang="hu-HU" b="1" dirty="0"/>
              <a:t>tudatos információk szándékolt kommunikálása </a:t>
            </a:r>
            <a:r>
              <a:rPr lang="hu-HU" dirty="0"/>
              <a:t>nem lehetséges. </a:t>
            </a:r>
          </a:p>
        </p:txBody>
      </p:sp>
    </p:spTree>
    <p:extLst>
      <p:ext uri="{BB962C8B-B14F-4D97-AF65-F5344CB8AC3E}">
        <p14:creationId xmlns:p14="http://schemas.microsoft.com/office/powerpoint/2010/main" val="3113438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
            </a:r>
            <a:br>
              <a:rPr lang="hu-HU" dirty="0" smtClean="0"/>
            </a:br>
            <a:endParaRPr lang="hu-HU" dirty="0"/>
          </a:p>
        </p:txBody>
      </p:sp>
      <p:sp>
        <p:nvSpPr>
          <p:cNvPr id="3" name="Tartalom helye 2"/>
          <p:cNvSpPr>
            <a:spLocks noGrp="1"/>
          </p:cNvSpPr>
          <p:nvPr>
            <p:ph idx="1"/>
          </p:nvPr>
        </p:nvSpPr>
        <p:spPr>
          <a:xfrm>
            <a:off x="838200" y="244699"/>
            <a:ext cx="10515600" cy="6439436"/>
          </a:xfrm>
        </p:spPr>
        <p:txBody>
          <a:bodyPr/>
          <a:lstStyle/>
          <a:p>
            <a:pPr marL="0" indent="0">
              <a:lnSpc>
                <a:spcPct val="150000"/>
              </a:lnSpc>
              <a:buNone/>
            </a:pPr>
            <a:r>
              <a:rPr lang="hu-HU" dirty="0"/>
              <a:t>A beszéd megérthetőségéhez (optimális kommunikációs értékéhez) </a:t>
            </a:r>
            <a:r>
              <a:rPr lang="hu-HU" b="1" dirty="0"/>
              <a:t>redundáns közlés</a:t>
            </a:r>
            <a:r>
              <a:rPr lang="hu-HU" dirty="0"/>
              <a:t>re van szükség. (Az élőbeszéd akkor érthető, követhető jól, ha kb. 20% "tiszta" információt tartalmaz (a többi "töltelékszöveg", redundancia). </a:t>
            </a:r>
            <a:endParaRPr lang="hu-HU" dirty="0" smtClean="0"/>
          </a:p>
          <a:p>
            <a:pPr marL="0" indent="0">
              <a:lnSpc>
                <a:spcPct val="150000"/>
              </a:lnSpc>
              <a:buNone/>
            </a:pPr>
            <a:endParaRPr lang="hu-HU" dirty="0"/>
          </a:p>
          <a:p>
            <a:pPr marL="0" indent="0">
              <a:lnSpc>
                <a:spcPct val="150000"/>
              </a:lnSpc>
              <a:buNone/>
            </a:pPr>
            <a:r>
              <a:rPr lang="hu-HU" dirty="0" smtClean="0"/>
              <a:t>A </a:t>
            </a:r>
            <a:r>
              <a:rPr lang="hu-HU" dirty="0"/>
              <a:t>beszéd elemzésénél fontos szempont még: tempó, hangszín, hangerő, artikuláció, folyamatosság, a </a:t>
            </a:r>
            <a:r>
              <a:rPr lang="hu-HU" b="1" dirty="0" err="1"/>
              <a:t>nemverbális</a:t>
            </a:r>
            <a:r>
              <a:rPr lang="hu-HU" b="1" dirty="0"/>
              <a:t> metakommunikatív elemek </a:t>
            </a:r>
            <a:r>
              <a:rPr lang="hu-HU" dirty="0"/>
              <a:t>aránya és mindezek viszonya a közlés tartalmához. </a:t>
            </a:r>
          </a:p>
        </p:txBody>
      </p:sp>
    </p:spTree>
    <p:extLst>
      <p:ext uri="{BB962C8B-B14F-4D97-AF65-F5344CB8AC3E}">
        <p14:creationId xmlns:p14="http://schemas.microsoft.com/office/powerpoint/2010/main" val="269929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
            </a:r>
            <a:br>
              <a:rPr lang="hu-HU" dirty="0"/>
            </a:br>
            <a:r>
              <a:rPr lang="hu-HU" i="1" dirty="0" smtClean="0"/>
              <a:t>egyszerű </a:t>
            </a:r>
            <a:r>
              <a:rPr lang="hu-HU" i="1" dirty="0"/>
              <a:t>mozgásformáktól az összetettebbek </a:t>
            </a:r>
            <a:r>
              <a:rPr lang="hu-HU" i="1" dirty="0" smtClean="0"/>
              <a:t>felé</a:t>
            </a:r>
            <a:endParaRPr lang="hu-HU" dirty="0"/>
          </a:p>
        </p:txBody>
      </p:sp>
      <p:sp>
        <p:nvSpPr>
          <p:cNvPr id="3" name="Tartalom helye 2"/>
          <p:cNvSpPr>
            <a:spLocks noGrp="1"/>
          </p:cNvSpPr>
          <p:nvPr>
            <p:ph idx="1"/>
          </p:nvPr>
        </p:nvSpPr>
        <p:spPr/>
        <p:txBody>
          <a:bodyPr/>
          <a:lstStyle/>
          <a:p>
            <a:endParaRPr lang="hu-HU" dirty="0"/>
          </a:p>
          <a:p>
            <a:pPr marL="0" indent="0">
              <a:lnSpc>
                <a:spcPct val="150000"/>
              </a:lnSpc>
              <a:buNone/>
            </a:pPr>
            <a:r>
              <a:rPr lang="hu-HU" dirty="0"/>
              <a:t> </a:t>
            </a:r>
            <a:r>
              <a:rPr lang="hu-HU" b="1" dirty="0"/>
              <a:t>1.MOZGÁSAUTOMATIZMUSOK ZAVARAI </a:t>
            </a:r>
            <a:endParaRPr lang="hu-HU" dirty="0"/>
          </a:p>
          <a:p>
            <a:pPr marL="0" indent="0">
              <a:lnSpc>
                <a:spcPct val="150000"/>
              </a:lnSpc>
              <a:buNone/>
            </a:pPr>
            <a:r>
              <a:rPr lang="hu-HU" b="1" dirty="0"/>
              <a:t>2.KIFEJEZŐ MOZGÁSOK ZAVARAI </a:t>
            </a:r>
            <a:endParaRPr lang="hu-HU" dirty="0"/>
          </a:p>
          <a:p>
            <a:pPr marL="0" indent="0">
              <a:lnSpc>
                <a:spcPct val="150000"/>
              </a:lnSpc>
              <a:buNone/>
            </a:pPr>
            <a:r>
              <a:rPr lang="hu-HU" b="1" dirty="0"/>
              <a:t>3.BESZÉD ZAVARAI </a:t>
            </a:r>
            <a:endParaRPr lang="hu-HU" dirty="0"/>
          </a:p>
          <a:p>
            <a:pPr marL="0" indent="0">
              <a:lnSpc>
                <a:spcPct val="150000"/>
              </a:lnSpc>
              <a:buNone/>
            </a:pPr>
            <a:r>
              <a:rPr lang="hu-HU" b="1" dirty="0"/>
              <a:t>4. ÍRÁS-ZAVAROK </a:t>
            </a:r>
            <a:endParaRPr lang="hu-HU" dirty="0"/>
          </a:p>
          <a:p>
            <a:pPr marL="0" indent="0">
              <a:lnSpc>
                <a:spcPct val="150000"/>
              </a:lnSpc>
              <a:buNone/>
            </a:pPr>
            <a:r>
              <a:rPr lang="hu-HU" b="1" dirty="0"/>
              <a:t>5.CSELEKVÉS- ÉS REAKCIÓZAVAROK </a:t>
            </a:r>
            <a:endParaRPr lang="hu-HU" dirty="0"/>
          </a:p>
        </p:txBody>
      </p:sp>
    </p:spTree>
    <p:extLst>
      <p:ext uri="{BB962C8B-B14F-4D97-AF65-F5344CB8AC3E}">
        <p14:creationId xmlns:p14="http://schemas.microsoft.com/office/powerpoint/2010/main" val="3591891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54545"/>
            <a:ext cx="10515600" cy="914399"/>
          </a:xfrm>
        </p:spPr>
        <p:txBody>
          <a:bodyPr>
            <a:normAutofit/>
          </a:bodyPr>
          <a:lstStyle/>
          <a:p>
            <a:r>
              <a:rPr lang="hu-HU" sz="3600" dirty="0"/>
              <a:t>1. </a:t>
            </a:r>
            <a:r>
              <a:rPr lang="hu-HU" sz="3600" b="1" dirty="0"/>
              <a:t>Beszédképtelenség, </a:t>
            </a:r>
            <a:r>
              <a:rPr lang="hu-HU" sz="3600" b="1" dirty="0" smtClean="0"/>
              <a:t>hallgatás</a:t>
            </a:r>
            <a:endParaRPr lang="hu-HU" sz="3600" dirty="0"/>
          </a:p>
        </p:txBody>
      </p:sp>
      <p:sp>
        <p:nvSpPr>
          <p:cNvPr id="4" name="Tartalom helye 3"/>
          <p:cNvSpPr>
            <a:spLocks noGrp="1"/>
          </p:cNvSpPr>
          <p:nvPr>
            <p:ph sz="half" idx="1"/>
          </p:nvPr>
        </p:nvSpPr>
        <p:spPr>
          <a:xfrm>
            <a:off x="838200" y="901521"/>
            <a:ext cx="5181600" cy="5692462"/>
          </a:xfrm>
        </p:spPr>
        <p:txBody>
          <a:bodyPr>
            <a:normAutofit/>
          </a:bodyPr>
          <a:lstStyle/>
          <a:p>
            <a:pPr marL="0" indent="0">
              <a:buNone/>
            </a:pPr>
            <a:r>
              <a:rPr lang="hu-HU" b="1" dirty="0"/>
              <a:t>fáradtság </a:t>
            </a:r>
            <a:r>
              <a:rPr lang="hu-HU" dirty="0"/>
              <a:t>következtében "nehezére esik" a beszéd </a:t>
            </a:r>
          </a:p>
          <a:p>
            <a:pPr marL="0" indent="0">
              <a:buNone/>
            </a:pPr>
            <a:r>
              <a:rPr lang="hu-HU" dirty="0"/>
              <a:t>- </a:t>
            </a:r>
            <a:r>
              <a:rPr lang="hu-HU" b="1" dirty="0"/>
              <a:t>feszültség, szorongás </a:t>
            </a:r>
            <a:r>
              <a:rPr lang="hu-HU" dirty="0"/>
              <a:t>miatt "elakad a szava" "összeszorul a torka" </a:t>
            </a:r>
          </a:p>
          <a:p>
            <a:pPr marL="0" indent="0">
              <a:buNone/>
            </a:pPr>
            <a:r>
              <a:rPr lang="hu-HU" dirty="0"/>
              <a:t>- </a:t>
            </a:r>
            <a:r>
              <a:rPr lang="hu-HU" b="1" dirty="0"/>
              <a:t>szórakozottság </a:t>
            </a:r>
            <a:r>
              <a:rPr lang="hu-HU" dirty="0"/>
              <a:t>(vagy "elmerültség") miatt nem hallja, nem fogja fel a hozzáintézett szavakat, ezért nem válaszol; elhallgat valamit </a:t>
            </a:r>
          </a:p>
          <a:p>
            <a:pPr marL="0" indent="0">
              <a:buNone/>
            </a:pPr>
            <a:r>
              <a:rPr lang="hu-HU" dirty="0"/>
              <a:t>- </a:t>
            </a:r>
            <a:r>
              <a:rPr lang="hu-HU" b="1" dirty="0"/>
              <a:t>hangulatzavara </a:t>
            </a:r>
            <a:r>
              <a:rPr lang="hu-HU" dirty="0"/>
              <a:t>miatt nem motivált (pl. depresszióban); </a:t>
            </a:r>
          </a:p>
        </p:txBody>
      </p:sp>
      <p:sp>
        <p:nvSpPr>
          <p:cNvPr id="5" name="Tartalom helye 4"/>
          <p:cNvSpPr>
            <a:spLocks noGrp="1"/>
          </p:cNvSpPr>
          <p:nvPr>
            <p:ph sz="half" idx="2"/>
          </p:nvPr>
        </p:nvSpPr>
        <p:spPr>
          <a:xfrm>
            <a:off x="6172200" y="669701"/>
            <a:ext cx="5181600" cy="5507262"/>
          </a:xfrm>
        </p:spPr>
        <p:txBody>
          <a:bodyPr>
            <a:normAutofit/>
          </a:bodyPr>
          <a:lstStyle/>
          <a:p>
            <a:pPr marL="0" indent="0">
              <a:buNone/>
            </a:pPr>
            <a:r>
              <a:rPr lang="hu-HU" dirty="0"/>
              <a:t>pszichikus zavara, tudatzavara miatt elzárkózik (pl. </a:t>
            </a:r>
            <a:r>
              <a:rPr lang="hu-HU" dirty="0" err="1"/>
              <a:t>szkizoform-autisztikus</a:t>
            </a:r>
            <a:r>
              <a:rPr lang="hu-HU" dirty="0"/>
              <a:t> pszichózis) </a:t>
            </a:r>
          </a:p>
          <a:p>
            <a:pPr marL="0" indent="0">
              <a:buNone/>
            </a:pPr>
            <a:r>
              <a:rPr lang="hu-HU" dirty="0"/>
              <a:t>- </a:t>
            </a:r>
            <a:r>
              <a:rPr lang="hu-HU" b="1" dirty="0"/>
              <a:t>gátlás </a:t>
            </a:r>
            <a:r>
              <a:rPr lang="hu-HU" dirty="0"/>
              <a:t>miatt nem tud beszélni (pl. </a:t>
            </a:r>
            <a:r>
              <a:rPr lang="hu-HU" dirty="0" err="1"/>
              <a:t>negativizmus</a:t>
            </a:r>
            <a:r>
              <a:rPr lang="hu-HU" dirty="0"/>
              <a:t>, </a:t>
            </a:r>
            <a:r>
              <a:rPr lang="hu-HU" dirty="0" err="1"/>
              <a:t>mutizmus</a:t>
            </a:r>
            <a:r>
              <a:rPr lang="hu-HU" dirty="0"/>
              <a:t> vagy </a:t>
            </a:r>
            <a:r>
              <a:rPr lang="hu-HU" dirty="0" err="1"/>
              <a:t>Hy</a:t>
            </a:r>
            <a:r>
              <a:rPr lang="hu-HU" dirty="0"/>
              <a:t>); </a:t>
            </a:r>
          </a:p>
          <a:p>
            <a:pPr marL="0" indent="0">
              <a:buNone/>
            </a:pPr>
            <a:r>
              <a:rPr lang="hu-HU" dirty="0"/>
              <a:t>- (szándékos) </a:t>
            </a:r>
            <a:r>
              <a:rPr lang="hu-HU" b="1" dirty="0"/>
              <a:t>opponens-agresszív </a:t>
            </a:r>
            <a:r>
              <a:rPr lang="hu-HU" dirty="0"/>
              <a:t>elzárkózás miatt stb. </a:t>
            </a:r>
          </a:p>
          <a:p>
            <a:pPr marL="0" indent="0">
              <a:buNone/>
            </a:pPr>
            <a:r>
              <a:rPr lang="hu-HU" dirty="0"/>
              <a:t>Mindez lehet </a:t>
            </a:r>
            <a:r>
              <a:rPr lang="hu-HU" b="1" dirty="0" err="1"/>
              <a:t>elektív</a:t>
            </a:r>
            <a:r>
              <a:rPr lang="hu-HU" b="1" dirty="0"/>
              <a:t> </a:t>
            </a:r>
            <a:r>
              <a:rPr lang="hu-HU" dirty="0"/>
              <a:t>(csak bizonyos helyzetekben, bizonyos személyekkel) és </a:t>
            </a:r>
            <a:r>
              <a:rPr lang="hu-HU" b="1" dirty="0"/>
              <a:t>általános </a:t>
            </a:r>
            <a:r>
              <a:rPr lang="hu-HU" dirty="0"/>
              <a:t>(mindenütt, mindenkivel). </a:t>
            </a:r>
          </a:p>
        </p:txBody>
      </p:sp>
    </p:spTree>
    <p:extLst>
      <p:ext uri="{BB962C8B-B14F-4D97-AF65-F5344CB8AC3E}">
        <p14:creationId xmlns:p14="http://schemas.microsoft.com/office/powerpoint/2010/main" val="2255954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90789" y="-240182"/>
            <a:ext cx="10515600" cy="1325563"/>
          </a:xfrm>
        </p:spPr>
        <p:txBody>
          <a:bodyPr/>
          <a:lstStyle/>
          <a:p>
            <a:r>
              <a:rPr lang="hu-HU" dirty="0"/>
              <a:t>2. </a:t>
            </a:r>
            <a:r>
              <a:rPr lang="hu-HU" b="1" dirty="0"/>
              <a:t>Szegényes (túl kevés) beszéd </a:t>
            </a:r>
            <a:endParaRPr lang="hu-HU" dirty="0"/>
          </a:p>
        </p:txBody>
      </p:sp>
      <p:sp>
        <p:nvSpPr>
          <p:cNvPr id="3" name="Tartalom helye 2"/>
          <p:cNvSpPr>
            <a:spLocks noGrp="1"/>
          </p:cNvSpPr>
          <p:nvPr>
            <p:ph idx="1"/>
          </p:nvPr>
        </p:nvSpPr>
        <p:spPr>
          <a:xfrm>
            <a:off x="838200" y="1184856"/>
            <a:ext cx="10515600" cy="5550795"/>
          </a:xfrm>
        </p:spPr>
        <p:txBody>
          <a:bodyPr>
            <a:normAutofit fontScale="92500" lnSpcReduction="20000"/>
          </a:bodyPr>
          <a:lstStyle/>
          <a:p>
            <a:pPr marL="0" indent="0">
              <a:lnSpc>
                <a:spcPct val="150000"/>
              </a:lnSpc>
              <a:buNone/>
            </a:pPr>
            <a:r>
              <a:rPr lang="hu-HU" dirty="0">
                <a:solidFill>
                  <a:srgbClr val="000000"/>
                </a:solidFill>
                <a:latin typeface="Times New Roman" panose="02020603050405020304" pitchFamily="18" charset="0"/>
              </a:rPr>
              <a:t>Előfordul személyiségre (introvertált állapot), kultúrára jellemző </a:t>
            </a:r>
            <a:r>
              <a:rPr lang="hu-HU" b="1" dirty="0">
                <a:solidFill>
                  <a:srgbClr val="000000"/>
                </a:solidFill>
                <a:latin typeface="Times New Roman" panose="02020603050405020304" pitchFamily="18" charset="0"/>
              </a:rPr>
              <a:t>szokásként </a:t>
            </a:r>
            <a:r>
              <a:rPr lang="hu-HU" dirty="0">
                <a:solidFill>
                  <a:srgbClr val="000000"/>
                </a:solidFill>
                <a:latin typeface="Times New Roman" panose="02020603050405020304" pitchFamily="18" charset="0"/>
              </a:rPr>
              <a:t>(pl. székely vicc!) </a:t>
            </a:r>
            <a:r>
              <a:rPr lang="hu-HU" b="1" dirty="0">
                <a:solidFill>
                  <a:srgbClr val="000000"/>
                </a:solidFill>
                <a:latin typeface="Times New Roman" panose="02020603050405020304" pitchFamily="18" charset="0"/>
              </a:rPr>
              <a:t>aktuális állapot </a:t>
            </a:r>
            <a:r>
              <a:rPr lang="hu-HU" dirty="0">
                <a:solidFill>
                  <a:srgbClr val="000000"/>
                </a:solidFill>
                <a:latin typeface="Times New Roman" panose="02020603050405020304" pitchFamily="18" charset="0"/>
              </a:rPr>
              <a:t>(betegség) következményeként (pl. depresszió, szorongás, </a:t>
            </a:r>
            <a:r>
              <a:rPr lang="hu-HU" dirty="0" err="1">
                <a:solidFill>
                  <a:srgbClr val="000000"/>
                </a:solidFill>
                <a:latin typeface="Times New Roman" panose="02020603050405020304" pitchFamily="18" charset="0"/>
              </a:rPr>
              <a:t>paranoiditás</a:t>
            </a:r>
            <a:r>
              <a:rPr lang="hu-HU" dirty="0">
                <a:solidFill>
                  <a:srgbClr val="000000"/>
                </a:solidFill>
                <a:latin typeface="Times New Roman" panose="02020603050405020304" pitchFamily="18" charset="0"/>
              </a:rPr>
              <a:t>, kisebbrendűség); </a:t>
            </a:r>
            <a:r>
              <a:rPr lang="hu-HU" b="1" dirty="0">
                <a:solidFill>
                  <a:srgbClr val="000000"/>
                </a:solidFill>
                <a:latin typeface="Times New Roman" panose="02020603050405020304" pitchFamily="18" charset="0"/>
              </a:rPr>
              <a:t>szocializációs deficit, fogalomszegénység </a:t>
            </a:r>
            <a:r>
              <a:rPr lang="hu-HU" dirty="0">
                <a:solidFill>
                  <a:srgbClr val="000000"/>
                </a:solidFill>
                <a:latin typeface="Times New Roman" panose="02020603050405020304" pitchFamily="18" charset="0"/>
              </a:rPr>
              <a:t>következtében (pl. debilitás, vagy </a:t>
            </a:r>
            <a:r>
              <a:rPr lang="hu-HU" dirty="0" err="1">
                <a:solidFill>
                  <a:srgbClr val="000000"/>
                </a:solidFill>
                <a:latin typeface="Times New Roman" panose="02020603050405020304" pitchFamily="18" charset="0"/>
              </a:rPr>
              <a:t>Hy-</a:t>
            </a:r>
            <a:r>
              <a:rPr lang="hu-HU" dirty="0">
                <a:solidFill>
                  <a:srgbClr val="000000"/>
                </a:solidFill>
                <a:latin typeface="Times New Roman" panose="02020603050405020304" pitchFamily="18" charset="0"/>
              </a:rPr>
              <a:t> elfojtás miatti "kiürülés"). </a:t>
            </a:r>
          </a:p>
          <a:p>
            <a:pPr marL="0" indent="0">
              <a:lnSpc>
                <a:spcPct val="150000"/>
              </a:lnSpc>
              <a:buNone/>
            </a:pPr>
            <a:endParaRPr lang="hu-HU" dirty="0" smtClean="0">
              <a:solidFill>
                <a:srgbClr val="000000"/>
              </a:solidFill>
              <a:latin typeface="Times New Roman" panose="02020603050405020304" pitchFamily="18" charset="0"/>
            </a:endParaRPr>
          </a:p>
          <a:p>
            <a:pPr marL="0" indent="0">
              <a:lnSpc>
                <a:spcPct val="150000"/>
              </a:lnSpc>
              <a:buNone/>
            </a:pPr>
            <a:endParaRPr lang="hu-HU" dirty="0">
              <a:solidFill>
                <a:srgbClr val="000000"/>
              </a:solidFill>
              <a:latin typeface="Times New Roman" panose="02020603050405020304" pitchFamily="18" charset="0"/>
            </a:endParaRPr>
          </a:p>
          <a:p>
            <a:pPr marL="0" indent="0">
              <a:lnSpc>
                <a:spcPct val="150000"/>
              </a:lnSpc>
              <a:buNone/>
            </a:pPr>
            <a:endParaRPr lang="hu-HU" dirty="0" smtClean="0">
              <a:solidFill>
                <a:srgbClr val="000000"/>
              </a:solidFill>
              <a:latin typeface="Times New Roman" panose="02020603050405020304" pitchFamily="18" charset="0"/>
            </a:endParaRPr>
          </a:p>
          <a:p>
            <a:pPr marL="0" indent="0">
              <a:lnSpc>
                <a:spcPct val="150000"/>
              </a:lnSpc>
              <a:buNone/>
            </a:pPr>
            <a:r>
              <a:rPr lang="hu-HU" dirty="0" smtClean="0">
                <a:solidFill>
                  <a:srgbClr val="000000"/>
                </a:solidFill>
                <a:latin typeface="Times New Roman" panose="02020603050405020304" pitchFamily="18" charset="0"/>
              </a:rPr>
              <a:t>Gyakori </a:t>
            </a:r>
            <a:r>
              <a:rPr lang="hu-HU" dirty="0">
                <a:solidFill>
                  <a:srgbClr val="000000"/>
                </a:solidFill>
                <a:latin typeface="Times New Roman" panose="02020603050405020304" pitchFamily="18" charset="0"/>
              </a:rPr>
              <a:t>még: </a:t>
            </a:r>
            <a:r>
              <a:rPr lang="hu-HU" dirty="0" err="1">
                <a:solidFill>
                  <a:srgbClr val="000000"/>
                </a:solidFill>
                <a:latin typeface="Times New Roman" panose="02020603050405020304" pitchFamily="18" charset="0"/>
              </a:rPr>
              <a:t>demenciák</a:t>
            </a:r>
            <a:r>
              <a:rPr lang="hu-HU" dirty="0">
                <a:solidFill>
                  <a:srgbClr val="000000"/>
                </a:solidFill>
                <a:latin typeface="Times New Roman" panose="02020603050405020304" pitchFamily="18" charset="0"/>
              </a:rPr>
              <a:t>, szkizofréniák és fogyatékosságok esetén </a:t>
            </a:r>
            <a:endParaRPr lang="hu-HU" dirty="0"/>
          </a:p>
        </p:txBody>
      </p:sp>
    </p:spTree>
    <p:extLst>
      <p:ext uri="{BB962C8B-B14F-4D97-AF65-F5344CB8AC3E}">
        <p14:creationId xmlns:p14="http://schemas.microsoft.com/office/powerpoint/2010/main" val="2487311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es-ES" dirty="0">
                <a:solidFill>
                  <a:srgbClr val="000000"/>
                </a:solidFill>
                <a:latin typeface="Times New Roman" panose="02020603050405020304" pitchFamily="18" charset="0"/>
              </a:rPr>
              <a:t>3. </a:t>
            </a:r>
            <a:r>
              <a:rPr lang="es-ES" b="1" dirty="0">
                <a:solidFill>
                  <a:srgbClr val="000000"/>
                </a:solidFill>
                <a:latin typeface="Times New Roman" panose="02020603050405020304" pitchFamily="18" charset="0"/>
              </a:rPr>
              <a:t>Hangképzés- és motoros beszédzavar </a:t>
            </a:r>
            <a:endParaRPr lang="hu-HU" dirty="0"/>
          </a:p>
        </p:txBody>
      </p:sp>
      <p:sp>
        <p:nvSpPr>
          <p:cNvPr id="3" name="Tartalom helye 2"/>
          <p:cNvSpPr>
            <a:spLocks noGrp="1"/>
          </p:cNvSpPr>
          <p:nvPr>
            <p:ph idx="1"/>
          </p:nvPr>
        </p:nvSpPr>
        <p:spPr/>
        <p:txBody>
          <a:bodyPr/>
          <a:lstStyle/>
          <a:p>
            <a:pPr marL="0" indent="0">
              <a:buNone/>
            </a:pPr>
            <a:r>
              <a:rPr lang="hu-HU" b="1" dirty="0" err="1"/>
              <a:t>afónia</a:t>
            </a:r>
            <a:r>
              <a:rPr lang="hu-HU" b="1" dirty="0"/>
              <a:t>, rekedtség </a:t>
            </a:r>
            <a:r>
              <a:rPr lang="hu-HU" dirty="0"/>
              <a:t>(gége-és garatbetegség, szorongás, félelem, </a:t>
            </a:r>
            <a:r>
              <a:rPr lang="hu-HU" dirty="0" err="1"/>
              <a:t>Hy</a:t>
            </a:r>
            <a:r>
              <a:rPr lang="hu-HU" dirty="0"/>
              <a:t>, </a:t>
            </a:r>
            <a:r>
              <a:rPr lang="hu-HU" dirty="0" err="1"/>
              <a:t>sch</a:t>
            </a:r>
            <a:r>
              <a:rPr lang="hu-HU" dirty="0"/>
              <a:t>, </a:t>
            </a:r>
            <a:r>
              <a:rPr lang="hu-HU" dirty="0" err="1"/>
              <a:t>dementia</a:t>
            </a:r>
            <a:r>
              <a:rPr lang="hu-HU" dirty="0"/>
              <a:t> esetén pl.) </a:t>
            </a:r>
          </a:p>
          <a:p>
            <a:pPr marL="0" indent="0">
              <a:buNone/>
            </a:pPr>
            <a:r>
              <a:rPr lang="hu-HU" b="1" dirty="0"/>
              <a:t>monotónia </a:t>
            </a:r>
            <a:r>
              <a:rPr lang="hu-HU" dirty="0"/>
              <a:t>(organikus megbetegedések pl.: </a:t>
            </a:r>
            <a:r>
              <a:rPr lang="hu-HU" dirty="0" err="1"/>
              <a:t>demencia</a:t>
            </a:r>
            <a:r>
              <a:rPr lang="hu-HU" dirty="0"/>
              <a:t>, Parkinson </a:t>
            </a:r>
            <a:r>
              <a:rPr lang="hu-HU" dirty="0" err="1"/>
              <a:t>-kór</a:t>
            </a:r>
            <a:r>
              <a:rPr lang="hu-HU" dirty="0"/>
              <a:t>) </a:t>
            </a:r>
          </a:p>
          <a:p>
            <a:pPr marL="0" indent="0">
              <a:buNone/>
            </a:pPr>
            <a:r>
              <a:rPr lang="hu-HU" b="1" dirty="0"/>
              <a:t>színtelenség </a:t>
            </a:r>
            <a:r>
              <a:rPr lang="hu-HU" dirty="0"/>
              <a:t>(pl. depresszió, </a:t>
            </a:r>
            <a:r>
              <a:rPr lang="hu-HU" dirty="0" err="1"/>
              <a:t>sch</a:t>
            </a:r>
            <a:r>
              <a:rPr lang="hu-HU" dirty="0"/>
              <a:t>), </a:t>
            </a:r>
          </a:p>
          <a:p>
            <a:pPr marL="0" indent="0">
              <a:buNone/>
            </a:pPr>
            <a:r>
              <a:rPr lang="hu-HU" b="1" dirty="0"/>
              <a:t>artikulációs zavar </a:t>
            </a:r>
            <a:r>
              <a:rPr lang="hu-HU" dirty="0"/>
              <a:t>(pl. </a:t>
            </a:r>
            <a:r>
              <a:rPr lang="hu-HU" dirty="0" err="1"/>
              <a:t>szigmatizmus</a:t>
            </a:r>
            <a:r>
              <a:rPr lang="hu-HU" dirty="0"/>
              <a:t>, </a:t>
            </a:r>
            <a:r>
              <a:rPr lang="hu-HU" dirty="0" err="1"/>
              <a:t>rotacizmus</a:t>
            </a:r>
            <a:r>
              <a:rPr lang="hu-HU" dirty="0"/>
              <a:t>, hadarás, dadogás, skandálás, elkent beszéd, raccsolás), </a:t>
            </a:r>
          </a:p>
          <a:p>
            <a:pPr marL="0" indent="0">
              <a:buNone/>
            </a:pPr>
            <a:r>
              <a:rPr lang="hu-HU" b="1" dirty="0"/>
              <a:t>tempóhiba </a:t>
            </a:r>
            <a:r>
              <a:rPr lang="hu-HU" dirty="0"/>
              <a:t>(</a:t>
            </a:r>
            <a:r>
              <a:rPr lang="hu-HU" i="1" dirty="0" err="1"/>
              <a:t>bradifémia</a:t>
            </a:r>
            <a:r>
              <a:rPr lang="hu-HU" dirty="0"/>
              <a:t>: lassú →</a:t>
            </a:r>
            <a:r>
              <a:rPr lang="hu-HU" dirty="0" err="1"/>
              <a:t>pl</a:t>
            </a:r>
            <a:r>
              <a:rPr lang="hu-HU" dirty="0"/>
              <a:t> fáradt, </a:t>
            </a:r>
            <a:r>
              <a:rPr lang="hu-HU" dirty="0" err="1"/>
              <a:t>depr</a:t>
            </a:r>
            <a:r>
              <a:rPr lang="hu-HU" dirty="0"/>
              <a:t>., </a:t>
            </a:r>
            <a:r>
              <a:rPr lang="hu-HU" dirty="0" err="1"/>
              <a:t>org</a:t>
            </a:r>
            <a:r>
              <a:rPr lang="hu-HU" dirty="0"/>
              <a:t>.; </a:t>
            </a:r>
          </a:p>
          <a:p>
            <a:pPr marL="0" indent="0">
              <a:buNone/>
            </a:pPr>
            <a:r>
              <a:rPr lang="hu-HU" i="1" dirty="0" err="1"/>
              <a:t>tachifémia</a:t>
            </a:r>
            <a:r>
              <a:rPr lang="hu-HU" dirty="0"/>
              <a:t>: gyors→feszült,türelmetlen, mániás </a:t>
            </a:r>
            <a:r>
              <a:rPr lang="hu-HU" dirty="0" err="1"/>
              <a:t>pl</a:t>
            </a:r>
            <a:r>
              <a:rPr lang="hu-HU" dirty="0"/>
              <a:t>) </a:t>
            </a:r>
          </a:p>
        </p:txBody>
      </p:sp>
    </p:spTree>
    <p:extLst>
      <p:ext uri="{BB962C8B-B14F-4D97-AF65-F5344CB8AC3E}">
        <p14:creationId xmlns:p14="http://schemas.microsoft.com/office/powerpoint/2010/main" val="1413622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4. </a:t>
            </a:r>
            <a:r>
              <a:rPr lang="hu-HU" b="1" dirty="0"/>
              <a:t>Gondolkodási hibán alapuló beszédzavar </a:t>
            </a:r>
            <a:endParaRPr lang="hu-HU" dirty="0"/>
          </a:p>
        </p:txBody>
      </p:sp>
      <p:sp>
        <p:nvSpPr>
          <p:cNvPr id="3" name="Tartalom helye 2"/>
          <p:cNvSpPr>
            <a:spLocks noGrp="1"/>
          </p:cNvSpPr>
          <p:nvPr>
            <p:ph idx="1"/>
          </p:nvPr>
        </p:nvSpPr>
        <p:spPr/>
        <p:txBody>
          <a:bodyPr/>
          <a:lstStyle/>
          <a:p>
            <a:pPr marL="0" indent="0">
              <a:buNone/>
            </a:pPr>
            <a:r>
              <a:rPr lang="hu-HU" dirty="0"/>
              <a:t>- </a:t>
            </a:r>
            <a:r>
              <a:rPr lang="hu-HU" b="1" dirty="0"/>
              <a:t>Sztereotípia</a:t>
            </a:r>
            <a:r>
              <a:rPr lang="hu-HU" dirty="0"/>
              <a:t>: szótagok, szavak, szóösszetételek, mondatrészek értelmetlen </a:t>
            </a:r>
            <a:r>
              <a:rPr lang="hu-HU" dirty="0" err="1"/>
              <a:t>funkciótlan</a:t>
            </a:r>
            <a:r>
              <a:rPr lang="hu-HU" dirty="0"/>
              <a:t> (nem kommunikáció!) ismételgetése, vagy "töltelékként" való gyakori, szöveghelyzettől független ismétlése. Normál variáns az un. "szavajárása" valakinek, pl. "olyat főzök vacsorára, azt megmondom aranyoskám, hogy csak na, azt megmondom aranyoskám) betegnél pl. "</a:t>
            </a:r>
            <a:r>
              <a:rPr lang="hu-HU" dirty="0" err="1"/>
              <a:t>Rossebb</a:t>
            </a:r>
            <a:r>
              <a:rPr lang="hu-HU" dirty="0"/>
              <a:t> bakancs, </a:t>
            </a:r>
            <a:r>
              <a:rPr lang="hu-HU" dirty="0" err="1"/>
              <a:t>rossebb</a:t>
            </a:r>
            <a:r>
              <a:rPr lang="hu-HU" dirty="0"/>
              <a:t> </a:t>
            </a:r>
            <a:r>
              <a:rPr lang="hu-HU" dirty="0" err="1"/>
              <a:t>bakancs</a:t>
            </a:r>
            <a:r>
              <a:rPr lang="hu-HU" dirty="0"/>
              <a:t>"… stb. </a:t>
            </a:r>
          </a:p>
        </p:txBody>
      </p:sp>
    </p:spTree>
    <p:extLst>
      <p:ext uri="{BB962C8B-B14F-4D97-AF65-F5344CB8AC3E}">
        <p14:creationId xmlns:p14="http://schemas.microsoft.com/office/powerpoint/2010/main" val="2767639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Gondolkodási hibán alapuló beszédzavar</a:t>
            </a:r>
            <a:endParaRPr lang="hu-HU" dirty="0"/>
          </a:p>
        </p:txBody>
      </p:sp>
      <p:sp>
        <p:nvSpPr>
          <p:cNvPr id="3" name="Tartalom helye 2"/>
          <p:cNvSpPr>
            <a:spLocks noGrp="1"/>
          </p:cNvSpPr>
          <p:nvPr>
            <p:ph idx="1"/>
          </p:nvPr>
        </p:nvSpPr>
        <p:spPr/>
        <p:txBody>
          <a:bodyPr/>
          <a:lstStyle/>
          <a:p>
            <a:pPr marL="0" indent="0">
              <a:lnSpc>
                <a:spcPct val="150000"/>
              </a:lnSpc>
              <a:buNone/>
            </a:pPr>
            <a:r>
              <a:rPr lang="hu-HU" b="1" dirty="0" err="1"/>
              <a:t>Logoklonia</a:t>
            </a:r>
            <a:r>
              <a:rPr lang="hu-HU" b="1" dirty="0"/>
              <a:t> </a:t>
            </a:r>
            <a:r>
              <a:rPr lang="hu-HU" dirty="0"/>
              <a:t>mondatrészek, szavak., </a:t>
            </a:r>
            <a:r>
              <a:rPr lang="hu-HU" dirty="0" err="1"/>
              <a:t>szórészek</a:t>
            </a:r>
            <a:r>
              <a:rPr lang="hu-HU" dirty="0"/>
              <a:t> ismétlése (pl. a híres </a:t>
            </a:r>
            <a:r>
              <a:rPr lang="hu-HU" dirty="0" err="1"/>
              <a:t>karinthyáda</a:t>
            </a:r>
            <a:r>
              <a:rPr lang="hu-HU" dirty="0"/>
              <a:t>" kétszer mond, kétszer mond… vagy "</a:t>
            </a:r>
            <a:r>
              <a:rPr lang="hu-HU" dirty="0" err="1"/>
              <a:t>szeretlekleklek</a:t>
            </a:r>
            <a:r>
              <a:rPr lang="hu-HU" dirty="0"/>
              <a:t>.." A sztereotípiától az különbözeti meg, hogy ezek a jelenségek kommunikációs céllal mondott szövegekben jelennek meg. </a:t>
            </a:r>
          </a:p>
        </p:txBody>
      </p:sp>
    </p:spTree>
    <p:extLst>
      <p:ext uri="{BB962C8B-B14F-4D97-AF65-F5344CB8AC3E}">
        <p14:creationId xmlns:p14="http://schemas.microsoft.com/office/powerpoint/2010/main" val="3934841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Gondolkodási hibán alapuló beszédzavar</a:t>
            </a:r>
            <a:endParaRPr lang="hu-HU" dirty="0"/>
          </a:p>
        </p:txBody>
      </p:sp>
      <p:sp>
        <p:nvSpPr>
          <p:cNvPr id="3" name="Tartalom helye 2"/>
          <p:cNvSpPr>
            <a:spLocks noGrp="1"/>
          </p:cNvSpPr>
          <p:nvPr>
            <p:ph idx="1"/>
          </p:nvPr>
        </p:nvSpPr>
        <p:spPr/>
        <p:txBody>
          <a:bodyPr/>
          <a:lstStyle/>
          <a:p>
            <a:pPr marL="0" indent="0">
              <a:lnSpc>
                <a:spcPct val="150000"/>
              </a:lnSpc>
              <a:buNone/>
            </a:pPr>
            <a:r>
              <a:rPr lang="hu-HU" b="1" dirty="0" err="1"/>
              <a:t>Echolalia</a:t>
            </a:r>
            <a:r>
              <a:rPr lang="hu-HU" dirty="0"/>
              <a:t>: beszédrészek, vagy bármely hangok "papagájszerű" (tükröző) megismétlése. (pl. Hol voltál? Kérdésre válasz: Hol voltál?) Általában súlyos organikus károsodás következménye, de hasonló előfordul </a:t>
            </a:r>
            <a:r>
              <a:rPr lang="hu-HU" dirty="0" err="1"/>
              <a:t>Hy-ban</a:t>
            </a:r>
            <a:r>
              <a:rPr lang="hu-HU" dirty="0"/>
              <a:t> is, sajátos infantilis formában (pl. ugat a kutya, a beteg- mint egy csecsemő - azt mondja: "vau-vau") </a:t>
            </a:r>
          </a:p>
        </p:txBody>
      </p:sp>
    </p:spTree>
    <p:extLst>
      <p:ext uri="{BB962C8B-B14F-4D97-AF65-F5344CB8AC3E}">
        <p14:creationId xmlns:p14="http://schemas.microsoft.com/office/powerpoint/2010/main" val="50574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Gondolkodási hibán alapuló beszédzavar</a:t>
            </a:r>
            <a:endParaRPr lang="hu-HU" dirty="0"/>
          </a:p>
        </p:txBody>
      </p:sp>
      <p:sp>
        <p:nvSpPr>
          <p:cNvPr id="3" name="Tartalom helye 2"/>
          <p:cNvSpPr>
            <a:spLocks noGrp="1"/>
          </p:cNvSpPr>
          <p:nvPr>
            <p:ph idx="1"/>
          </p:nvPr>
        </p:nvSpPr>
        <p:spPr>
          <a:xfrm>
            <a:off x="838200" y="1825625"/>
            <a:ext cx="10515600" cy="4832752"/>
          </a:xfrm>
        </p:spPr>
        <p:txBody>
          <a:bodyPr>
            <a:normAutofit/>
          </a:bodyPr>
          <a:lstStyle/>
          <a:p>
            <a:pPr marL="0" indent="0">
              <a:lnSpc>
                <a:spcPct val="150000"/>
              </a:lnSpc>
              <a:buNone/>
            </a:pPr>
            <a:r>
              <a:rPr lang="hu-HU" b="1" dirty="0" err="1" smtClean="0"/>
              <a:t>Paralogizmus</a:t>
            </a:r>
            <a:r>
              <a:rPr lang="hu-HU" dirty="0"/>
              <a:t>: valamely szónak alakilag helyes, de tartalmilag inadekvát használata. (pl. "Ez nagyon kabát / (zsír)" jelentése "ez nagyon jó") </a:t>
            </a:r>
            <a:endParaRPr lang="hu-HU" dirty="0" smtClean="0"/>
          </a:p>
          <a:p>
            <a:pPr marL="0" indent="0">
              <a:lnSpc>
                <a:spcPct val="150000"/>
              </a:lnSpc>
              <a:buNone/>
            </a:pPr>
            <a:r>
              <a:rPr lang="hu-HU" b="1" dirty="0" err="1"/>
              <a:t>Neologizma</a:t>
            </a:r>
            <a:r>
              <a:rPr lang="hu-HU" dirty="0"/>
              <a:t>: saját képzésű szó, amely gyakran sűrítéssel jön létre (értelmes szótagok lehetnek benne), de jelentésnélküli betűhalmazok is lehetnek (pl.: </a:t>
            </a:r>
            <a:r>
              <a:rPr lang="hu-HU" dirty="0" err="1"/>
              <a:t>lemárdia</a:t>
            </a:r>
            <a:r>
              <a:rPr lang="hu-HU" dirty="0"/>
              <a:t>, </a:t>
            </a:r>
            <a:r>
              <a:rPr lang="hu-HU" dirty="0" err="1"/>
              <a:t>kbki</a:t>
            </a:r>
            <a:r>
              <a:rPr lang="hu-HU" dirty="0"/>
              <a:t>) Sajátos (autisztikus) jelentésük néha sejthető, ilyenkor kifejező, vagy akár kommunikatív szándék is feltételezhető). </a:t>
            </a:r>
          </a:p>
        </p:txBody>
      </p:sp>
    </p:spTree>
    <p:extLst>
      <p:ext uri="{BB962C8B-B14F-4D97-AF65-F5344CB8AC3E}">
        <p14:creationId xmlns:p14="http://schemas.microsoft.com/office/powerpoint/2010/main" val="4131088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Gondolkodási hibán alapuló beszédzavar</a:t>
            </a:r>
            <a:endParaRPr lang="hu-HU" dirty="0"/>
          </a:p>
        </p:txBody>
      </p:sp>
      <p:sp>
        <p:nvSpPr>
          <p:cNvPr id="3" name="Tartalom helye 2"/>
          <p:cNvSpPr>
            <a:spLocks noGrp="1"/>
          </p:cNvSpPr>
          <p:nvPr>
            <p:ph idx="1"/>
          </p:nvPr>
        </p:nvSpPr>
        <p:spPr/>
        <p:txBody>
          <a:bodyPr/>
          <a:lstStyle/>
          <a:p>
            <a:pPr marL="0" indent="0">
              <a:buNone/>
            </a:pPr>
            <a:r>
              <a:rPr lang="hu-HU" b="1" dirty="0" err="1"/>
              <a:t>Glosszolalia</a:t>
            </a:r>
            <a:r>
              <a:rPr lang="hu-HU" b="1" dirty="0"/>
              <a:t> </a:t>
            </a:r>
            <a:r>
              <a:rPr lang="hu-HU" dirty="0"/>
              <a:t>(=értelmetlen szósaláta): folyamatosan produkált, jelentésnélküli (v. ismeretlen jelentésű?) "szavak" (</a:t>
            </a:r>
            <a:r>
              <a:rPr lang="hu-HU" dirty="0" err="1"/>
              <a:t>neologizmák</a:t>
            </a:r>
            <a:r>
              <a:rPr lang="hu-HU" dirty="0"/>
              <a:t>) értelmes, ép alakú szavak (esetleg 22 </a:t>
            </a:r>
          </a:p>
          <a:p>
            <a:pPr marL="0" indent="0">
              <a:buNone/>
            </a:pPr>
            <a:r>
              <a:rPr lang="hu-HU" dirty="0"/>
              <a:t>inadekvát jelentéssel) keverékeként létrejövő, nyelvtanilag is szabálytalan "beszéd": </a:t>
            </a:r>
            <a:endParaRPr lang="hu-HU" dirty="0" smtClean="0"/>
          </a:p>
          <a:p>
            <a:pPr marL="0" indent="0">
              <a:buNone/>
            </a:pPr>
            <a:endParaRPr lang="hu-HU" dirty="0"/>
          </a:p>
          <a:p>
            <a:pPr marL="0" indent="0">
              <a:buNone/>
            </a:pPr>
            <a:r>
              <a:rPr lang="hu-HU" dirty="0" err="1"/>
              <a:t>szkizofázia</a:t>
            </a:r>
            <a:r>
              <a:rPr lang="hu-HU" dirty="0"/>
              <a:t> </a:t>
            </a:r>
          </a:p>
        </p:txBody>
      </p:sp>
    </p:spTree>
    <p:extLst>
      <p:ext uri="{BB962C8B-B14F-4D97-AF65-F5344CB8AC3E}">
        <p14:creationId xmlns:p14="http://schemas.microsoft.com/office/powerpoint/2010/main" val="192325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Gondolkodási hibán alapuló beszédzavar</a:t>
            </a:r>
            <a:endParaRPr lang="hu-HU" dirty="0"/>
          </a:p>
        </p:txBody>
      </p:sp>
      <p:sp>
        <p:nvSpPr>
          <p:cNvPr id="3" name="Tartalom helye 2"/>
          <p:cNvSpPr>
            <a:spLocks noGrp="1"/>
          </p:cNvSpPr>
          <p:nvPr>
            <p:ph idx="1"/>
          </p:nvPr>
        </p:nvSpPr>
        <p:spPr/>
        <p:txBody>
          <a:bodyPr/>
          <a:lstStyle/>
          <a:p>
            <a:pPr marL="0" indent="0">
              <a:lnSpc>
                <a:spcPct val="150000"/>
              </a:lnSpc>
              <a:buNone/>
            </a:pPr>
            <a:r>
              <a:rPr lang="hu-HU" dirty="0"/>
              <a:t>5. </a:t>
            </a:r>
            <a:r>
              <a:rPr lang="hu-HU" b="1" dirty="0"/>
              <a:t>Afázia </a:t>
            </a:r>
            <a:r>
              <a:rPr lang="hu-HU" dirty="0"/>
              <a:t>(domináns félteke </a:t>
            </a:r>
            <a:r>
              <a:rPr lang="hu-HU" dirty="0" err="1"/>
              <a:t>Broca</a:t>
            </a:r>
            <a:r>
              <a:rPr lang="hu-HU" dirty="0"/>
              <a:t> (motoros)- és </a:t>
            </a:r>
            <a:r>
              <a:rPr lang="hu-HU" dirty="0" err="1"/>
              <a:t>Wernicke</a:t>
            </a:r>
            <a:r>
              <a:rPr lang="hu-HU" dirty="0"/>
              <a:t> (szenzoros)- mezőinek sérülése. Mindig összefüggésben, de gyakran az egyik túlsúlyával. </a:t>
            </a:r>
          </a:p>
          <a:p>
            <a:pPr marL="0" indent="0">
              <a:lnSpc>
                <a:spcPct val="150000"/>
              </a:lnSpc>
              <a:buNone/>
            </a:pPr>
            <a:r>
              <a:rPr lang="hu-HU" dirty="0"/>
              <a:t>- </a:t>
            </a:r>
            <a:r>
              <a:rPr lang="hu-HU" b="1" dirty="0"/>
              <a:t>Expresszív </a:t>
            </a:r>
            <a:r>
              <a:rPr lang="hu-HU" dirty="0"/>
              <a:t>(</a:t>
            </a:r>
            <a:r>
              <a:rPr lang="hu-HU" b="1" dirty="0"/>
              <a:t>motoros</a:t>
            </a:r>
            <a:r>
              <a:rPr lang="hu-HU" dirty="0"/>
              <a:t>)</a:t>
            </a:r>
            <a:r>
              <a:rPr lang="hu-HU" dirty="0" err="1"/>
              <a:t>-</a:t>
            </a:r>
            <a:r>
              <a:rPr lang="hu-HU" i="1" dirty="0" err="1"/>
              <a:t>kifejezés</a:t>
            </a:r>
            <a:r>
              <a:rPr lang="hu-HU" dirty="0"/>
              <a:t>: a beteg nem tudja megnevezni a dolgokat, keresi a szavakat, esetleg körülírja, de a keresett szót nem tudja mondani (</a:t>
            </a:r>
            <a:r>
              <a:rPr lang="hu-HU" dirty="0" err="1"/>
              <a:t>anomia</a:t>
            </a:r>
            <a:r>
              <a:rPr lang="hu-HU" dirty="0"/>
              <a:t>). </a:t>
            </a:r>
          </a:p>
        </p:txBody>
      </p:sp>
    </p:spTree>
    <p:extLst>
      <p:ext uri="{BB962C8B-B14F-4D97-AF65-F5344CB8AC3E}">
        <p14:creationId xmlns:p14="http://schemas.microsoft.com/office/powerpoint/2010/main" val="3811245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a:t>Gondolkodási hibán alapuló beszédzavar</a:t>
            </a:r>
            <a:endParaRPr lang="hu-HU"/>
          </a:p>
        </p:txBody>
      </p:sp>
      <p:sp>
        <p:nvSpPr>
          <p:cNvPr id="3" name="Tartalom helye 2"/>
          <p:cNvSpPr>
            <a:spLocks noGrp="1"/>
          </p:cNvSpPr>
          <p:nvPr>
            <p:ph idx="1"/>
          </p:nvPr>
        </p:nvSpPr>
        <p:spPr/>
        <p:txBody>
          <a:bodyPr/>
          <a:lstStyle/>
          <a:p>
            <a:endParaRPr lang="hu-HU" dirty="0"/>
          </a:p>
          <a:p>
            <a:pPr marL="0" indent="0">
              <a:lnSpc>
                <a:spcPct val="150000"/>
              </a:lnSpc>
              <a:buNone/>
            </a:pPr>
            <a:r>
              <a:rPr lang="hu-HU" b="1" dirty="0"/>
              <a:t>Receptív </a:t>
            </a:r>
            <a:r>
              <a:rPr lang="hu-HU" dirty="0"/>
              <a:t>(</a:t>
            </a:r>
            <a:r>
              <a:rPr lang="hu-HU" b="1" dirty="0"/>
              <a:t>szenzoros</a:t>
            </a:r>
            <a:r>
              <a:rPr lang="hu-HU" dirty="0"/>
              <a:t>)- </a:t>
            </a:r>
            <a:r>
              <a:rPr lang="hu-HU" i="1" dirty="0"/>
              <a:t>értés</a:t>
            </a:r>
            <a:r>
              <a:rPr lang="hu-HU" dirty="0"/>
              <a:t>: a beteg nem érti mit mondanak neki, „válasza" ezért nem odaillő (</a:t>
            </a:r>
            <a:r>
              <a:rPr lang="hu-HU" dirty="0" err="1"/>
              <a:t>parafázia</a:t>
            </a:r>
            <a:r>
              <a:rPr lang="hu-HU" dirty="0"/>
              <a:t>), ennek következtében elveszíti szociális kapcsolatait, elmagányosodik. </a:t>
            </a:r>
          </a:p>
          <a:p>
            <a:pPr marL="0" indent="0">
              <a:lnSpc>
                <a:spcPct val="150000"/>
              </a:lnSpc>
              <a:buNone/>
            </a:pPr>
            <a:endParaRPr lang="hu-HU" dirty="0"/>
          </a:p>
        </p:txBody>
      </p:sp>
    </p:spTree>
    <p:extLst>
      <p:ext uri="{BB962C8B-B14F-4D97-AF65-F5344CB8AC3E}">
        <p14:creationId xmlns:p14="http://schemas.microsoft.com/office/powerpoint/2010/main" val="17843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67425"/>
            <a:ext cx="10515600" cy="901521"/>
          </a:xfrm>
        </p:spPr>
        <p:txBody>
          <a:bodyPr>
            <a:normAutofit/>
          </a:bodyPr>
          <a:lstStyle/>
          <a:p>
            <a:r>
              <a:rPr lang="hu-HU" sz="3600" dirty="0" smtClean="0"/>
              <a:t>Az irányított (belülről kifelé irányuló) viselkedés: </a:t>
            </a:r>
            <a:endParaRPr lang="hu-HU" sz="3600" dirty="0"/>
          </a:p>
        </p:txBody>
      </p:sp>
      <p:sp>
        <p:nvSpPr>
          <p:cNvPr id="3" name="Tartalom helye 2"/>
          <p:cNvSpPr>
            <a:spLocks noGrp="1"/>
          </p:cNvSpPr>
          <p:nvPr>
            <p:ph idx="1"/>
          </p:nvPr>
        </p:nvSpPr>
        <p:spPr>
          <a:xfrm>
            <a:off x="838200" y="1378038"/>
            <a:ext cx="10515600" cy="5344733"/>
          </a:xfrm>
        </p:spPr>
        <p:txBody>
          <a:bodyPr>
            <a:normAutofit lnSpcReduction="10000"/>
          </a:bodyPr>
          <a:lstStyle/>
          <a:p>
            <a:pPr marL="0" indent="0">
              <a:buNone/>
            </a:pPr>
            <a:endParaRPr lang="hu-HU" b="1" dirty="0" smtClean="0"/>
          </a:p>
          <a:p>
            <a:pPr marL="0" indent="0">
              <a:buNone/>
            </a:pPr>
            <a:r>
              <a:rPr lang="hu-HU" b="1" dirty="0" smtClean="0"/>
              <a:t>reaktív </a:t>
            </a:r>
            <a:r>
              <a:rPr lang="hu-HU" dirty="0"/>
              <a:t>(válaszcselekvés) </a:t>
            </a:r>
            <a:endParaRPr lang="hu-HU" dirty="0" smtClean="0"/>
          </a:p>
          <a:p>
            <a:pPr marL="0" indent="0">
              <a:buNone/>
            </a:pPr>
            <a:r>
              <a:rPr lang="hu-HU" dirty="0" smtClean="0"/>
              <a:t>és </a:t>
            </a:r>
            <a:r>
              <a:rPr lang="hu-HU" b="1" dirty="0"/>
              <a:t>proaktív </a:t>
            </a:r>
            <a:r>
              <a:rPr lang="hu-HU" dirty="0"/>
              <a:t>(kezdeményező cselekvés) jellegű. </a:t>
            </a:r>
            <a:endParaRPr lang="hu-HU" dirty="0" smtClean="0"/>
          </a:p>
          <a:p>
            <a:pPr marL="0" indent="0">
              <a:buNone/>
            </a:pPr>
            <a:endParaRPr lang="hu-HU" dirty="0"/>
          </a:p>
          <a:p>
            <a:pPr marL="0" indent="0">
              <a:lnSpc>
                <a:spcPct val="150000"/>
              </a:lnSpc>
              <a:buNone/>
            </a:pPr>
            <a:r>
              <a:rPr lang="hu-HU" dirty="0" smtClean="0"/>
              <a:t>Mindkét </a:t>
            </a:r>
            <a:r>
              <a:rPr lang="hu-HU" dirty="0"/>
              <a:t>viselkedés erősen </a:t>
            </a:r>
            <a:r>
              <a:rPr lang="hu-HU" u="sng" dirty="0"/>
              <a:t>függ a cselekvő személyiségétől </a:t>
            </a:r>
            <a:r>
              <a:rPr lang="hu-HU" dirty="0"/>
              <a:t>és tapasztataitól, tudatos és </a:t>
            </a:r>
            <a:r>
              <a:rPr lang="hu-HU" u="sng" dirty="0"/>
              <a:t>nem tudatos </a:t>
            </a:r>
            <a:r>
              <a:rPr lang="hu-HU" i="1" dirty="0"/>
              <a:t>pszichikus programjaitól </a:t>
            </a:r>
            <a:r>
              <a:rPr lang="hu-HU" dirty="0"/>
              <a:t>(</a:t>
            </a:r>
            <a:r>
              <a:rPr lang="hu-HU" dirty="0" err="1"/>
              <a:t>pl</a:t>
            </a:r>
            <a:r>
              <a:rPr lang="hu-HU" dirty="0"/>
              <a:t>: sztereotípiák, sémák). </a:t>
            </a:r>
            <a:endParaRPr lang="hu-HU" dirty="0" smtClean="0"/>
          </a:p>
          <a:p>
            <a:pPr marL="0" indent="0">
              <a:lnSpc>
                <a:spcPct val="150000"/>
              </a:lnSpc>
              <a:buNone/>
            </a:pPr>
            <a:r>
              <a:rPr lang="hu-HU" dirty="0"/>
              <a:t>A</a:t>
            </a:r>
            <a:r>
              <a:rPr lang="hu-HU" dirty="0" smtClean="0"/>
              <a:t>z </a:t>
            </a:r>
            <a:r>
              <a:rPr lang="hu-HU" dirty="0"/>
              <a:t>emberi viselkedésnek nagy a variabilitása, </a:t>
            </a:r>
            <a:r>
              <a:rPr lang="hu-HU" u="sng" dirty="0"/>
              <a:t>sokféle normálvariáns létezik</a:t>
            </a:r>
            <a:r>
              <a:rPr lang="hu-HU" dirty="0"/>
              <a:t>. </a:t>
            </a:r>
          </a:p>
        </p:txBody>
      </p:sp>
    </p:spTree>
    <p:extLst>
      <p:ext uri="{BB962C8B-B14F-4D97-AF65-F5344CB8AC3E}">
        <p14:creationId xmlns:p14="http://schemas.microsoft.com/office/powerpoint/2010/main" val="1464064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159099"/>
            <a:ext cx="10515600" cy="2640169"/>
          </a:xfrm>
        </p:spPr>
        <p:txBody>
          <a:bodyPr/>
          <a:lstStyle/>
          <a:p>
            <a:r>
              <a:rPr lang="hu-HU" dirty="0"/>
              <a:t/>
            </a:r>
            <a:br>
              <a:rPr lang="hu-HU" dirty="0"/>
            </a:br>
            <a:r>
              <a:rPr lang="hu-HU" sz="3600" dirty="0"/>
              <a:t> </a:t>
            </a:r>
            <a:r>
              <a:rPr lang="hu-HU" sz="3600" i="1" dirty="0"/>
              <a:t>Általános jellemzők</a:t>
            </a:r>
            <a:r>
              <a:rPr lang="hu-HU" sz="3600" dirty="0"/>
              <a:t>:</a:t>
            </a:r>
          </a:p>
        </p:txBody>
      </p:sp>
      <p:sp>
        <p:nvSpPr>
          <p:cNvPr id="3" name="Tartalom helye 2"/>
          <p:cNvSpPr>
            <a:spLocks noGrp="1"/>
          </p:cNvSpPr>
          <p:nvPr>
            <p:ph idx="1"/>
          </p:nvPr>
        </p:nvSpPr>
        <p:spPr>
          <a:xfrm>
            <a:off x="838200" y="1300766"/>
            <a:ext cx="10515600" cy="5557234"/>
          </a:xfrm>
        </p:spPr>
        <p:txBody>
          <a:bodyPr>
            <a:normAutofit lnSpcReduction="10000"/>
          </a:bodyPr>
          <a:lstStyle/>
          <a:p>
            <a:pPr marL="0" indent="0">
              <a:buNone/>
            </a:pPr>
            <a:r>
              <a:rPr lang="hu-HU" dirty="0" smtClean="0"/>
              <a:t>Mindegyik </a:t>
            </a:r>
            <a:r>
              <a:rPr lang="hu-HU" dirty="0"/>
              <a:t>mozgásos </a:t>
            </a:r>
            <a:r>
              <a:rPr lang="hu-HU" b="1" dirty="0"/>
              <a:t>(motoros) </a:t>
            </a:r>
            <a:r>
              <a:rPr lang="hu-HU" dirty="0"/>
              <a:t>jellegű, ezen belül lehetnek: </a:t>
            </a:r>
          </a:p>
          <a:p>
            <a:pPr marL="0" indent="0">
              <a:buNone/>
            </a:pPr>
            <a:endParaRPr lang="hu-HU" dirty="0" smtClean="0"/>
          </a:p>
          <a:p>
            <a:pPr marL="0" indent="0">
              <a:buNone/>
            </a:pPr>
            <a:r>
              <a:rPr lang="hu-HU" dirty="0" smtClean="0"/>
              <a:t>- </a:t>
            </a:r>
            <a:r>
              <a:rPr lang="hu-HU" dirty="0"/>
              <a:t>egyszerű - összetett </a:t>
            </a:r>
          </a:p>
          <a:p>
            <a:pPr marL="0" indent="0" algn="ctr">
              <a:buNone/>
            </a:pPr>
            <a:r>
              <a:rPr lang="hu-HU" dirty="0"/>
              <a:t>- tudatos - tudattalan </a:t>
            </a:r>
          </a:p>
          <a:p>
            <a:pPr marL="0" indent="0" algn="r">
              <a:buNone/>
            </a:pPr>
            <a:r>
              <a:rPr lang="hu-HU" dirty="0"/>
              <a:t>- akaratlagos - akaratlan (automatikus) </a:t>
            </a:r>
          </a:p>
          <a:p>
            <a:pPr marL="0" indent="0">
              <a:buNone/>
            </a:pPr>
            <a:endParaRPr lang="hu-HU" dirty="0" smtClean="0"/>
          </a:p>
          <a:p>
            <a:pPr marL="0" indent="0">
              <a:buNone/>
            </a:pPr>
            <a:r>
              <a:rPr lang="hu-HU" dirty="0" smtClean="0"/>
              <a:t>- </a:t>
            </a:r>
            <a:r>
              <a:rPr lang="hu-HU" dirty="0"/>
              <a:t>motivált - motiválatlan </a:t>
            </a:r>
          </a:p>
          <a:p>
            <a:pPr marL="0" indent="0" algn="ctr">
              <a:buNone/>
            </a:pPr>
            <a:endParaRPr lang="hu-HU" dirty="0" smtClean="0"/>
          </a:p>
          <a:p>
            <a:pPr marL="0" indent="0" algn="ctr">
              <a:buNone/>
            </a:pPr>
            <a:r>
              <a:rPr lang="hu-HU" dirty="0" smtClean="0"/>
              <a:t>- </a:t>
            </a:r>
            <a:r>
              <a:rPr lang="hu-HU" dirty="0"/>
              <a:t>eredményes - eredménytelen </a:t>
            </a:r>
          </a:p>
          <a:p>
            <a:pPr marL="0" indent="0" algn="r">
              <a:buNone/>
            </a:pPr>
            <a:endParaRPr lang="hu-HU" dirty="0" smtClean="0"/>
          </a:p>
          <a:p>
            <a:pPr marL="0" indent="0" algn="r">
              <a:buNone/>
            </a:pPr>
            <a:r>
              <a:rPr lang="hu-HU" dirty="0" smtClean="0"/>
              <a:t>- </a:t>
            </a:r>
            <a:r>
              <a:rPr lang="hu-HU" dirty="0" err="1"/>
              <a:t>személyközeli</a:t>
            </a:r>
            <a:r>
              <a:rPr lang="hu-HU" dirty="0"/>
              <a:t> - távoli mozgásformák </a:t>
            </a:r>
          </a:p>
          <a:p>
            <a:pPr marL="0" indent="0" algn="r">
              <a:buNone/>
            </a:pPr>
            <a:endParaRPr lang="hu-HU" dirty="0"/>
          </a:p>
        </p:txBody>
      </p:sp>
    </p:spTree>
    <p:extLst>
      <p:ext uri="{BB962C8B-B14F-4D97-AF65-F5344CB8AC3E}">
        <p14:creationId xmlns:p14="http://schemas.microsoft.com/office/powerpoint/2010/main" val="4046424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
            </a:r>
            <a:br>
              <a:rPr lang="hu-HU" dirty="0"/>
            </a:br>
            <a:r>
              <a:rPr lang="hu-HU" dirty="0"/>
              <a:t> →Mindegyik </a:t>
            </a:r>
            <a:r>
              <a:rPr lang="hu-HU" b="1" dirty="0"/>
              <a:t>irányul valamire</a:t>
            </a:r>
            <a:endParaRPr lang="hu-HU" dirty="0"/>
          </a:p>
        </p:txBody>
      </p:sp>
      <p:sp>
        <p:nvSpPr>
          <p:cNvPr id="3" name="Tartalom helye 2"/>
          <p:cNvSpPr>
            <a:spLocks noGrp="1"/>
          </p:cNvSpPr>
          <p:nvPr>
            <p:ph idx="1"/>
          </p:nvPr>
        </p:nvSpPr>
        <p:spPr/>
        <p:txBody>
          <a:bodyPr/>
          <a:lstStyle/>
          <a:p>
            <a:pPr marL="0" indent="0">
              <a:buNone/>
            </a:pPr>
            <a:endParaRPr lang="hu-HU" dirty="0" smtClean="0"/>
          </a:p>
          <a:p>
            <a:endParaRPr lang="hu-HU" dirty="0"/>
          </a:p>
          <a:p>
            <a:pPr marL="0" indent="0">
              <a:buNone/>
            </a:pPr>
            <a:r>
              <a:rPr lang="hu-HU" dirty="0"/>
              <a:t> </a:t>
            </a:r>
          </a:p>
          <a:p>
            <a:pPr marL="0" indent="0">
              <a:lnSpc>
                <a:spcPct val="150000"/>
              </a:lnSpc>
              <a:buNone/>
            </a:pPr>
            <a:r>
              <a:rPr lang="hu-HU" dirty="0" smtClean="0"/>
              <a:t>- egyszerű </a:t>
            </a:r>
            <a:r>
              <a:rPr lang="hu-HU" dirty="0"/>
              <a:t>- </a:t>
            </a:r>
            <a:r>
              <a:rPr lang="hu-HU" b="1" dirty="0"/>
              <a:t>cselekvések </a:t>
            </a:r>
            <a:r>
              <a:rPr lang="hu-HU" dirty="0"/>
              <a:t>(pl. leülök) </a:t>
            </a:r>
          </a:p>
          <a:p>
            <a:pPr marL="0" indent="0">
              <a:lnSpc>
                <a:spcPct val="150000"/>
              </a:lnSpc>
              <a:buNone/>
            </a:pPr>
            <a:r>
              <a:rPr lang="hu-HU" dirty="0"/>
              <a:t>- összetettebb </a:t>
            </a:r>
            <a:r>
              <a:rPr lang="hu-HU" b="1" dirty="0"/>
              <a:t>műveletek </a:t>
            </a:r>
            <a:r>
              <a:rPr lang="hu-HU" dirty="0"/>
              <a:t>(pl. dolgozom) </a:t>
            </a:r>
          </a:p>
          <a:p>
            <a:pPr marL="0" indent="0" algn="r">
              <a:lnSpc>
                <a:spcPct val="150000"/>
              </a:lnSpc>
              <a:buNone/>
            </a:pPr>
            <a:r>
              <a:rPr lang="hu-HU" dirty="0" smtClean="0"/>
              <a:t>&lt;&lt;&lt;&lt;&lt;&lt;&lt;&lt;&lt;&lt;&lt;        - </a:t>
            </a:r>
            <a:r>
              <a:rPr lang="hu-HU" dirty="0"/>
              <a:t>hosszabb, tartós </a:t>
            </a:r>
            <a:r>
              <a:rPr lang="hu-HU" b="1" dirty="0"/>
              <a:t>tevékenységek </a:t>
            </a:r>
            <a:r>
              <a:rPr lang="hu-HU" dirty="0" smtClean="0"/>
              <a:t>(sportolok) </a:t>
            </a:r>
            <a:endParaRPr lang="hu-HU" dirty="0"/>
          </a:p>
          <a:p>
            <a:pPr marL="0" indent="0">
              <a:lnSpc>
                <a:spcPct val="150000"/>
              </a:lnSpc>
              <a:buNone/>
            </a:pPr>
            <a:endParaRPr lang="hu-HU" dirty="0"/>
          </a:p>
        </p:txBody>
      </p:sp>
    </p:spTree>
    <p:extLst>
      <p:ext uri="{BB962C8B-B14F-4D97-AF65-F5344CB8AC3E}">
        <p14:creationId xmlns:p14="http://schemas.microsoft.com/office/powerpoint/2010/main" val="1094208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
            </a:r>
            <a:br>
              <a:rPr lang="hu-HU" dirty="0"/>
            </a:br>
            <a:r>
              <a:rPr lang="hu-HU" dirty="0"/>
              <a:t> Mindegyik </a:t>
            </a:r>
            <a:r>
              <a:rPr lang="hu-HU" b="1" dirty="0"/>
              <a:t>időhöz kötött</a:t>
            </a:r>
            <a:endParaRPr lang="hu-HU" dirty="0"/>
          </a:p>
        </p:txBody>
      </p:sp>
      <p:sp>
        <p:nvSpPr>
          <p:cNvPr id="3" name="Tartalom helye 2"/>
          <p:cNvSpPr>
            <a:spLocks noGrp="1"/>
          </p:cNvSpPr>
          <p:nvPr>
            <p:ph idx="1"/>
          </p:nvPr>
        </p:nvSpPr>
        <p:spPr/>
        <p:txBody>
          <a:bodyPr/>
          <a:lstStyle/>
          <a:p>
            <a:pPr marL="0" indent="0">
              <a:buNone/>
            </a:pPr>
            <a:endParaRPr lang="hu-HU" dirty="0" smtClean="0"/>
          </a:p>
          <a:p>
            <a:pPr marL="0" indent="0">
              <a:buNone/>
            </a:pPr>
            <a:endParaRPr lang="hu-HU" dirty="0"/>
          </a:p>
          <a:p>
            <a:pPr marL="0" indent="0">
              <a:buNone/>
            </a:pPr>
            <a:endParaRPr lang="hu-HU" dirty="0" smtClean="0"/>
          </a:p>
          <a:p>
            <a:endParaRPr lang="hu-HU" dirty="0"/>
          </a:p>
          <a:p>
            <a:pPr marL="0" indent="0">
              <a:lnSpc>
                <a:spcPct val="200000"/>
              </a:lnSpc>
              <a:buNone/>
            </a:pPr>
            <a:r>
              <a:rPr lang="hu-HU" dirty="0" smtClean="0"/>
              <a:t>A </a:t>
            </a:r>
            <a:r>
              <a:rPr lang="hu-HU" dirty="0"/>
              <a:t>kivitelezett mozgásformák </a:t>
            </a:r>
            <a:r>
              <a:rPr lang="hu-HU" b="1" dirty="0"/>
              <a:t>hierarchiája</a:t>
            </a:r>
            <a:r>
              <a:rPr lang="hu-HU" dirty="0"/>
              <a:t>: egyre távolibb cél, egyre több ráfordított idő, egyre fontosabb belső irányítás-késztetés.</a:t>
            </a:r>
          </a:p>
        </p:txBody>
      </p:sp>
    </p:spTree>
    <p:extLst>
      <p:ext uri="{BB962C8B-B14F-4D97-AF65-F5344CB8AC3E}">
        <p14:creationId xmlns:p14="http://schemas.microsoft.com/office/powerpoint/2010/main" val="1189729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41669"/>
            <a:ext cx="10515600" cy="708337"/>
          </a:xfrm>
        </p:spPr>
        <p:txBody>
          <a:bodyPr>
            <a:normAutofit fontScale="90000"/>
          </a:bodyPr>
          <a:lstStyle/>
          <a:p>
            <a:r>
              <a:rPr lang="hu-HU" dirty="0" smtClean="0"/>
              <a:t/>
            </a:r>
            <a:br>
              <a:rPr lang="hu-HU" dirty="0" smtClean="0"/>
            </a:br>
            <a:endParaRPr lang="hu-HU" dirty="0"/>
          </a:p>
        </p:txBody>
      </p:sp>
      <p:sp>
        <p:nvSpPr>
          <p:cNvPr id="3" name="Tartalom helye 2"/>
          <p:cNvSpPr>
            <a:spLocks noGrp="1"/>
          </p:cNvSpPr>
          <p:nvPr>
            <p:ph idx="1"/>
          </p:nvPr>
        </p:nvSpPr>
        <p:spPr>
          <a:xfrm>
            <a:off x="838200" y="1197735"/>
            <a:ext cx="10515600" cy="4979228"/>
          </a:xfrm>
        </p:spPr>
        <p:txBody>
          <a:bodyPr>
            <a:normAutofit fontScale="92500"/>
          </a:bodyPr>
          <a:lstStyle/>
          <a:p>
            <a:endParaRPr lang="hu-HU" dirty="0"/>
          </a:p>
          <a:p>
            <a:pPr marL="0" indent="0" algn="ctr">
              <a:lnSpc>
                <a:spcPct val="150000"/>
              </a:lnSpc>
              <a:buNone/>
            </a:pPr>
            <a:r>
              <a:rPr lang="hu-HU" dirty="0"/>
              <a:t> A hierarchia </a:t>
            </a:r>
            <a:r>
              <a:rPr lang="hu-HU" dirty="0" smtClean="0"/>
              <a:t>csúcsán</a:t>
            </a:r>
          </a:p>
          <a:p>
            <a:pPr marL="0" indent="0">
              <a:lnSpc>
                <a:spcPct val="150000"/>
              </a:lnSpc>
              <a:buNone/>
            </a:pPr>
            <a:r>
              <a:rPr lang="hu-HU" b="1" dirty="0" smtClean="0"/>
              <a:t>viselkedés</a:t>
            </a:r>
            <a:r>
              <a:rPr lang="hu-HU" b="1" dirty="0"/>
              <a:t>, magatartás</a:t>
            </a:r>
            <a:r>
              <a:rPr lang="hu-HU" dirty="0"/>
              <a:t>, ami egyrészt a </a:t>
            </a:r>
            <a:r>
              <a:rPr lang="hu-HU" b="1" dirty="0"/>
              <a:t>személyiségre jellemző </a:t>
            </a:r>
            <a:r>
              <a:rPr lang="hu-HU" dirty="0"/>
              <a:t>(tehát megfigyelésével, elemzésével a személyiség megismerhető), másrészt tükrözi a személy </a:t>
            </a:r>
            <a:r>
              <a:rPr lang="hu-HU" b="1" dirty="0"/>
              <a:t>erkölcsi (érték-) rendjét </a:t>
            </a:r>
            <a:r>
              <a:rPr lang="hu-HU" dirty="0"/>
              <a:t>(a magatartás ui. önreflektált viselkedés. </a:t>
            </a:r>
            <a:endParaRPr lang="hu-HU" dirty="0" smtClean="0"/>
          </a:p>
          <a:p>
            <a:pPr marL="0" indent="0">
              <a:buNone/>
            </a:pPr>
            <a:endParaRPr lang="hu-HU" dirty="0"/>
          </a:p>
          <a:p>
            <a:pPr marL="0" indent="0">
              <a:buNone/>
            </a:pPr>
            <a:endParaRPr lang="hu-HU" dirty="0" smtClean="0"/>
          </a:p>
          <a:p>
            <a:pPr marL="0" indent="0">
              <a:buNone/>
            </a:pPr>
            <a:r>
              <a:rPr lang="hu-HU" dirty="0" smtClean="0"/>
              <a:t>A </a:t>
            </a:r>
            <a:r>
              <a:rPr lang="hu-HU" i="1" dirty="0"/>
              <a:t>viselkedés inkább pszichológiai</a:t>
            </a:r>
            <a:r>
              <a:rPr lang="hu-HU" dirty="0"/>
              <a:t>, a </a:t>
            </a:r>
            <a:r>
              <a:rPr lang="hu-HU" u="sng" dirty="0"/>
              <a:t>magatartás</a:t>
            </a:r>
            <a:r>
              <a:rPr lang="hu-HU" dirty="0"/>
              <a:t> inkább </a:t>
            </a:r>
            <a:r>
              <a:rPr lang="hu-HU" u="sng" dirty="0"/>
              <a:t>etikai</a:t>
            </a:r>
            <a:r>
              <a:rPr lang="hu-HU" dirty="0"/>
              <a:t> </a:t>
            </a:r>
            <a:r>
              <a:rPr lang="hu-HU" dirty="0" smtClean="0"/>
              <a:t>fogalom</a:t>
            </a:r>
            <a:endParaRPr lang="hu-HU" dirty="0"/>
          </a:p>
        </p:txBody>
      </p:sp>
    </p:spTree>
    <p:extLst>
      <p:ext uri="{BB962C8B-B14F-4D97-AF65-F5344CB8AC3E}">
        <p14:creationId xmlns:p14="http://schemas.microsoft.com/office/powerpoint/2010/main" val="1131561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Kommunikáció és szociális viszonyulás</a:t>
            </a:r>
            <a:r>
              <a:rPr lang="hu-HU" dirty="0" smtClean="0"/>
              <a:t/>
            </a:r>
            <a:br>
              <a:rPr lang="hu-HU" dirty="0" smtClean="0"/>
            </a:br>
            <a:endParaRPr lang="hu-HU" dirty="0"/>
          </a:p>
        </p:txBody>
      </p:sp>
      <p:sp>
        <p:nvSpPr>
          <p:cNvPr id="3" name="Tartalom helye 2"/>
          <p:cNvSpPr>
            <a:spLocks noGrp="1"/>
          </p:cNvSpPr>
          <p:nvPr>
            <p:ph idx="1"/>
          </p:nvPr>
        </p:nvSpPr>
        <p:spPr/>
        <p:txBody>
          <a:bodyPr/>
          <a:lstStyle/>
          <a:p>
            <a:endParaRPr lang="hu-HU" dirty="0"/>
          </a:p>
          <a:p>
            <a:pPr marL="0" indent="0">
              <a:lnSpc>
                <a:spcPct val="150000"/>
              </a:lnSpc>
              <a:buNone/>
            </a:pPr>
            <a:r>
              <a:rPr lang="hu-HU" smtClean="0"/>
              <a:t>A </a:t>
            </a:r>
            <a:r>
              <a:rPr lang="hu-HU" dirty="0"/>
              <a:t>kommunikáció lehet </a:t>
            </a:r>
            <a:r>
              <a:rPr lang="hu-HU" b="1" dirty="0"/>
              <a:t>tudatos </a:t>
            </a:r>
            <a:r>
              <a:rPr lang="hu-HU" dirty="0"/>
              <a:t>és </a:t>
            </a:r>
            <a:r>
              <a:rPr lang="hu-HU" b="1" dirty="0"/>
              <a:t>önreflektált </a:t>
            </a:r>
            <a:r>
              <a:rPr lang="hu-HU" dirty="0"/>
              <a:t>(kontrollálható, manipulálható), vagy </a:t>
            </a:r>
            <a:r>
              <a:rPr lang="hu-HU" b="1" dirty="0"/>
              <a:t>nem tudatos </a:t>
            </a:r>
            <a:r>
              <a:rPr lang="hu-HU" dirty="0"/>
              <a:t>és </a:t>
            </a:r>
            <a:r>
              <a:rPr lang="hu-HU" b="1" dirty="0"/>
              <a:t>nem önreflektált </a:t>
            </a:r>
            <a:r>
              <a:rPr lang="hu-HU" dirty="0"/>
              <a:t>(nem kontrollálható, nem manipulálható).</a:t>
            </a:r>
          </a:p>
        </p:txBody>
      </p:sp>
    </p:spTree>
    <p:extLst>
      <p:ext uri="{BB962C8B-B14F-4D97-AF65-F5344CB8AC3E}">
        <p14:creationId xmlns:p14="http://schemas.microsoft.com/office/powerpoint/2010/main" val="1821125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1.</a:t>
            </a:r>
            <a:r>
              <a:rPr lang="hu-HU" b="1" dirty="0"/>
              <a:t>MOZGÁSAUTOMATIZMUSOK ZAVARAI </a:t>
            </a:r>
            <a:endParaRPr lang="hu-HU" dirty="0"/>
          </a:p>
        </p:txBody>
      </p:sp>
      <p:sp>
        <p:nvSpPr>
          <p:cNvPr id="4" name="Tartalom helye 3"/>
          <p:cNvSpPr>
            <a:spLocks noGrp="1"/>
          </p:cNvSpPr>
          <p:nvPr>
            <p:ph sz="half" idx="1"/>
          </p:nvPr>
        </p:nvSpPr>
        <p:spPr/>
        <p:txBody>
          <a:bodyPr/>
          <a:lstStyle/>
          <a:p>
            <a:pPr marL="0" indent="0">
              <a:buNone/>
            </a:pPr>
            <a:r>
              <a:rPr lang="hu-HU" i="1" dirty="0"/>
              <a:t>Összefoglaló</a:t>
            </a:r>
            <a:r>
              <a:rPr lang="hu-HU" dirty="0"/>
              <a:t>: Vontatott-töredezett mozgás </a:t>
            </a:r>
          </a:p>
          <a:p>
            <a:pPr marL="0" indent="0">
              <a:buNone/>
            </a:pPr>
            <a:r>
              <a:rPr lang="hu-HU" i="1" dirty="0"/>
              <a:t>a. Anatómiai okok miatt </a:t>
            </a:r>
            <a:endParaRPr lang="hu-HU" dirty="0"/>
          </a:p>
          <a:p>
            <a:pPr marL="0" indent="0">
              <a:buNone/>
            </a:pPr>
            <a:r>
              <a:rPr lang="hu-HU" i="1" dirty="0"/>
              <a:t>b. Idegrendszeri károsodás miatt </a:t>
            </a:r>
            <a:endParaRPr lang="hu-HU" dirty="0"/>
          </a:p>
          <a:p>
            <a:pPr marL="0" indent="0">
              <a:buNone/>
            </a:pPr>
            <a:r>
              <a:rPr lang="hu-HU" i="1" dirty="0"/>
              <a:t>c. Pszichikus zavarai miatt </a:t>
            </a:r>
            <a:endParaRPr lang="hu-HU" dirty="0"/>
          </a:p>
          <a:p>
            <a:pPr marL="0" indent="0">
              <a:buNone/>
            </a:pPr>
            <a:endParaRPr lang="hu-HU" dirty="0"/>
          </a:p>
        </p:txBody>
      </p:sp>
      <p:sp>
        <p:nvSpPr>
          <p:cNvPr id="5" name="Tartalom helye 4"/>
          <p:cNvSpPr>
            <a:spLocks noGrp="1"/>
          </p:cNvSpPr>
          <p:nvPr>
            <p:ph sz="half" idx="2"/>
          </p:nvPr>
        </p:nvSpPr>
        <p:spPr/>
        <p:txBody>
          <a:bodyPr/>
          <a:lstStyle/>
          <a:p>
            <a:endParaRPr lang="hu-HU" dirty="0"/>
          </a:p>
          <a:p>
            <a:pPr marL="0" indent="0">
              <a:buNone/>
            </a:pPr>
            <a:r>
              <a:rPr lang="hu-HU" dirty="0"/>
              <a:t>Motoros izgalmi állapot </a:t>
            </a:r>
          </a:p>
          <a:p>
            <a:pPr marL="0" indent="0">
              <a:buNone/>
            </a:pPr>
            <a:r>
              <a:rPr lang="hu-HU" dirty="0"/>
              <a:t>- Meglassúbbodottság </a:t>
            </a:r>
          </a:p>
          <a:p>
            <a:pPr marL="0" indent="0">
              <a:buNone/>
            </a:pPr>
            <a:r>
              <a:rPr lang="hu-HU" dirty="0"/>
              <a:t>- Inadekvát, nem tudatos </a:t>
            </a:r>
          </a:p>
          <a:p>
            <a:pPr marL="0" indent="0">
              <a:buNone/>
            </a:pPr>
            <a:r>
              <a:rPr lang="hu-HU" dirty="0"/>
              <a:t>- Szokáscselekvések </a:t>
            </a:r>
          </a:p>
          <a:p>
            <a:pPr marL="0" indent="0">
              <a:buNone/>
            </a:pPr>
            <a:r>
              <a:rPr lang="hu-HU" dirty="0"/>
              <a:t>- Bizarr, autista </a:t>
            </a:r>
          </a:p>
          <a:p>
            <a:pPr marL="0" indent="0">
              <a:buNone/>
            </a:pPr>
            <a:endParaRPr lang="hu-HU" dirty="0"/>
          </a:p>
        </p:txBody>
      </p:sp>
    </p:spTree>
    <p:extLst>
      <p:ext uri="{BB962C8B-B14F-4D97-AF65-F5344CB8AC3E}">
        <p14:creationId xmlns:p14="http://schemas.microsoft.com/office/powerpoint/2010/main" val="3657479930"/>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1481</Words>
  <Application>Microsoft Office PowerPoint</Application>
  <PresentationFormat>Szélesvásznú</PresentationFormat>
  <Paragraphs>161</Paragraphs>
  <Slides>29</Slides>
  <Notes>0</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29</vt:i4>
      </vt:variant>
    </vt:vector>
  </HeadingPairs>
  <TitlesOfParts>
    <vt:vector size="34" baseType="lpstr">
      <vt:lpstr>Arial</vt:lpstr>
      <vt:lpstr>Calibri</vt:lpstr>
      <vt:lpstr>Calibri Light</vt:lpstr>
      <vt:lpstr>Times New Roman</vt:lpstr>
      <vt:lpstr>Office-téma</vt:lpstr>
      <vt:lpstr>  III. CENTRIFUGÁLIS MŰKÖDÉSEK ZAVARAI </vt:lpstr>
      <vt:lpstr> egyszerű mozgásformáktól az összetettebbek felé</vt:lpstr>
      <vt:lpstr>Az irányított (belülről kifelé irányuló) viselkedés: </vt:lpstr>
      <vt:lpstr>  Általános jellemzők:</vt:lpstr>
      <vt:lpstr>  →Mindegyik irányul valamire</vt:lpstr>
      <vt:lpstr>  Mindegyik időhöz kötött</vt:lpstr>
      <vt:lpstr> </vt:lpstr>
      <vt:lpstr>Kommunikáció és szociális viszonyulás </vt:lpstr>
      <vt:lpstr>1.MOZGÁSAUTOMATIZMUSOK ZAVARAI </vt:lpstr>
      <vt:lpstr>MOZGÁSAUTOMATIZMUSOK </vt:lpstr>
      <vt:lpstr>A klinikai értelemben vett zavarok</vt:lpstr>
      <vt:lpstr>MOZGÁSAUTOMATIZMUSOK ZAVARAI </vt:lpstr>
      <vt:lpstr>MOZGÁSAUTOMATIZMUSOK ZAVARAI </vt:lpstr>
      <vt:lpstr>2. KIFEJEZŐ MOZGÁSOK ZAVARAI </vt:lpstr>
      <vt:lpstr>3. BESZÉD ZAVARAI </vt:lpstr>
      <vt:lpstr> 4. Gondolkodási hibán alapuló beszédzavar  </vt:lpstr>
      <vt:lpstr> </vt:lpstr>
      <vt:lpstr> </vt:lpstr>
      <vt:lpstr> </vt:lpstr>
      <vt:lpstr>1. Beszédképtelenség, hallgatás</vt:lpstr>
      <vt:lpstr>2. Szegényes (túl kevés) beszéd </vt:lpstr>
      <vt:lpstr>3. Hangképzés- és motoros beszédzavar </vt:lpstr>
      <vt:lpstr>4. Gondolkodási hibán alapuló beszédzavar </vt:lpstr>
      <vt:lpstr>Gondolkodási hibán alapuló beszédzavar</vt:lpstr>
      <vt:lpstr>Gondolkodási hibán alapuló beszédzavar</vt:lpstr>
      <vt:lpstr>Gondolkodási hibán alapuló beszédzavar</vt:lpstr>
      <vt:lpstr>Gondolkodási hibán alapuló beszédzavar</vt:lpstr>
      <vt:lpstr>Gondolkodási hibán alapuló beszédzavar</vt:lpstr>
      <vt:lpstr>Gondolkodási hibán alapuló beszédzavar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III. CENTRIFUGÁLIS MŰKÖDÉSEK ZAVARAI </dc:title>
  <dc:creator>Pék Győző</dc:creator>
  <cp:lastModifiedBy>Pék Győző</cp:lastModifiedBy>
  <cp:revision>26</cp:revision>
  <dcterms:created xsi:type="dcterms:W3CDTF">2014-10-06T09:18:07Z</dcterms:created>
  <dcterms:modified xsi:type="dcterms:W3CDTF">2014-10-20T17:27:25Z</dcterms:modified>
</cp:coreProperties>
</file>