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7" r:id="rId9"/>
    <p:sldId id="266" r:id="rId10"/>
    <p:sldId id="265" r:id="rId11"/>
    <p:sldId id="264" r:id="rId12"/>
    <p:sldId id="270" r:id="rId13"/>
    <p:sldId id="269" r:id="rId14"/>
    <p:sldId id="268" r:id="rId15"/>
    <p:sldId id="263" r:id="rId16"/>
    <p:sldId id="274" r:id="rId17"/>
    <p:sldId id="273" r:id="rId18"/>
    <p:sldId id="272" r:id="rId19"/>
    <p:sldId id="271" r:id="rId20"/>
    <p:sldId id="279" r:id="rId21"/>
    <p:sldId id="278" r:id="rId22"/>
    <p:sldId id="277" r:id="rId23"/>
    <p:sldId id="276" r:id="rId24"/>
    <p:sldId id="275" r:id="rId25"/>
    <p:sldId id="280" r:id="rId26"/>
    <p:sldId id="283" r:id="rId27"/>
    <p:sldId id="287" r:id="rId28"/>
    <p:sldId id="286" r:id="rId29"/>
    <p:sldId id="285" r:id="rId30"/>
    <p:sldId id="284" r:id="rId31"/>
    <p:sldId id="282" r:id="rId32"/>
    <p:sldId id="281" r:id="rId33"/>
    <p:sldId id="291" r:id="rId34"/>
    <p:sldId id="290" r:id="rId35"/>
    <p:sldId id="294" r:id="rId36"/>
    <p:sldId id="293" r:id="rId37"/>
    <p:sldId id="295" r:id="rId38"/>
    <p:sldId id="296" r:id="rId39"/>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smtClean="0"/>
              <a:t>Mintacím szerkesztése</a:t>
            </a:r>
            <a:endParaRPr lang="hu-HU"/>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AB707A71-961C-4E40-B968-B20B5BE09A49}"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3599341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B707A71-961C-4E40-B968-B20B5BE09A49}"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404229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B707A71-961C-4E40-B968-B20B5BE09A49}"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2362974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B707A71-961C-4E40-B968-B20B5BE09A49}"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233708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smtClean="0"/>
              <a:t>Mintacím szerkesztése</a:t>
            </a:r>
            <a:endParaRPr lang="hu-HU"/>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AB707A71-961C-4E40-B968-B20B5BE09A49}" type="datetimeFigureOut">
              <a:rPr lang="hu-HU" smtClean="0"/>
              <a:t>2014.10.20.</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821066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838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6172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AB707A71-961C-4E40-B968-B20B5BE09A49}" type="datetimeFigureOut">
              <a:rPr lang="hu-HU" smtClean="0"/>
              <a:t>2014.10.20.</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3664767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smtClean="0"/>
              <a:t>Mintacím szerkesztése</a:t>
            </a:r>
            <a:endParaRPr lang="hu-HU"/>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AB707A71-961C-4E40-B968-B20B5BE09A49}" type="datetimeFigureOut">
              <a:rPr lang="hu-HU" smtClean="0"/>
              <a:t>2014.10.20.</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1657353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AB707A71-961C-4E40-B968-B20B5BE09A49}" type="datetimeFigureOut">
              <a:rPr lang="hu-HU" smtClean="0"/>
              <a:t>2014.10.20.</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323164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AB707A71-961C-4E40-B968-B20B5BE09A49}" type="datetimeFigureOut">
              <a:rPr lang="hu-HU" smtClean="0"/>
              <a:t>2014.10.20.</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4200604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AB707A71-961C-4E40-B968-B20B5BE09A49}" type="datetimeFigureOut">
              <a:rPr lang="hu-HU" smtClean="0"/>
              <a:t>2014.10.20.</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1924108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AB707A71-961C-4E40-B968-B20B5BE09A49}" type="datetimeFigureOut">
              <a:rPr lang="hu-HU" smtClean="0"/>
              <a:t>2014.10.20.</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CEC43BB4-1FE7-4D85-8042-F5DFDF82EAD2}" type="slidenum">
              <a:rPr lang="hu-HU" smtClean="0"/>
              <a:t>‹#›</a:t>
            </a:fld>
            <a:endParaRPr lang="hu-HU"/>
          </a:p>
        </p:txBody>
      </p:sp>
    </p:spTree>
    <p:extLst>
      <p:ext uri="{BB962C8B-B14F-4D97-AF65-F5344CB8AC3E}">
        <p14:creationId xmlns:p14="http://schemas.microsoft.com/office/powerpoint/2010/main" val="1537204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707A71-961C-4E40-B968-B20B5BE09A49}" type="datetimeFigureOut">
              <a:rPr lang="hu-HU" smtClean="0"/>
              <a:t>2014.10.20.</a:t>
            </a:fld>
            <a:endParaRPr lang="hu-HU"/>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C43BB4-1FE7-4D85-8042-F5DFDF82EAD2}" type="slidenum">
              <a:rPr lang="hu-HU" smtClean="0"/>
              <a:t>‹#›</a:t>
            </a:fld>
            <a:endParaRPr lang="hu-HU"/>
          </a:p>
        </p:txBody>
      </p:sp>
    </p:spTree>
    <p:extLst>
      <p:ext uri="{BB962C8B-B14F-4D97-AF65-F5344CB8AC3E}">
        <p14:creationId xmlns:p14="http://schemas.microsoft.com/office/powerpoint/2010/main" val="767556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17601"/>
            <a:ext cx="9144000" cy="2298700"/>
          </a:xfrm>
        </p:spPr>
        <p:txBody>
          <a:bodyPr>
            <a:normAutofit/>
          </a:bodyPr>
          <a:lstStyle/>
          <a:p>
            <a:r>
              <a:rPr lang="hu-HU" dirty="0"/>
              <a:t/>
            </a:r>
            <a:br>
              <a:rPr lang="hu-HU" dirty="0"/>
            </a:br>
            <a:r>
              <a:rPr lang="hu-HU" dirty="0"/>
              <a:t> </a:t>
            </a:r>
            <a:r>
              <a:rPr lang="hu-HU" b="1" dirty="0" smtClean="0"/>
              <a:t>CENTRIPETALIS </a:t>
            </a:r>
            <a:r>
              <a:rPr lang="hu-HU" b="1" dirty="0"/>
              <a:t>ZAVAROK</a:t>
            </a:r>
            <a:r>
              <a:rPr lang="hu-HU" b="1" dirty="0" smtClean="0"/>
              <a:t>=</a:t>
            </a:r>
            <a:endParaRPr lang="hu-HU" sz="5300" dirty="0"/>
          </a:p>
        </p:txBody>
      </p:sp>
      <p:sp>
        <p:nvSpPr>
          <p:cNvPr id="3" name="Alcím 2"/>
          <p:cNvSpPr>
            <a:spLocks noGrp="1"/>
          </p:cNvSpPr>
          <p:nvPr>
            <p:ph type="subTitle" idx="1"/>
          </p:nvPr>
        </p:nvSpPr>
        <p:spPr/>
        <p:txBody>
          <a:bodyPr>
            <a:normAutofit/>
          </a:bodyPr>
          <a:lstStyle/>
          <a:p>
            <a:r>
              <a:rPr lang="hu-HU" sz="4000" b="1" dirty="0" smtClean="0"/>
              <a:t>PERCEPCIÓ ZAVAROK</a:t>
            </a:r>
          </a:p>
          <a:p>
            <a:r>
              <a:rPr lang="hu-HU" sz="3200" dirty="0"/>
              <a:t>összeállította: Pék Győző</a:t>
            </a:r>
          </a:p>
        </p:txBody>
      </p:sp>
    </p:spTree>
    <p:extLst>
      <p:ext uri="{BB962C8B-B14F-4D97-AF65-F5344CB8AC3E}">
        <p14:creationId xmlns:p14="http://schemas.microsoft.com/office/powerpoint/2010/main" val="184380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a:t>Színfelismerési és megnevezési-zavar </a:t>
            </a:r>
            <a:r>
              <a:rPr lang="hu-HU" dirty="0" smtClean="0"/>
              <a:t>elkülönítése </a:t>
            </a:r>
            <a:br>
              <a:rPr lang="hu-HU" dirty="0" smtClean="0"/>
            </a:br>
            <a:r>
              <a:rPr lang="hu-HU" dirty="0" err="1" smtClean="0"/>
              <a:t>Damasio</a:t>
            </a:r>
            <a:r>
              <a:rPr lang="hu-HU" dirty="0" smtClean="0"/>
              <a:t> és </a:t>
            </a:r>
            <a:r>
              <a:rPr lang="hu-HU" dirty="0" err="1" smtClean="0"/>
              <a:t>mtsai</a:t>
            </a:r>
            <a:r>
              <a:rPr lang="hu-HU" dirty="0" smtClean="0"/>
              <a:t>.</a:t>
            </a:r>
            <a:endParaRPr lang="hu-HU" dirty="0"/>
          </a:p>
        </p:txBody>
      </p:sp>
      <p:sp>
        <p:nvSpPr>
          <p:cNvPr id="3" name="Tartalom helye 2"/>
          <p:cNvSpPr>
            <a:spLocks noGrp="1"/>
          </p:cNvSpPr>
          <p:nvPr>
            <p:ph idx="1"/>
          </p:nvPr>
        </p:nvSpPr>
        <p:spPr/>
        <p:txBody>
          <a:bodyPr/>
          <a:lstStyle/>
          <a:p>
            <a:pPr marL="0" indent="0">
              <a:lnSpc>
                <a:spcPct val="150000"/>
              </a:lnSpc>
              <a:buNone/>
            </a:pPr>
            <a:r>
              <a:rPr lang="hu-HU" dirty="0" smtClean="0"/>
              <a:t>A teszt első felében egyszerű vonalrajzzal ábrázolt, szoros színasszociációval rendelkező tárgyakat (pl. banán, béka) kell egy színes készletből választott krétával kiszínezni, majd ezután helytelenül kiszínezett ábrákról (pl. zöld kutya, lila elefánt) kell megmondani, hogy mit ábrázolnak. </a:t>
            </a:r>
          </a:p>
          <a:p>
            <a:pPr>
              <a:lnSpc>
                <a:spcPct val="150000"/>
              </a:lnSpc>
            </a:pPr>
            <a:endParaRPr lang="hu-HU" dirty="0"/>
          </a:p>
        </p:txBody>
      </p:sp>
    </p:spTree>
    <p:extLst>
      <p:ext uri="{BB962C8B-B14F-4D97-AF65-F5344CB8AC3E}">
        <p14:creationId xmlns:p14="http://schemas.microsoft.com/office/powerpoint/2010/main" val="122964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Autofit/>
          </a:bodyPr>
          <a:lstStyle/>
          <a:p>
            <a:r>
              <a:rPr lang="hu-HU" sz="3600" b="1" dirty="0"/>
              <a:t>1.2. Akusztikus </a:t>
            </a:r>
            <a:r>
              <a:rPr lang="hu-HU" sz="3600" b="1" dirty="0" err="1"/>
              <a:t>impercepció</a:t>
            </a:r>
            <a:r>
              <a:rPr lang="hu-HU" sz="3600" b="1" dirty="0"/>
              <a:t> </a:t>
            </a:r>
            <a:r>
              <a:rPr lang="hu-HU" sz="3600" dirty="0"/>
              <a:t>(többnyire nem izoláltan, hanem komplex afáziás és amnéziás </a:t>
            </a:r>
            <a:r>
              <a:rPr lang="hu-HU" sz="3600" dirty="0" smtClean="0"/>
              <a:t>zavar </a:t>
            </a:r>
            <a:r>
              <a:rPr lang="hu-HU" sz="3600" dirty="0"/>
              <a:t>keretében) </a:t>
            </a:r>
          </a:p>
        </p:txBody>
      </p:sp>
      <p:sp>
        <p:nvSpPr>
          <p:cNvPr id="3" name="Tartalom helye 2"/>
          <p:cNvSpPr>
            <a:spLocks noGrp="1"/>
          </p:cNvSpPr>
          <p:nvPr>
            <p:ph idx="1"/>
          </p:nvPr>
        </p:nvSpPr>
        <p:spPr>
          <a:xfrm>
            <a:off x="838200" y="1358900"/>
            <a:ext cx="10515600" cy="5270500"/>
          </a:xfrm>
        </p:spPr>
        <p:txBody>
          <a:bodyPr>
            <a:normAutofit/>
          </a:bodyPr>
          <a:lstStyle/>
          <a:p>
            <a:endParaRPr lang="hu-HU" dirty="0"/>
          </a:p>
          <a:p>
            <a:pPr marL="0" indent="0">
              <a:buNone/>
            </a:pPr>
            <a:r>
              <a:rPr lang="hu-HU" b="1" dirty="0"/>
              <a:t>Akusztikus </a:t>
            </a:r>
            <a:r>
              <a:rPr lang="hu-HU" b="1" dirty="0" err="1"/>
              <a:t>agnózia</a:t>
            </a:r>
            <a:r>
              <a:rPr lang="hu-HU" b="1" dirty="0"/>
              <a:t> </a:t>
            </a:r>
            <a:r>
              <a:rPr lang="hu-HU" dirty="0"/>
              <a:t>("lelki süketség") : a nem lingvisztikai természetű hangok és zajok (pl. vízcsobogás, óraketyegés) felismerésére való képtelenség </a:t>
            </a:r>
          </a:p>
          <a:p>
            <a:pPr marL="0" indent="0">
              <a:buNone/>
            </a:pPr>
            <a:endParaRPr lang="hu-HU" dirty="0"/>
          </a:p>
          <a:p>
            <a:pPr marL="0" indent="0">
              <a:buNone/>
            </a:pPr>
            <a:r>
              <a:rPr lang="hu-HU" b="1" dirty="0" err="1" smtClean="0"/>
              <a:t>Kortikális</a:t>
            </a:r>
            <a:r>
              <a:rPr lang="hu-HU" b="1" dirty="0" smtClean="0"/>
              <a:t> </a:t>
            </a:r>
            <a:r>
              <a:rPr lang="hu-HU" b="1" dirty="0"/>
              <a:t>szenzoros afázia: </a:t>
            </a:r>
            <a:r>
              <a:rPr lang="hu-HU" dirty="0"/>
              <a:t>beszéd felismerésének zavara </a:t>
            </a:r>
          </a:p>
          <a:p>
            <a:pPr marL="0" indent="0">
              <a:buNone/>
            </a:pPr>
            <a:endParaRPr lang="hu-HU" dirty="0"/>
          </a:p>
          <a:p>
            <a:pPr marL="0" indent="0">
              <a:buNone/>
            </a:pPr>
            <a:r>
              <a:rPr lang="hu-HU" b="1" dirty="0" smtClean="0"/>
              <a:t>Szenzoros </a:t>
            </a:r>
            <a:r>
              <a:rPr lang="hu-HU" b="1" dirty="0"/>
              <a:t>(receptív) amnézia: </a:t>
            </a:r>
            <a:r>
              <a:rPr lang="hu-HU" dirty="0"/>
              <a:t>"dallamsüketség" </a:t>
            </a:r>
          </a:p>
          <a:p>
            <a:pPr marL="0" indent="0">
              <a:buNone/>
            </a:pPr>
            <a:endParaRPr lang="hu-HU" b="1" dirty="0" smtClean="0"/>
          </a:p>
          <a:p>
            <a:pPr marL="0" indent="0">
              <a:buNone/>
            </a:pPr>
            <a:r>
              <a:rPr lang="hu-HU" b="1" dirty="0" smtClean="0"/>
              <a:t>Vizsgálati </a:t>
            </a:r>
            <a:r>
              <a:rPr lang="hu-HU" b="1" dirty="0"/>
              <a:t>módszer:</a:t>
            </a:r>
            <a:r>
              <a:rPr lang="hu-HU" dirty="0" err="1"/>
              <a:t>audiometria</a:t>
            </a:r>
            <a:r>
              <a:rPr lang="hu-HU" dirty="0"/>
              <a:t>, beszédmegértés, akusztikus lokalizáció, zajok </a:t>
            </a:r>
            <a:r>
              <a:rPr lang="hu-HU" dirty="0" smtClean="0"/>
              <a:t>felismerése</a:t>
            </a:r>
            <a:endParaRPr lang="hu-HU" dirty="0"/>
          </a:p>
        </p:txBody>
      </p:sp>
    </p:spTree>
    <p:extLst>
      <p:ext uri="{BB962C8B-B14F-4D97-AF65-F5344CB8AC3E}">
        <p14:creationId xmlns:p14="http://schemas.microsoft.com/office/powerpoint/2010/main" val="4160592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990599"/>
            <a:ext cx="10515600" cy="2565399"/>
          </a:xfrm>
        </p:spPr>
        <p:txBody>
          <a:bodyPr>
            <a:normAutofit/>
          </a:bodyPr>
          <a:lstStyle/>
          <a:p>
            <a:r>
              <a:rPr lang="hu-HU" sz="3200" i="1" dirty="0" err="1"/>
              <a:t>Neuropszichológiai</a:t>
            </a:r>
            <a:r>
              <a:rPr lang="hu-HU" sz="3200" i="1" dirty="0"/>
              <a:t> vizsgálatok: </a:t>
            </a:r>
            <a:endParaRPr lang="hu-HU" sz="3200" dirty="0"/>
          </a:p>
        </p:txBody>
      </p:sp>
      <p:sp>
        <p:nvSpPr>
          <p:cNvPr id="3" name="Tartalom helye 2"/>
          <p:cNvSpPr>
            <a:spLocks noGrp="1"/>
          </p:cNvSpPr>
          <p:nvPr>
            <p:ph idx="1"/>
          </p:nvPr>
        </p:nvSpPr>
        <p:spPr>
          <a:xfrm>
            <a:off x="838200" y="622300"/>
            <a:ext cx="10515600" cy="6121400"/>
          </a:xfrm>
        </p:spPr>
        <p:txBody>
          <a:bodyPr>
            <a:normAutofit fontScale="92500" lnSpcReduction="20000"/>
          </a:bodyPr>
          <a:lstStyle/>
          <a:p>
            <a:pPr marL="0" indent="0">
              <a:lnSpc>
                <a:spcPct val="150000"/>
              </a:lnSpc>
              <a:buNone/>
            </a:pPr>
            <a:r>
              <a:rPr lang="hu-HU" sz="3000" dirty="0"/>
              <a:t>Fókuszált hallási figyelmet a </a:t>
            </a:r>
            <a:r>
              <a:rPr lang="hu-HU" sz="3000" b="1" dirty="0" err="1"/>
              <a:t>dichotikus</a:t>
            </a:r>
            <a:r>
              <a:rPr lang="hu-HU" sz="3000" b="1" dirty="0"/>
              <a:t> hallgatás módszerével </a:t>
            </a:r>
            <a:r>
              <a:rPr lang="hu-HU" sz="3000" dirty="0" smtClean="0"/>
              <a:t>vizsgálják, </a:t>
            </a:r>
            <a:r>
              <a:rPr lang="hu-HU" sz="3000" dirty="0"/>
              <a:t>a </a:t>
            </a:r>
            <a:r>
              <a:rPr lang="hu-HU" sz="3000" u="sng" dirty="0"/>
              <a:t>két fülbe szimultán eltérő információt juttatnak</a:t>
            </a:r>
            <a:r>
              <a:rPr lang="hu-HU" sz="3000" dirty="0"/>
              <a:t>, melyek közül csak az egyiket kell figyelemmel kísérni (követési technika). </a:t>
            </a:r>
            <a:endParaRPr lang="hu-HU" sz="3000" dirty="0" smtClean="0"/>
          </a:p>
          <a:p>
            <a:pPr marL="0" indent="0">
              <a:lnSpc>
                <a:spcPct val="150000"/>
              </a:lnSpc>
              <a:buNone/>
            </a:pPr>
            <a:endParaRPr lang="hu-HU" sz="3000" dirty="0"/>
          </a:p>
          <a:p>
            <a:pPr marL="0" indent="0">
              <a:lnSpc>
                <a:spcPct val="150000"/>
              </a:lnSpc>
              <a:buNone/>
            </a:pPr>
            <a:r>
              <a:rPr lang="hu-HU" sz="3000" dirty="0" smtClean="0"/>
              <a:t>A </a:t>
            </a:r>
            <a:r>
              <a:rPr lang="hu-HU" sz="3000" dirty="0" err="1"/>
              <a:t>v.sz.-ek</a:t>
            </a:r>
            <a:r>
              <a:rPr lang="hu-HU" sz="3000" dirty="0"/>
              <a:t> szám-, </a:t>
            </a:r>
            <a:r>
              <a:rPr lang="hu-HU" sz="3000" b="1" dirty="0"/>
              <a:t>szótag- és szópárokat hallgatnak</a:t>
            </a:r>
            <a:r>
              <a:rPr lang="hu-HU" sz="3000" dirty="0"/>
              <a:t>, feladatuk az, hogy </a:t>
            </a:r>
            <a:r>
              <a:rPr lang="hu-HU" sz="3000" u="sng" dirty="0"/>
              <a:t>minél többet jegyezzenek meg </a:t>
            </a:r>
            <a:r>
              <a:rPr lang="hu-HU" sz="3000" dirty="0"/>
              <a:t>a bemutatott elemekből. </a:t>
            </a:r>
            <a:endParaRPr lang="hu-HU" sz="3000" dirty="0" smtClean="0"/>
          </a:p>
          <a:p>
            <a:pPr marL="0" indent="0">
              <a:lnSpc>
                <a:spcPct val="150000"/>
              </a:lnSpc>
              <a:buNone/>
            </a:pPr>
            <a:r>
              <a:rPr lang="hu-HU" sz="3000" i="1" dirty="0" smtClean="0"/>
              <a:t>Egészséges </a:t>
            </a:r>
            <a:r>
              <a:rPr lang="hu-HU" sz="3000" i="1" dirty="0"/>
              <a:t>személyek </a:t>
            </a:r>
            <a:r>
              <a:rPr lang="hu-HU" sz="3000" dirty="0"/>
              <a:t>a felidézés során általában a jobb fülbe juttatott tételekből 10-20%-kal többet adnak vissza, mint a bal füllel hallottakból. Bal oldali temporális sérüléseknél romlik a teljesítmény, csökken az </a:t>
            </a:r>
            <a:r>
              <a:rPr lang="hu-HU" sz="3000" dirty="0" err="1"/>
              <a:t>asszimetria</a:t>
            </a:r>
            <a:r>
              <a:rPr lang="hu-HU" dirty="0"/>
              <a:t>. </a:t>
            </a:r>
          </a:p>
        </p:txBody>
      </p:sp>
    </p:spTree>
    <p:extLst>
      <p:ext uri="{BB962C8B-B14F-4D97-AF65-F5344CB8AC3E}">
        <p14:creationId xmlns:p14="http://schemas.microsoft.com/office/powerpoint/2010/main" val="689819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876299"/>
            <a:ext cx="10515600" cy="2349500"/>
          </a:xfrm>
        </p:spPr>
        <p:txBody>
          <a:bodyPr>
            <a:normAutofit/>
          </a:bodyPr>
          <a:lstStyle/>
          <a:p>
            <a:r>
              <a:rPr lang="hu-HU" sz="3600" b="1" dirty="0"/>
              <a:t>1.3.Taktilis </a:t>
            </a:r>
            <a:r>
              <a:rPr lang="hu-HU" sz="3600" b="1" dirty="0" err="1"/>
              <a:t>impercepció</a:t>
            </a:r>
            <a:r>
              <a:rPr lang="hu-HU" sz="3600" b="1" dirty="0"/>
              <a:t> </a:t>
            </a:r>
          </a:p>
        </p:txBody>
      </p:sp>
      <p:sp>
        <p:nvSpPr>
          <p:cNvPr id="3" name="Tartalom helye 2"/>
          <p:cNvSpPr>
            <a:spLocks noGrp="1"/>
          </p:cNvSpPr>
          <p:nvPr>
            <p:ph idx="1"/>
          </p:nvPr>
        </p:nvSpPr>
        <p:spPr>
          <a:xfrm>
            <a:off x="838200" y="635000"/>
            <a:ext cx="10515600" cy="5930900"/>
          </a:xfrm>
        </p:spPr>
        <p:txBody>
          <a:bodyPr/>
          <a:lstStyle/>
          <a:p>
            <a:pPr marL="0" indent="0">
              <a:lnSpc>
                <a:spcPct val="150000"/>
              </a:lnSpc>
              <a:buNone/>
            </a:pPr>
            <a:r>
              <a:rPr lang="hu-HU" b="1" dirty="0"/>
              <a:t>Taktilis </a:t>
            </a:r>
            <a:r>
              <a:rPr lang="hu-HU" b="1" dirty="0" err="1"/>
              <a:t>ahilognózia</a:t>
            </a:r>
            <a:r>
              <a:rPr lang="hu-HU" b="1" dirty="0"/>
              <a:t>: </a:t>
            </a:r>
            <a:r>
              <a:rPr lang="hu-HU" dirty="0"/>
              <a:t>a megtapintott tárgy anyagi minőségét nem ismeri fel </a:t>
            </a:r>
          </a:p>
          <a:p>
            <a:pPr marL="0" indent="0">
              <a:lnSpc>
                <a:spcPct val="150000"/>
              </a:lnSpc>
              <a:buNone/>
            </a:pPr>
            <a:r>
              <a:rPr lang="hu-HU" b="1" dirty="0" smtClean="0"/>
              <a:t>Taktilis </a:t>
            </a:r>
            <a:r>
              <a:rPr lang="hu-HU" b="1" dirty="0" err="1"/>
              <a:t>amorfognózia</a:t>
            </a:r>
            <a:r>
              <a:rPr lang="hu-HU" b="1" dirty="0"/>
              <a:t>: </a:t>
            </a:r>
            <a:r>
              <a:rPr lang="hu-HU" dirty="0"/>
              <a:t>méretét, térbeli sajátosságait nem ismeri fel </a:t>
            </a:r>
          </a:p>
          <a:p>
            <a:pPr marL="0" indent="0">
              <a:lnSpc>
                <a:spcPct val="150000"/>
              </a:lnSpc>
              <a:buNone/>
            </a:pPr>
            <a:r>
              <a:rPr lang="hu-HU" b="1" dirty="0" smtClean="0"/>
              <a:t>Taktilis </a:t>
            </a:r>
            <a:r>
              <a:rPr lang="hu-HU" b="1" dirty="0" err="1"/>
              <a:t>agnózia</a:t>
            </a:r>
            <a:r>
              <a:rPr lang="hu-HU" b="1" dirty="0"/>
              <a:t> (</a:t>
            </a:r>
            <a:r>
              <a:rPr lang="hu-HU" dirty="0" err="1"/>
              <a:t>asztereognozia</a:t>
            </a:r>
            <a:r>
              <a:rPr lang="hu-HU" dirty="0"/>
              <a:t>): a tárgyat nem ismeri fel, bár anyagi minőségét, méretét, formai sajátosságait igen. </a:t>
            </a:r>
          </a:p>
          <a:p>
            <a:pPr marL="0" indent="0">
              <a:lnSpc>
                <a:spcPct val="150000"/>
              </a:lnSpc>
              <a:buNone/>
            </a:pPr>
            <a:r>
              <a:rPr lang="hu-HU" b="1" dirty="0" smtClean="0"/>
              <a:t>Taktilis </a:t>
            </a:r>
            <a:r>
              <a:rPr lang="hu-HU" b="1" dirty="0" err="1"/>
              <a:t>aszimbólia</a:t>
            </a:r>
            <a:r>
              <a:rPr lang="hu-HU" b="1" dirty="0"/>
              <a:t> </a:t>
            </a:r>
            <a:r>
              <a:rPr lang="hu-HU" dirty="0"/>
              <a:t>(afázia): megnevezni képtelen. </a:t>
            </a:r>
          </a:p>
        </p:txBody>
      </p:sp>
    </p:spTree>
    <p:extLst>
      <p:ext uri="{BB962C8B-B14F-4D97-AF65-F5344CB8AC3E}">
        <p14:creationId xmlns:p14="http://schemas.microsoft.com/office/powerpoint/2010/main" val="3429047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err="1"/>
              <a:t>Neuropszichológiai</a:t>
            </a:r>
            <a:r>
              <a:rPr lang="hu-HU" i="1" dirty="0"/>
              <a:t> vizsgálatok: </a:t>
            </a:r>
            <a:endParaRPr lang="hu-HU" dirty="0"/>
          </a:p>
        </p:txBody>
      </p:sp>
      <p:sp>
        <p:nvSpPr>
          <p:cNvPr id="3" name="Tartalom helye 2"/>
          <p:cNvSpPr>
            <a:spLocks noGrp="1"/>
          </p:cNvSpPr>
          <p:nvPr>
            <p:ph idx="1"/>
          </p:nvPr>
        </p:nvSpPr>
        <p:spPr/>
        <p:txBody>
          <a:bodyPr/>
          <a:lstStyle/>
          <a:p>
            <a:pPr marL="0" indent="0">
              <a:lnSpc>
                <a:spcPct val="150000"/>
              </a:lnSpc>
              <a:buNone/>
            </a:pPr>
            <a:r>
              <a:rPr lang="hu-HU" b="1" dirty="0" err="1" smtClean="0"/>
              <a:t>Sztereognóziás</a:t>
            </a:r>
            <a:r>
              <a:rPr lang="hu-HU" b="1" dirty="0" smtClean="0"/>
              <a:t> </a:t>
            </a:r>
            <a:r>
              <a:rPr lang="hu-HU" b="1" dirty="0"/>
              <a:t>tesztek</a:t>
            </a:r>
            <a:r>
              <a:rPr lang="hu-HU" dirty="0"/>
              <a:t>: a bőrre és ujjbegybe írás, valamint az </a:t>
            </a:r>
            <a:r>
              <a:rPr lang="hu-HU" b="1" dirty="0" err="1"/>
              <a:t>Arc-Kéz</a:t>
            </a:r>
            <a:r>
              <a:rPr lang="hu-HU" b="1" dirty="0"/>
              <a:t> Teszt</a:t>
            </a:r>
            <a:r>
              <a:rPr lang="hu-HU" dirty="0"/>
              <a:t> (</a:t>
            </a:r>
            <a:r>
              <a:rPr lang="hu-HU" dirty="0" err="1"/>
              <a:t>Bender</a:t>
            </a:r>
            <a:r>
              <a:rPr lang="hu-HU" dirty="0"/>
              <a:t>, 1978) használatos. </a:t>
            </a:r>
            <a:endParaRPr lang="hu-HU" dirty="0" smtClean="0"/>
          </a:p>
          <a:p>
            <a:pPr marL="0" indent="0">
              <a:lnSpc>
                <a:spcPct val="150000"/>
              </a:lnSpc>
              <a:buNone/>
            </a:pPr>
            <a:r>
              <a:rPr lang="hu-HU" dirty="0" smtClean="0"/>
              <a:t>Ez </a:t>
            </a:r>
            <a:r>
              <a:rPr lang="hu-HU" dirty="0"/>
              <a:t>utóbbiban a vizsgáló 10 alkalommal megérinti szimultán a beteg </a:t>
            </a:r>
            <a:r>
              <a:rPr lang="hu-HU" dirty="0" smtClean="0"/>
              <a:t>két- </a:t>
            </a:r>
            <a:r>
              <a:rPr lang="hu-HU" dirty="0"/>
              <a:t>két testrészét (pl. jobb kéz- bal kéz vagy bal boka – bal kéz). </a:t>
            </a:r>
            <a:endParaRPr lang="hu-HU" dirty="0" smtClean="0"/>
          </a:p>
          <a:p>
            <a:pPr marL="0" indent="0">
              <a:lnSpc>
                <a:spcPct val="150000"/>
              </a:lnSpc>
              <a:buNone/>
            </a:pPr>
            <a:r>
              <a:rPr lang="hu-HU" dirty="0" smtClean="0"/>
              <a:t>Ezeket </a:t>
            </a:r>
            <a:r>
              <a:rPr lang="hu-HU" dirty="0"/>
              <a:t>az érintési pontokat kell a </a:t>
            </a:r>
            <a:r>
              <a:rPr lang="hu-HU" u="sng" dirty="0"/>
              <a:t>személynek csukott szemmel </a:t>
            </a:r>
            <a:r>
              <a:rPr lang="hu-HU" dirty="0"/>
              <a:t>meghatároznia </a:t>
            </a:r>
          </a:p>
        </p:txBody>
      </p:sp>
    </p:spTree>
    <p:extLst>
      <p:ext uri="{BB962C8B-B14F-4D97-AF65-F5344CB8AC3E}">
        <p14:creationId xmlns:p14="http://schemas.microsoft.com/office/powerpoint/2010/main" val="2737818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295275"/>
            <a:ext cx="10515600" cy="1325563"/>
          </a:xfrm>
        </p:spPr>
        <p:txBody>
          <a:bodyPr>
            <a:normAutofit/>
          </a:bodyPr>
          <a:lstStyle/>
          <a:p>
            <a:r>
              <a:rPr lang="hu-HU" sz="3600" b="1" dirty="0"/>
              <a:t>1.4.Impercepciós jellegű testséma-zavarok </a:t>
            </a:r>
            <a:endParaRPr lang="hu-HU" sz="3600" dirty="0"/>
          </a:p>
        </p:txBody>
      </p:sp>
      <p:sp>
        <p:nvSpPr>
          <p:cNvPr id="4" name="Tartalom helye 3"/>
          <p:cNvSpPr>
            <a:spLocks noGrp="1"/>
          </p:cNvSpPr>
          <p:nvPr>
            <p:ph sz="half" idx="1"/>
          </p:nvPr>
        </p:nvSpPr>
        <p:spPr>
          <a:xfrm>
            <a:off x="711200" y="1030288"/>
            <a:ext cx="5181600" cy="5308599"/>
          </a:xfrm>
        </p:spPr>
        <p:txBody>
          <a:bodyPr>
            <a:normAutofit lnSpcReduction="10000"/>
          </a:bodyPr>
          <a:lstStyle/>
          <a:p>
            <a:pPr marL="0" indent="0">
              <a:buNone/>
            </a:pPr>
            <a:r>
              <a:rPr lang="hu-HU" b="1" dirty="0"/>
              <a:t>- </a:t>
            </a:r>
            <a:r>
              <a:rPr lang="hu-HU" b="1" dirty="0" err="1"/>
              <a:t>Hemiaszomatognózia</a:t>
            </a:r>
            <a:r>
              <a:rPr lang="hu-HU" b="1" dirty="0"/>
              <a:t> </a:t>
            </a:r>
            <a:r>
              <a:rPr lang="hu-HU" dirty="0"/>
              <a:t>(nem tudatos</a:t>
            </a:r>
            <a:r>
              <a:rPr lang="hu-HU" u="sng" dirty="0"/>
              <a:t>): egyik testfelét nem észleli,</a:t>
            </a:r>
            <a:r>
              <a:rPr lang="hu-HU" dirty="0"/>
              <a:t> nem törődik vele (nem mossa, nem borotválja, nem takarja be), mintha az nem létezne. </a:t>
            </a:r>
          </a:p>
          <a:p>
            <a:pPr marL="0" indent="0">
              <a:buNone/>
            </a:pPr>
            <a:r>
              <a:rPr lang="hu-HU" b="1" dirty="0" smtClean="0"/>
              <a:t>- </a:t>
            </a:r>
            <a:r>
              <a:rPr lang="hu-HU" b="1" dirty="0"/>
              <a:t>Fájdalmi </a:t>
            </a:r>
            <a:r>
              <a:rPr lang="hu-HU" b="1" dirty="0" err="1"/>
              <a:t>aszimbólia</a:t>
            </a:r>
            <a:r>
              <a:rPr lang="hu-HU" b="1" dirty="0"/>
              <a:t>: </a:t>
            </a:r>
            <a:r>
              <a:rPr lang="hu-HU" u="sng" dirty="0"/>
              <a:t>nem érez fájdalmat, </a:t>
            </a:r>
            <a:r>
              <a:rPr lang="hu-HU" dirty="0"/>
              <a:t>(bár érez valamit, amiről tudja, hogy más, mint az egyéb ingerek esetében), ezért nem tekinti a fájdalommal járó helyzeteket veszélynek, (sérülésnek, öncsonkításnak van kitéve). </a:t>
            </a:r>
          </a:p>
        </p:txBody>
      </p:sp>
      <p:sp>
        <p:nvSpPr>
          <p:cNvPr id="5" name="Tartalom helye 4"/>
          <p:cNvSpPr>
            <a:spLocks noGrp="1"/>
          </p:cNvSpPr>
          <p:nvPr>
            <p:ph sz="half" idx="2"/>
          </p:nvPr>
        </p:nvSpPr>
        <p:spPr>
          <a:xfrm>
            <a:off x="6172200" y="1030288"/>
            <a:ext cx="5181600" cy="5308599"/>
          </a:xfrm>
        </p:spPr>
        <p:txBody>
          <a:bodyPr>
            <a:normAutofit lnSpcReduction="10000"/>
          </a:bodyPr>
          <a:lstStyle/>
          <a:p>
            <a:pPr marL="0" indent="0">
              <a:buNone/>
            </a:pPr>
            <a:r>
              <a:rPr lang="hu-HU" sz="3200" b="1" dirty="0"/>
              <a:t>- </a:t>
            </a:r>
            <a:r>
              <a:rPr lang="hu-HU" sz="3200" b="1" dirty="0" err="1"/>
              <a:t>Autotopagnózia</a:t>
            </a:r>
            <a:r>
              <a:rPr lang="hu-HU" sz="3200" b="1" dirty="0"/>
              <a:t>: </a:t>
            </a:r>
            <a:r>
              <a:rPr lang="hu-HU" sz="3200" u="sng" dirty="0"/>
              <a:t>saját testrészek, testtájak </a:t>
            </a:r>
            <a:r>
              <a:rPr lang="hu-HU" sz="3200" dirty="0"/>
              <a:t>észrevevésére, felismerésére való képtelenség (pl. </a:t>
            </a:r>
            <a:r>
              <a:rPr lang="hu-HU" sz="3200" dirty="0" err="1"/>
              <a:t>ujj-agnózia</a:t>
            </a:r>
            <a:r>
              <a:rPr lang="hu-HU" sz="3200" dirty="0"/>
              <a:t>, ami </a:t>
            </a:r>
            <a:r>
              <a:rPr lang="hu-HU" sz="3200" dirty="0" err="1"/>
              <a:t>parietális</a:t>
            </a:r>
            <a:r>
              <a:rPr lang="hu-HU" sz="3200" dirty="0"/>
              <a:t> szindróma jele) </a:t>
            </a:r>
          </a:p>
          <a:p>
            <a:pPr marL="0" indent="0">
              <a:buNone/>
            </a:pPr>
            <a:endParaRPr lang="hu-HU" sz="3200" b="1" dirty="0" smtClean="0"/>
          </a:p>
          <a:p>
            <a:pPr marL="0" indent="0">
              <a:buNone/>
            </a:pPr>
            <a:endParaRPr lang="hu-HU" sz="3200" b="1" dirty="0"/>
          </a:p>
          <a:p>
            <a:pPr marL="0" indent="0">
              <a:buNone/>
            </a:pPr>
            <a:r>
              <a:rPr lang="hu-HU" sz="3200" b="1" dirty="0" smtClean="0"/>
              <a:t>- </a:t>
            </a:r>
            <a:r>
              <a:rPr lang="hu-HU" sz="3200" b="1" dirty="0"/>
              <a:t>Jobb-bal megkülönböztetés </a:t>
            </a:r>
            <a:r>
              <a:rPr lang="hu-HU" sz="3200" dirty="0"/>
              <a:t>zavara (számos organikus zavarral társulhat </a:t>
            </a:r>
          </a:p>
        </p:txBody>
      </p:sp>
    </p:spTree>
    <p:extLst>
      <p:ext uri="{BB962C8B-B14F-4D97-AF65-F5344CB8AC3E}">
        <p14:creationId xmlns:p14="http://schemas.microsoft.com/office/powerpoint/2010/main" val="313526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err="1" smtClean="0"/>
              <a:t>Neuropszichológiai</a:t>
            </a:r>
            <a:r>
              <a:rPr lang="hu-HU" i="1" dirty="0" smtClean="0"/>
              <a:t> vizsgálatok</a:t>
            </a:r>
            <a:endParaRPr lang="hu-HU" dirty="0"/>
          </a:p>
        </p:txBody>
      </p:sp>
      <p:sp>
        <p:nvSpPr>
          <p:cNvPr id="3" name="Tartalom helye 2"/>
          <p:cNvSpPr>
            <a:spLocks noGrp="1"/>
          </p:cNvSpPr>
          <p:nvPr>
            <p:ph idx="1"/>
          </p:nvPr>
        </p:nvSpPr>
        <p:spPr/>
        <p:txBody>
          <a:bodyPr/>
          <a:lstStyle/>
          <a:p>
            <a:pPr marL="0" indent="0">
              <a:buNone/>
            </a:pPr>
            <a:endParaRPr lang="hu-HU" dirty="0"/>
          </a:p>
          <a:p>
            <a:pPr marL="0" indent="0">
              <a:buNone/>
            </a:pPr>
            <a:r>
              <a:rPr lang="hu-HU" dirty="0"/>
              <a:t>Jellemzően </a:t>
            </a:r>
            <a:r>
              <a:rPr lang="hu-HU" b="1" dirty="0"/>
              <a:t>célzott kérdésekkel </a:t>
            </a:r>
            <a:r>
              <a:rPr lang="hu-HU" dirty="0"/>
              <a:t>és </a:t>
            </a:r>
            <a:r>
              <a:rPr lang="hu-HU" u="sng" dirty="0"/>
              <a:t>megfigyelésse</a:t>
            </a:r>
            <a:r>
              <a:rPr lang="hu-HU" dirty="0"/>
              <a:t>l vizsgálhatjuk. </a:t>
            </a:r>
          </a:p>
          <a:p>
            <a:pPr marL="0" indent="0">
              <a:buNone/>
            </a:pPr>
            <a:endParaRPr lang="hu-HU" dirty="0" smtClean="0"/>
          </a:p>
          <a:p>
            <a:pPr marL="0" indent="0">
              <a:buNone/>
            </a:pPr>
            <a:r>
              <a:rPr lang="hu-HU" b="1" dirty="0" smtClean="0"/>
              <a:t>Emberrajzoltatás</a:t>
            </a:r>
            <a:r>
              <a:rPr lang="hu-HU" b="1" dirty="0"/>
              <a:t>,</a:t>
            </a:r>
            <a:r>
              <a:rPr lang="hu-HU" dirty="0"/>
              <a:t> vagy emberi arckép összerakatása </a:t>
            </a:r>
          </a:p>
        </p:txBody>
      </p:sp>
    </p:spTree>
    <p:extLst>
      <p:ext uri="{BB962C8B-B14F-4D97-AF65-F5344CB8AC3E}">
        <p14:creationId xmlns:p14="http://schemas.microsoft.com/office/powerpoint/2010/main" val="625252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1"/>
            <a:ext cx="10515600" cy="1690688"/>
          </a:xfrm>
        </p:spPr>
        <p:txBody>
          <a:bodyPr>
            <a:normAutofit/>
          </a:bodyPr>
          <a:lstStyle/>
          <a:p>
            <a:r>
              <a:rPr lang="hu-HU" sz="3600" dirty="0" smtClean="0"/>
              <a:t>2.</a:t>
            </a:r>
            <a:r>
              <a:rPr lang="hu-HU" sz="3600" b="1" dirty="0" smtClean="0"/>
              <a:t>TÉV-PERCEPCIÓ</a:t>
            </a:r>
            <a:br>
              <a:rPr lang="hu-HU" sz="3600" b="1" dirty="0" smtClean="0"/>
            </a:br>
            <a:r>
              <a:rPr lang="hu-HU" sz="3600" dirty="0"/>
              <a:t>Ezeket az </a:t>
            </a:r>
            <a:r>
              <a:rPr lang="hu-HU" sz="3600" i="1" dirty="0"/>
              <a:t>észlelés minőségi zavarainak </a:t>
            </a:r>
            <a:r>
              <a:rPr lang="hu-HU" sz="3600" dirty="0"/>
              <a:t>is nevezzük. </a:t>
            </a:r>
            <a:r>
              <a:rPr lang="hu-HU" sz="3600" b="1" dirty="0" smtClean="0"/>
              <a:t> </a:t>
            </a:r>
            <a:endParaRPr lang="hu-HU" sz="3600" dirty="0"/>
          </a:p>
        </p:txBody>
      </p:sp>
      <p:sp>
        <p:nvSpPr>
          <p:cNvPr id="3" name="Tartalom helye 2"/>
          <p:cNvSpPr>
            <a:spLocks noGrp="1"/>
          </p:cNvSpPr>
          <p:nvPr>
            <p:ph idx="1"/>
          </p:nvPr>
        </p:nvSpPr>
        <p:spPr>
          <a:xfrm>
            <a:off x="838200" y="1308100"/>
            <a:ext cx="10515600" cy="5435599"/>
          </a:xfrm>
        </p:spPr>
        <p:txBody>
          <a:bodyPr>
            <a:normAutofit fontScale="92500" lnSpcReduction="10000"/>
          </a:bodyPr>
          <a:lstStyle/>
          <a:p>
            <a:endParaRPr lang="hu-HU" dirty="0"/>
          </a:p>
          <a:p>
            <a:pPr marL="0" indent="0">
              <a:lnSpc>
                <a:spcPct val="150000"/>
              </a:lnSpc>
              <a:buNone/>
            </a:pPr>
            <a:r>
              <a:rPr lang="hu-HU" b="1" dirty="0"/>
              <a:t>2.1 </a:t>
            </a:r>
            <a:r>
              <a:rPr lang="hu-HU" b="1" dirty="0" err="1"/>
              <a:t>Tévely-észlelés</a:t>
            </a:r>
            <a:r>
              <a:rPr lang="hu-HU" b="1" dirty="0"/>
              <a:t> (</a:t>
            </a:r>
            <a:r>
              <a:rPr lang="hu-HU" b="1" dirty="0" err="1"/>
              <a:t>pl</a:t>
            </a:r>
            <a:r>
              <a:rPr lang="hu-HU" b="1" dirty="0"/>
              <a:t>:</a:t>
            </a:r>
            <a:r>
              <a:rPr lang="hu-HU" dirty="0"/>
              <a:t>csokoládé-Mikulás "gyanakvóan néz" reá). Ezek az észlelések gyakran a beteg számára is meglepő hirtelen "felismerések": "</a:t>
            </a:r>
            <a:r>
              <a:rPr lang="hu-HU" b="1" dirty="0"/>
              <a:t>Hirtelen azt vettem észre/Feltűnt nekem</a:t>
            </a:r>
            <a:r>
              <a:rPr lang="hu-HU" dirty="0"/>
              <a:t>, hogy felgyorsult odakint a forgalom…" A hangsúlyozott jelentőséget kapott </a:t>
            </a:r>
            <a:r>
              <a:rPr lang="hu-HU" dirty="0" err="1"/>
              <a:t>tév-észlelések</a:t>
            </a:r>
            <a:r>
              <a:rPr lang="hu-HU" dirty="0"/>
              <a:t> sajátos, beszűkült vonatkoztatási rendszert képezve téboly forrásává válhatnak. (Tehát nem következmények!). </a:t>
            </a:r>
            <a:r>
              <a:rPr lang="hu-HU" dirty="0" err="1"/>
              <a:t>pl</a:t>
            </a:r>
            <a:r>
              <a:rPr lang="hu-HU" dirty="0"/>
              <a:t>: sas orr= az illető ragadozó volta. </a:t>
            </a:r>
          </a:p>
          <a:p>
            <a:pPr marL="0" indent="0">
              <a:lnSpc>
                <a:spcPct val="150000"/>
              </a:lnSpc>
              <a:buNone/>
            </a:pPr>
            <a:r>
              <a:rPr lang="hu-HU" dirty="0"/>
              <a:t>Sajátos forma: </a:t>
            </a:r>
            <a:r>
              <a:rPr lang="hu-HU" b="1" dirty="0"/>
              <a:t>személyfélreismerés </a:t>
            </a:r>
            <a:r>
              <a:rPr lang="hu-HU" dirty="0"/>
              <a:t>(mindenkit ismerősnek vél - a </a:t>
            </a:r>
            <a:r>
              <a:rPr lang="hu-HU" dirty="0" err="1"/>
              <a:t>prozopagnóziának</a:t>
            </a:r>
            <a:r>
              <a:rPr lang="hu-HU" dirty="0"/>
              <a:t> szinte ellentéte). </a:t>
            </a:r>
          </a:p>
        </p:txBody>
      </p:sp>
    </p:spTree>
    <p:extLst>
      <p:ext uri="{BB962C8B-B14F-4D97-AF65-F5344CB8AC3E}">
        <p14:creationId xmlns:p14="http://schemas.microsoft.com/office/powerpoint/2010/main" val="2873164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2.</a:t>
            </a:r>
            <a:r>
              <a:rPr lang="hu-HU" b="1" dirty="0" smtClean="0"/>
              <a:t>TÉV-PERCEPCIÓ</a:t>
            </a:r>
            <a:endParaRPr lang="hu-HU" dirty="0"/>
          </a:p>
        </p:txBody>
      </p:sp>
      <p:sp>
        <p:nvSpPr>
          <p:cNvPr id="3" name="Tartalom helye 2"/>
          <p:cNvSpPr>
            <a:spLocks noGrp="1"/>
          </p:cNvSpPr>
          <p:nvPr>
            <p:ph idx="1"/>
          </p:nvPr>
        </p:nvSpPr>
        <p:spPr/>
        <p:txBody>
          <a:bodyPr/>
          <a:lstStyle/>
          <a:p>
            <a:endParaRPr lang="hu-HU" dirty="0"/>
          </a:p>
          <a:p>
            <a:pPr marL="0" indent="0">
              <a:lnSpc>
                <a:spcPct val="150000"/>
              </a:lnSpc>
              <a:buNone/>
            </a:pPr>
            <a:r>
              <a:rPr lang="hu-HU" b="1" dirty="0"/>
              <a:t>2.2 Vonatkoztatás: </a:t>
            </a:r>
            <a:r>
              <a:rPr lang="hu-HU" dirty="0"/>
              <a:t>a környezet objektív (esetleg egymástól független) jelenségeit a beteg önmagára vonatkoztatott sajátos jelentéssel ruházza fel (pl. újságban és rádióban neki célzott megjegyzések vannak; úgy látja, mintha az emberek összesúgnának, összenéznének vagy integetnének egymásnak). </a:t>
            </a:r>
          </a:p>
          <a:p>
            <a:pPr marL="0" indent="0">
              <a:lnSpc>
                <a:spcPct val="150000"/>
              </a:lnSpc>
              <a:buNone/>
            </a:pPr>
            <a:endParaRPr lang="hu-HU" dirty="0"/>
          </a:p>
        </p:txBody>
      </p:sp>
    </p:spTree>
    <p:extLst>
      <p:ext uri="{BB962C8B-B14F-4D97-AF65-F5344CB8AC3E}">
        <p14:creationId xmlns:p14="http://schemas.microsoft.com/office/powerpoint/2010/main" val="622413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2.</a:t>
            </a:r>
            <a:r>
              <a:rPr lang="hu-HU" b="1" dirty="0" smtClean="0"/>
              <a:t>TÉV-PERCEPCIÓ</a:t>
            </a:r>
            <a:endParaRPr lang="hu-HU" dirty="0"/>
          </a:p>
        </p:txBody>
      </p:sp>
      <p:sp>
        <p:nvSpPr>
          <p:cNvPr id="3" name="Tartalom helye 2"/>
          <p:cNvSpPr>
            <a:spLocks noGrp="1"/>
          </p:cNvSpPr>
          <p:nvPr>
            <p:ph idx="1"/>
          </p:nvPr>
        </p:nvSpPr>
        <p:spPr/>
        <p:txBody>
          <a:bodyPr/>
          <a:lstStyle/>
          <a:p>
            <a:pPr marL="0" indent="0">
              <a:lnSpc>
                <a:spcPct val="150000"/>
              </a:lnSpc>
              <a:buNone/>
            </a:pPr>
            <a:r>
              <a:rPr lang="hu-HU" b="1" dirty="0"/>
              <a:t>2.3.Alaptalan jelentőségtulajdonítás: </a:t>
            </a:r>
            <a:r>
              <a:rPr lang="hu-HU" dirty="0"/>
              <a:t>az észlelés maga hibátlan (pl. pontosan látja a szál </a:t>
            </a:r>
            <a:r>
              <a:rPr lang="hu-HU" dirty="0" err="1"/>
              <a:t>pirosrózsát</a:t>
            </a:r>
            <a:r>
              <a:rPr lang="hu-HU" dirty="0"/>
              <a:t>), de a belülről </a:t>
            </a:r>
            <a:r>
              <a:rPr lang="hu-HU" dirty="0" err="1"/>
              <a:t>projiciált</a:t>
            </a:r>
            <a:r>
              <a:rPr lang="hu-HU" dirty="0"/>
              <a:t> jelentésadás (vágyak, törekvések, stb.) révén különös jelentést nyer (pl. azt akarja az orvos közölni a beteggel, akinek az asztalán a rózsaszál van,: tudom, ilyen piros volt annak a lánynak az arca, akkor…)</a:t>
            </a:r>
          </a:p>
        </p:txBody>
      </p:sp>
    </p:spTree>
    <p:extLst>
      <p:ext uri="{BB962C8B-B14F-4D97-AF65-F5344CB8AC3E}">
        <p14:creationId xmlns:p14="http://schemas.microsoft.com/office/powerpoint/2010/main" val="4158659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
            </a:r>
            <a:br>
              <a:rPr lang="hu-HU" dirty="0" smtClean="0"/>
            </a:br>
            <a:endParaRPr lang="hu-HU" dirty="0"/>
          </a:p>
        </p:txBody>
      </p:sp>
      <p:sp>
        <p:nvSpPr>
          <p:cNvPr id="3" name="Tartalom helye 2"/>
          <p:cNvSpPr>
            <a:spLocks noGrp="1"/>
          </p:cNvSpPr>
          <p:nvPr>
            <p:ph idx="1"/>
          </p:nvPr>
        </p:nvSpPr>
        <p:spPr>
          <a:xfrm>
            <a:off x="838200" y="139700"/>
            <a:ext cx="10515600" cy="6565899"/>
          </a:xfrm>
        </p:spPr>
        <p:txBody>
          <a:bodyPr>
            <a:noAutofit/>
          </a:bodyPr>
          <a:lstStyle/>
          <a:p>
            <a:pPr marL="0" indent="0">
              <a:buNone/>
            </a:pPr>
            <a:r>
              <a:rPr lang="hu-HU" sz="3200" b="1" dirty="0" smtClean="0"/>
              <a:t>CENTRIPETÁLIS </a:t>
            </a:r>
            <a:r>
              <a:rPr lang="hu-HU" sz="3200" b="1" dirty="0"/>
              <a:t>(kognitív) </a:t>
            </a:r>
            <a:r>
              <a:rPr lang="hu-HU" sz="3200" dirty="0"/>
              <a:t>funkciók - információ-feldolgozás,azaz a KIR folyamatai, melyek a külső és belső környezet ingereinek és hatásának fogadását és feldolgozását szolgálják. </a:t>
            </a:r>
            <a:r>
              <a:rPr lang="hu-HU" sz="3200" dirty="0" err="1"/>
              <a:t>pl</a:t>
            </a:r>
            <a:r>
              <a:rPr lang="hu-HU" sz="3200" dirty="0"/>
              <a:t>: észrevevés, érzékelés </a:t>
            </a:r>
            <a:r>
              <a:rPr lang="hu-HU" sz="3200" i="1" dirty="0"/>
              <a:t>(→információ feldolgozás és tárolás) </a:t>
            </a:r>
            <a:endParaRPr lang="hu-HU" sz="3200" dirty="0"/>
          </a:p>
          <a:p>
            <a:endParaRPr lang="hu-HU" sz="3200" dirty="0"/>
          </a:p>
          <a:p>
            <a:pPr marL="0" indent="0">
              <a:buNone/>
            </a:pPr>
            <a:r>
              <a:rPr lang="hu-HU" sz="3200" b="1" dirty="0" smtClean="0"/>
              <a:t>CENTRÁLIS </a:t>
            </a:r>
            <a:r>
              <a:rPr lang="hu-HU" sz="3200" dirty="0"/>
              <a:t>funkciók (</a:t>
            </a:r>
            <a:r>
              <a:rPr lang="hu-HU" sz="3200" dirty="0" err="1"/>
              <a:t>pl</a:t>
            </a:r>
            <a:r>
              <a:rPr lang="hu-HU" sz="3200" dirty="0"/>
              <a:t> :affektivitás=érzelmek, indítékok,gondolkodás, IQ, szükségletek): a centrális és centripetális funkciók közt közvetítő folyamatok </a:t>
            </a:r>
            <a:r>
              <a:rPr lang="hu-HU" sz="3200" i="1" dirty="0"/>
              <a:t>(→energetikai blokk) </a:t>
            </a:r>
            <a:endParaRPr lang="hu-HU" sz="3200" dirty="0"/>
          </a:p>
          <a:p>
            <a:endParaRPr lang="hu-HU" sz="3200" dirty="0"/>
          </a:p>
          <a:p>
            <a:pPr marL="0" indent="0">
              <a:buNone/>
            </a:pPr>
            <a:r>
              <a:rPr lang="hu-HU" sz="3200" b="1" dirty="0" smtClean="0"/>
              <a:t>CENTRIFUGÁLIS </a:t>
            </a:r>
            <a:r>
              <a:rPr lang="hu-HU" sz="3200" dirty="0"/>
              <a:t>funkciók (cselekvés,</a:t>
            </a:r>
            <a:r>
              <a:rPr lang="hu-HU" sz="3200" dirty="0" err="1"/>
              <a:t>pszichomotoros</a:t>
            </a:r>
            <a:r>
              <a:rPr lang="hu-HU" sz="3200" dirty="0"/>
              <a:t> funkciók): szervezet viszonthatásának a megvalósulását biztosítják </a:t>
            </a:r>
            <a:r>
              <a:rPr lang="hu-HU" sz="3200" i="1" dirty="0"/>
              <a:t>(→végrehajtó blokk) </a:t>
            </a:r>
            <a:endParaRPr lang="hu-HU" sz="3200" dirty="0"/>
          </a:p>
          <a:p>
            <a:endParaRPr lang="hu-HU" sz="3200" dirty="0"/>
          </a:p>
        </p:txBody>
      </p:sp>
    </p:spTree>
    <p:extLst>
      <p:ext uri="{BB962C8B-B14F-4D97-AF65-F5344CB8AC3E}">
        <p14:creationId xmlns:p14="http://schemas.microsoft.com/office/powerpoint/2010/main" val="15889116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2.</a:t>
            </a:r>
            <a:r>
              <a:rPr lang="hu-HU" b="1" dirty="0" smtClean="0"/>
              <a:t>TÉV-PERCEPCIÓ</a:t>
            </a:r>
            <a:endParaRPr lang="hu-HU" dirty="0"/>
          </a:p>
        </p:txBody>
      </p:sp>
      <p:sp>
        <p:nvSpPr>
          <p:cNvPr id="3" name="Tartalom helye 2"/>
          <p:cNvSpPr>
            <a:spLocks noGrp="1"/>
          </p:cNvSpPr>
          <p:nvPr>
            <p:ph idx="1"/>
          </p:nvPr>
        </p:nvSpPr>
        <p:spPr/>
        <p:txBody>
          <a:bodyPr/>
          <a:lstStyle/>
          <a:p>
            <a:pPr marL="0" indent="0">
              <a:lnSpc>
                <a:spcPct val="150000"/>
              </a:lnSpc>
              <a:buNone/>
            </a:pPr>
            <a:r>
              <a:rPr lang="hu-HU" b="1" dirty="0"/>
              <a:t>2.4."Fregoli"- jelenség: </a:t>
            </a:r>
            <a:r>
              <a:rPr lang="hu-HU" dirty="0"/>
              <a:t>a beteg különböző személyekben véli felismerni üldözőjét (orvos, nővér, postás, rendőr, szellem, stb.) s ezt azzal magyarázza, hogy üldözője változtatni tudja a külsejét. (Nem illúzió!) </a:t>
            </a:r>
          </a:p>
        </p:txBody>
      </p:sp>
    </p:spTree>
    <p:extLst>
      <p:ext uri="{BB962C8B-B14F-4D97-AF65-F5344CB8AC3E}">
        <p14:creationId xmlns:p14="http://schemas.microsoft.com/office/powerpoint/2010/main" val="2902930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66800" y="-295275"/>
            <a:ext cx="10515600" cy="1325563"/>
          </a:xfrm>
        </p:spPr>
        <p:txBody>
          <a:bodyPr/>
          <a:lstStyle/>
          <a:p>
            <a:r>
              <a:rPr lang="hu-HU" dirty="0" smtClean="0"/>
              <a:t>2.</a:t>
            </a:r>
            <a:r>
              <a:rPr lang="hu-HU" b="1" dirty="0" smtClean="0"/>
              <a:t>TÉV-PERCEPCIÓ/     </a:t>
            </a:r>
            <a:r>
              <a:rPr lang="hu-HU" sz="4000" b="1" u="sng" dirty="0" smtClean="0"/>
              <a:t>2.5.Testérzés-zavarok </a:t>
            </a:r>
            <a:endParaRPr lang="hu-HU" sz="4000" b="1" u="sng" dirty="0"/>
          </a:p>
        </p:txBody>
      </p:sp>
      <p:sp>
        <p:nvSpPr>
          <p:cNvPr id="4" name="Tartalom helye 3"/>
          <p:cNvSpPr>
            <a:spLocks noGrp="1"/>
          </p:cNvSpPr>
          <p:nvPr>
            <p:ph sz="half" idx="1"/>
          </p:nvPr>
        </p:nvSpPr>
        <p:spPr>
          <a:xfrm>
            <a:off x="0" y="1030287"/>
            <a:ext cx="5829300" cy="5599111"/>
          </a:xfrm>
        </p:spPr>
        <p:txBody>
          <a:bodyPr>
            <a:noAutofit/>
          </a:bodyPr>
          <a:lstStyle/>
          <a:p>
            <a:pPr marL="0" indent="0">
              <a:lnSpc>
                <a:spcPct val="150000"/>
              </a:lnSpc>
              <a:buNone/>
            </a:pPr>
            <a:r>
              <a:rPr lang="hu-HU" sz="3200" b="1" dirty="0" err="1" smtClean="0"/>
              <a:t>Homonóm-testérzés</a:t>
            </a:r>
            <a:r>
              <a:rPr lang="hu-HU" sz="3200" b="1" dirty="0"/>
              <a:t>: </a:t>
            </a:r>
            <a:r>
              <a:rPr lang="hu-HU" sz="3200" dirty="0"/>
              <a:t>betegségeket (kóros állapotokat) kísérő adekvát(=odaillő) érzés (szívszorulás, fejfájás, gyomorfájás, szédülés, stb.). Vegetatív panaszok formájában jelentkeznek. </a:t>
            </a:r>
          </a:p>
        </p:txBody>
      </p:sp>
      <p:sp>
        <p:nvSpPr>
          <p:cNvPr id="5" name="Tartalom helye 4"/>
          <p:cNvSpPr>
            <a:spLocks noGrp="1"/>
          </p:cNvSpPr>
          <p:nvPr>
            <p:ph sz="half" idx="2"/>
          </p:nvPr>
        </p:nvSpPr>
        <p:spPr>
          <a:xfrm>
            <a:off x="6210300" y="898524"/>
            <a:ext cx="5867400" cy="5730875"/>
          </a:xfrm>
        </p:spPr>
        <p:txBody>
          <a:bodyPr>
            <a:normAutofit/>
          </a:bodyPr>
          <a:lstStyle/>
          <a:p>
            <a:pPr marL="0" indent="0">
              <a:lnSpc>
                <a:spcPct val="160000"/>
              </a:lnSpc>
              <a:buNone/>
            </a:pPr>
            <a:r>
              <a:rPr lang="hu-HU" b="1" dirty="0" err="1"/>
              <a:t>Heteronom</a:t>
            </a:r>
            <a:r>
              <a:rPr lang="hu-HU" dirty="0" err="1"/>
              <a:t>-testérzés</a:t>
            </a:r>
            <a:r>
              <a:rPr lang="hu-HU" dirty="0"/>
              <a:t>: különös, megmagyarázhatatlan érzések. Gyakran pszichózis során. (pl. "a gyomrom tele van </a:t>
            </a:r>
            <a:r>
              <a:rPr lang="hu-HU" dirty="0" err="1"/>
              <a:t>kavicssal</a:t>
            </a:r>
            <a:r>
              <a:rPr lang="hu-HU" dirty="0"/>
              <a:t>", "úgy fáj a fejem, mintha két golyó helyet cserélne benne".) (Mind a </a:t>
            </a:r>
            <a:r>
              <a:rPr lang="hu-HU" dirty="0" err="1"/>
              <a:t>homonom</a:t>
            </a:r>
            <a:r>
              <a:rPr lang="hu-HU" dirty="0"/>
              <a:t>, mind a </a:t>
            </a:r>
            <a:r>
              <a:rPr lang="hu-HU" dirty="0" err="1"/>
              <a:t>heteronom</a:t>
            </a:r>
            <a:r>
              <a:rPr lang="hu-HU" dirty="0"/>
              <a:t> testérzések lehetnek kellemesek - kellemetlenek.) </a:t>
            </a:r>
          </a:p>
        </p:txBody>
      </p:sp>
    </p:spTree>
    <p:extLst>
      <p:ext uri="{BB962C8B-B14F-4D97-AF65-F5344CB8AC3E}">
        <p14:creationId xmlns:p14="http://schemas.microsoft.com/office/powerpoint/2010/main" val="4136296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495299"/>
            <a:ext cx="10515600" cy="1638299"/>
          </a:xfrm>
        </p:spPr>
        <p:txBody>
          <a:bodyPr>
            <a:normAutofit/>
          </a:bodyPr>
          <a:lstStyle/>
          <a:p>
            <a:r>
              <a:rPr lang="nb-NO" sz="4000" b="1" dirty="0"/>
              <a:t>3. RENDELLENES PERCEPCIÓ </a:t>
            </a:r>
            <a:endParaRPr lang="hu-HU" sz="4000" dirty="0"/>
          </a:p>
        </p:txBody>
      </p:sp>
      <p:sp>
        <p:nvSpPr>
          <p:cNvPr id="3" name="Tartalom helye 2"/>
          <p:cNvSpPr>
            <a:spLocks noGrp="1"/>
          </p:cNvSpPr>
          <p:nvPr>
            <p:ph idx="1"/>
          </p:nvPr>
        </p:nvSpPr>
        <p:spPr>
          <a:xfrm>
            <a:off x="152400" y="850900"/>
            <a:ext cx="11658600" cy="5676900"/>
          </a:xfrm>
        </p:spPr>
        <p:txBody>
          <a:bodyPr/>
          <a:lstStyle/>
          <a:p>
            <a:pPr marL="0" indent="0">
              <a:lnSpc>
                <a:spcPct val="150000"/>
              </a:lnSpc>
              <a:buNone/>
            </a:pPr>
            <a:r>
              <a:rPr lang="hu-HU" b="1" dirty="0"/>
              <a:t>3.1.Intenzitás-zavarok: </a:t>
            </a:r>
            <a:r>
              <a:rPr lang="hu-HU" b="1" dirty="0" err="1"/>
              <a:t>Hipesztézia</a:t>
            </a:r>
            <a:r>
              <a:rPr lang="hu-HU" b="1" dirty="0"/>
              <a:t> </a:t>
            </a:r>
            <a:r>
              <a:rPr lang="hu-HU" dirty="0"/>
              <a:t>(csökkent érzékenység), </a:t>
            </a:r>
            <a:r>
              <a:rPr lang="hu-HU" b="1" dirty="0" err="1"/>
              <a:t>Hiperesztézia</a:t>
            </a:r>
            <a:r>
              <a:rPr lang="hu-HU" b="1" dirty="0"/>
              <a:t> </a:t>
            </a:r>
            <a:r>
              <a:rPr lang="hu-HU" dirty="0"/>
              <a:t>(túlérzékenység) </a:t>
            </a:r>
            <a:r>
              <a:rPr lang="hu-HU" dirty="0" err="1"/>
              <a:t>Pl</a:t>
            </a:r>
            <a:r>
              <a:rPr lang="hu-HU" dirty="0"/>
              <a:t>: - </a:t>
            </a:r>
            <a:r>
              <a:rPr lang="hu-HU" dirty="0" err="1"/>
              <a:t>Katatoniás</a:t>
            </a:r>
            <a:r>
              <a:rPr lang="hu-HU" dirty="0"/>
              <a:t> érzéketlenség, </a:t>
            </a:r>
            <a:r>
              <a:rPr lang="hu-HU" dirty="0" err="1"/>
              <a:t>Hy</a:t>
            </a:r>
            <a:r>
              <a:rPr lang="hu-HU" dirty="0"/>
              <a:t> vakság-süketség, Depressziós </a:t>
            </a:r>
            <a:r>
              <a:rPr lang="hu-HU" dirty="0" err="1"/>
              <a:t>ízérzéketlenség</a:t>
            </a:r>
            <a:r>
              <a:rPr lang="hu-HU" dirty="0"/>
              <a:t>, (</a:t>
            </a:r>
            <a:r>
              <a:rPr lang="hu-HU" dirty="0" err="1"/>
              <a:t>hipesztézia</a:t>
            </a:r>
            <a:r>
              <a:rPr lang="hu-HU" dirty="0"/>
              <a:t>), vagy: Neuraszténiás fény-hang túlérzékenység, drog színmámor, stb. (</a:t>
            </a:r>
            <a:r>
              <a:rPr lang="hu-HU" dirty="0" err="1"/>
              <a:t>hiperesztézia</a:t>
            </a:r>
            <a:r>
              <a:rPr lang="hu-HU" dirty="0"/>
              <a:t>). Ezeket az </a:t>
            </a:r>
            <a:r>
              <a:rPr lang="hu-HU" i="1" dirty="0"/>
              <a:t>észlelés mennyiségi zavarainak </a:t>
            </a:r>
            <a:r>
              <a:rPr lang="hu-HU" dirty="0"/>
              <a:t>is nevezik. </a:t>
            </a:r>
          </a:p>
        </p:txBody>
      </p:sp>
    </p:spTree>
    <p:extLst>
      <p:ext uri="{BB962C8B-B14F-4D97-AF65-F5344CB8AC3E}">
        <p14:creationId xmlns:p14="http://schemas.microsoft.com/office/powerpoint/2010/main" val="40569756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3. RENDELLENES PERCEPCIÓ </a:t>
            </a:r>
            <a:endParaRPr lang="hu-HU" dirty="0"/>
          </a:p>
        </p:txBody>
      </p:sp>
      <p:sp>
        <p:nvSpPr>
          <p:cNvPr id="3" name="Tartalom helye 2"/>
          <p:cNvSpPr>
            <a:spLocks noGrp="1"/>
          </p:cNvSpPr>
          <p:nvPr>
            <p:ph idx="1"/>
          </p:nvPr>
        </p:nvSpPr>
        <p:spPr/>
        <p:txBody>
          <a:bodyPr/>
          <a:lstStyle/>
          <a:p>
            <a:pPr marL="0" indent="0">
              <a:lnSpc>
                <a:spcPct val="150000"/>
              </a:lnSpc>
              <a:buNone/>
            </a:pPr>
            <a:r>
              <a:rPr lang="hu-HU" b="1" dirty="0"/>
              <a:t>3.2.Észlelés jellegének rendellenessége: </a:t>
            </a:r>
            <a:r>
              <a:rPr lang="hu-HU" dirty="0"/>
              <a:t>A </a:t>
            </a:r>
            <a:r>
              <a:rPr lang="hu-HU" b="1" dirty="0"/>
              <a:t>szinesztézia </a:t>
            </a:r>
            <a:r>
              <a:rPr lang="hu-HU" dirty="0"/>
              <a:t>(pl. színesen szól a zene= "fényorgona"), </a:t>
            </a:r>
            <a:r>
              <a:rPr lang="hu-HU" b="1" dirty="0" err="1"/>
              <a:t>szkizo-esztézia</a:t>
            </a:r>
            <a:r>
              <a:rPr lang="hu-HU" b="1" dirty="0"/>
              <a:t> </a:t>
            </a:r>
            <a:r>
              <a:rPr lang="hu-HU" dirty="0"/>
              <a:t>(összetartozó észleleti minőségek szétesnek: az ablak=keret+a kint látsz </a:t>
            </a:r>
            <a:r>
              <a:rPr lang="hu-HU" dirty="0" err="1"/>
              <a:t>vm</a:t>
            </a:r>
            <a:r>
              <a:rPr lang="hu-HU" dirty="0"/>
              <a:t>. fa egyik ága, a "madárcsicsergés" szó jelentését nem érti, mert a két szó nem tartozik össze) </a:t>
            </a:r>
          </a:p>
        </p:txBody>
      </p:sp>
    </p:spTree>
    <p:extLst>
      <p:ext uri="{BB962C8B-B14F-4D97-AF65-F5344CB8AC3E}">
        <p14:creationId xmlns:p14="http://schemas.microsoft.com/office/powerpoint/2010/main" val="3894704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3. RENDELLENES PERCEPCIÓ </a:t>
            </a:r>
            <a:endParaRPr lang="hu-HU" dirty="0"/>
          </a:p>
        </p:txBody>
      </p:sp>
      <p:sp>
        <p:nvSpPr>
          <p:cNvPr id="3" name="Tartalom helye 2"/>
          <p:cNvSpPr>
            <a:spLocks noGrp="1"/>
          </p:cNvSpPr>
          <p:nvPr>
            <p:ph idx="1"/>
          </p:nvPr>
        </p:nvSpPr>
        <p:spPr>
          <a:xfrm>
            <a:off x="838200" y="1346200"/>
            <a:ext cx="10515600" cy="5372099"/>
          </a:xfrm>
        </p:spPr>
        <p:txBody>
          <a:bodyPr>
            <a:normAutofit/>
          </a:bodyPr>
          <a:lstStyle/>
          <a:p>
            <a:endParaRPr lang="hu-HU" dirty="0"/>
          </a:p>
          <a:p>
            <a:pPr marL="0" indent="0">
              <a:buNone/>
            </a:pPr>
            <a:r>
              <a:rPr lang="hu-HU" sz="3200" b="1" dirty="0"/>
              <a:t>3.3 Élményszínezet rendellenessége: </a:t>
            </a:r>
            <a:r>
              <a:rPr lang="hu-HU" sz="3200" dirty="0"/>
              <a:t>megszokott, ismert tárgyak idegenné, újszerűvé válnak: </a:t>
            </a:r>
            <a:r>
              <a:rPr lang="hu-HU" sz="3200" b="1" dirty="0"/>
              <a:t>elidegenedettség </a:t>
            </a:r>
            <a:r>
              <a:rPr lang="hu-HU" sz="3200" dirty="0"/>
              <a:t>("A dolgok idegenszerűek.” „mintha távolról hallanám a beszédet”. Hasonló az epilepsziások "</a:t>
            </a:r>
            <a:r>
              <a:rPr lang="hu-HU" sz="3200" dirty="0" err="1"/>
              <a:t>jamais</a:t>
            </a:r>
            <a:r>
              <a:rPr lang="hu-HU" sz="3200" dirty="0"/>
              <a:t> vu" élményéhez.). Az észlelés jó, csak a felfogás módja változik meg, ahogy ezt értelmezik. </a:t>
            </a:r>
          </a:p>
          <a:p>
            <a:pPr marL="0" indent="0">
              <a:buNone/>
            </a:pPr>
            <a:endParaRPr lang="hu-HU" sz="3200" dirty="0" smtClean="0"/>
          </a:p>
          <a:p>
            <a:pPr marL="0" indent="0">
              <a:buNone/>
            </a:pPr>
            <a:r>
              <a:rPr lang="hu-HU" sz="3200" dirty="0" smtClean="0"/>
              <a:t>Személypercepció </a:t>
            </a:r>
            <a:r>
              <a:rPr lang="hu-HU" sz="3200" dirty="0"/>
              <a:t>élményszínezete kapcsán pl. Együttérzés, empátia hiányzik v. túlzott (a másik embert szinte halottként észleli, érzelmei - gondolatai nélkül), v. a túlzott beleéléstől szenved </a:t>
            </a:r>
          </a:p>
        </p:txBody>
      </p:sp>
    </p:spTree>
    <p:extLst>
      <p:ext uri="{BB962C8B-B14F-4D97-AF65-F5344CB8AC3E}">
        <p14:creationId xmlns:p14="http://schemas.microsoft.com/office/powerpoint/2010/main" val="8400812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0"/>
            <a:ext cx="10515600" cy="1325563"/>
          </a:xfrm>
        </p:spPr>
        <p:txBody>
          <a:bodyPr/>
          <a:lstStyle/>
          <a:p>
            <a:r>
              <a:rPr lang="hu-HU" b="1" dirty="0"/>
              <a:t>4. ÉRZÉKCSALÓDÁSOK </a:t>
            </a:r>
            <a:r>
              <a:rPr lang="hu-HU" dirty="0"/>
              <a:t>("centrifugális érzékelés</a:t>
            </a:r>
            <a:r>
              <a:rPr lang="hu-HU" dirty="0" smtClean="0"/>
              <a:t>")</a:t>
            </a:r>
            <a:endParaRPr lang="hu-HU" dirty="0"/>
          </a:p>
        </p:txBody>
      </p:sp>
      <p:sp>
        <p:nvSpPr>
          <p:cNvPr id="3" name="Tartalom helye 2"/>
          <p:cNvSpPr>
            <a:spLocks noGrp="1"/>
          </p:cNvSpPr>
          <p:nvPr>
            <p:ph idx="1"/>
          </p:nvPr>
        </p:nvSpPr>
        <p:spPr/>
        <p:txBody>
          <a:bodyPr/>
          <a:lstStyle/>
          <a:p>
            <a:pPr marL="0" indent="0">
              <a:lnSpc>
                <a:spcPct val="150000"/>
              </a:lnSpc>
              <a:buNone/>
            </a:pPr>
            <a:r>
              <a:rPr lang="hu-HU" dirty="0"/>
              <a:t>Itt a percepció folyamatában valami új keletkezik. Ezeket az </a:t>
            </a:r>
            <a:r>
              <a:rPr lang="hu-HU" i="1" dirty="0"/>
              <a:t>érzékelés tartalmi zavarainak </a:t>
            </a:r>
            <a:r>
              <a:rPr lang="hu-HU" dirty="0"/>
              <a:t>is nevezzük. </a:t>
            </a:r>
          </a:p>
          <a:p>
            <a:pPr marL="0" indent="0">
              <a:lnSpc>
                <a:spcPct val="150000"/>
              </a:lnSpc>
              <a:buNone/>
            </a:pPr>
            <a:r>
              <a:rPr lang="hu-HU" b="1" dirty="0"/>
              <a:t>Illúziók (</a:t>
            </a:r>
            <a:r>
              <a:rPr lang="hu-HU" dirty="0"/>
              <a:t>=létező tárgy torzult észlelése</a:t>
            </a:r>
            <a:r>
              <a:rPr lang="hu-HU" b="1" dirty="0"/>
              <a:t>) és hallucinációk </a:t>
            </a:r>
            <a:r>
              <a:rPr lang="hu-HU" dirty="0"/>
              <a:t>(= tárgy nélküli észlelés). </a:t>
            </a:r>
          </a:p>
        </p:txBody>
      </p:sp>
    </p:spTree>
    <p:extLst>
      <p:ext uri="{BB962C8B-B14F-4D97-AF65-F5344CB8AC3E}">
        <p14:creationId xmlns:p14="http://schemas.microsoft.com/office/powerpoint/2010/main" val="2462031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990600" y="-346075"/>
            <a:ext cx="10515600" cy="1325563"/>
          </a:xfrm>
        </p:spPr>
        <p:txBody>
          <a:bodyPr>
            <a:normAutofit/>
          </a:bodyPr>
          <a:lstStyle/>
          <a:p>
            <a:pPr algn="ctr"/>
            <a:r>
              <a:rPr lang="hu-HU" sz="4000" b="1" dirty="0" smtClean="0"/>
              <a:t>4. ÉRZÉKCSALÓDÁSOK</a:t>
            </a:r>
            <a:endParaRPr lang="hu-HU" sz="4000" dirty="0"/>
          </a:p>
        </p:txBody>
      </p:sp>
      <p:sp>
        <p:nvSpPr>
          <p:cNvPr id="3" name="Tartalom helye 2"/>
          <p:cNvSpPr>
            <a:spLocks noGrp="1"/>
          </p:cNvSpPr>
          <p:nvPr>
            <p:ph idx="1"/>
          </p:nvPr>
        </p:nvSpPr>
        <p:spPr>
          <a:xfrm>
            <a:off x="444500" y="774700"/>
            <a:ext cx="10909300" cy="6083300"/>
          </a:xfrm>
        </p:spPr>
        <p:txBody>
          <a:bodyPr>
            <a:normAutofit/>
          </a:bodyPr>
          <a:lstStyle/>
          <a:p>
            <a:pPr marL="0" indent="0">
              <a:lnSpc>
                <a:spcPct val="150000"/>
              </a:lnSpc>
              <a:buNone/>
            </a:pPr>
            <a:r>
              <a:rPr lang="hu-HU" b="1" dirty="0"/>
              <a:t>4.1.Illuziók: </a:t>
            </a:r>
            <a:endParaRPr lang="hu-HU" dirty="0"/>
          </a:p>
          <a:p>
            <a:pPr marL="0" indent="0">
              <a:lnSpc>
                <a:spcPct val="150000"/>
              </a:lnSpc>
              <a:buNone/>
            </a:pPr>
            <a:r>
              <a:rPr lang="hu-HU" dirty="0"/>
              <a:t>(</a:t>
            </a:r>
            <a:r>
              <a:rPr lang="hu-HU" i="1" dirty="0"/>
              <a:t>Fiziológiai/</a:t>
            </a:r>
            <a:r>
              <a:rPr lang="hu-HU" i="1" dirty="0" err="1"/>
              <a:t>Szenzoriális</a:t>
            </a:r>
            <a:r>
              <a:rPr lang="hu-HU" dirty="0"/>
              <a:t>: optikai és geometriai illúziók) </a:t>
            </a:r>
          </a:p>
          <a:p>
            <a:pPr marL="0" indent="0">
              <a:lnSpc>
                <a:spcPct val="150000"/>
              </a:lnSpc>
              <a:buNone/>
            </a:pPr>
            <a:r>
              <a:rPr lang="hu-HU" dirty="0"/>
              <a:t>(</a:t>
            </a:r>
            <a:r>
              <a:rPr lang="hu-HU" i="1" dirty="0"/>
              <a:t>Valódi:</a:t>
            </a:r>
            <a:r>
              <a:rPr lang="hu-HU" dirty="0"/>
              <a:t>) </a:t>
            </a:r>
          </a:p>
          <a:p>
            <a:pPr marL="0" indent="0">
              <a:lnSpc>
                <a:spcPct val="150000"/>
              </a:lnSpc>
              <a:buNone/>
            </a:pPr>
            <a:r>
              <a:rPr lang="hu-HU" b="1" dirty="0"/>
              <a:t>- </a:t>
            </a:r>
            <a:r>
              <a:rPr lang="hu-HU" b="1" dirty="0" err="1"/>
              <a:t>Pareidolia</a:t>
            </a:r>
            <a:r>
              <a:rPr lang="hu-HU" b="1" dirty="0"/>
              <a:t> </a:t>
            </a:r>
            <a:r>
              <a:rPr lang="hu-HU" dirty="0"/>
              <a:t>(pl. felhőkben, foltokban alakot látni) (</a:t>
            </a:r>
            <a:r>
              <a:rPr lang="hu-HU" dirty="0" err="1"/>
              <a:t>pl</a:t>
            </a:r>
            <a:r>
              <a:rPr lang="hu-HU" dirty="0"/>
              <a:t> lázas, </a:t>
            </a:r>
            <a:r>
              <a:rPr lang="hu-HU" dirty="0" err="1"/>
              <a:t>predelirózus</a:t>
            </a:r>
            <a:r>
              <a:rPr lang="hu-HU" dirty="0"/>
              <a:t> állapotban, a tudati integráció csökkenésekor), </a:t>
            </a:r>
          </a:p>
          <a:p>
            <a:pPr marL="0" indent="0">
              <a:lnSpc>
                <a:spcPct val="150000"/>
              </a:lnSpc>
              <a:buNone/>
            </a:pPr>
            <a:r>
              <a:rPr lang="hu-HU" b="1" dirty="0"/>
              <a:t>- Makro - mikro </a:t>
            </a:r>
            <a:r>
              <a:rPr lang="hu-HU" b="1" dirty="0" err="1"/>
              <a:t>szomatognózia</a:t>
            </a:r>
            <a:r>
              <a:rPr lang="hu-HU" b="1" dirty="0"/>
              <a:t>: </a:t>
            </a:r>
            <a:r>
              <a:rPr lang="hu-HU" dirty="0"/>
              <a:t>test, testrészek abnormális méretűek (nagy-kicsi) az észlelő szerint </a:t>
            </a:r>
          </a:p>
          <a:p>
            <a:pPr marL="0" indent="0">
              <a:lnSpc>
                <a:spcPct val="150000"/>
              </a:lnSpc>
              <a:buNone/>
            </a:pPr>
            <a:r>
              <a:rPr lang="hu-HU" b="1" dirty="0"/>
              <a:t>- Idő-lupe: </a:t>
            </a:r>
            <a:r>
              <a:rPr lang="hu-HU" dirty="0"/>
              <a:t>idő lassulás - gyorsulás </a:t>
            </a:r>
          </a:p>
        </p:txBody>
      </p:sp>
    </p:spTree>
    <p:extLst>
      <p:ext uri="{BB962C8B-B14F-4D97-AF65-F5344CB8AC3E}">
        <p14:creationId xmlns:p14="http://schemas.microsoft.com/office/powerpoint/2010/main" val="61882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114299"/>
            <a:ext cx="10515600" cy="1015999"/>
          </a:xfrm>
        </p:spPr>
        <p:txBody>
          <a:bodyPr>
            <a:normAutofit fontScale="90000"/>
          </a:bodyPr>
          <a:lstStyle/>
          <a:p>
            <a:r>
              <a:rPr lang="hu-HU" dirty="0" smtClean="0"/>
              <a:t/>
            </a:r>
            <a:br>
              <a:rPr lang="hu-HU" dirty="0" smtClean="0"/>
            </a:br>
            <a:endParaRPr lang="hu-HU" dirty="0"/>
          </a:p>
        </p:txBody>
      </p:sp>
      <p:sp>
        <p:nvSpPr>
          <p:cNvPr id="3" name="Tartalom helye 2"/>
          <p:cNvSpPr>
            <a:spLocks noGrp="1"/>
          </p:cNvSpPr>
          <p:nvPr>
            <p:ph idx="1"/>
          </p:nvPr>
        </p:nvSpPr>
        <p:spPr>
          <a:xfrm>
            <a:off x="838200" y="1066800"/>
            <a:ext cx="10515600" cy="5600700"/>
          </a:xfrm>
        </p:spPr>
        <p:txBody>
          <a:bodyPr>
            <a:normAutofit/>
          </a:bodyPr>
          <a:lstStyle/>
          <a:p>
            <a:pPr marL="0" indent="0">
              <a:lnSpc>
                <a:spcPct val="150000"/>
              </a:lnSpc>
              <a:buNone/>
            </a:pPr>
            <a:r>
              <a:rPr lang="hu-HU" b="1" dirty="0"/>
              <a:t>4.2 Hallucinációk: </a:t>
            </a:r>
            <a:endParaRPr lang="hu-HU" dirty="0"/>
          </a:p>
          <a:p>
            <a:pPr marL="0" indent="0">
              <a:lnSpc>
                <a:spcPct val="150000"/>
              </a:lnSpc>
              <a:buNone/>
            </a:pPr>
            <a:r>
              <a:rPr lang="hu-HU" dirty="0" err="1"/>
              <a:t>Ált.jellemzők</a:t>
            </a:r>
            <a:r>
              <a:rPr lang="hu-HU" dirty="0"/>
              <a:t>: idegenszerű, nem irányítható, nem nyomható el, csalóka és mérhetetlen, mások számára valótlan ennek személyes valósága, </a:t>
            </a:r>
          </a:p>
          <a:p>
            <a:pPr marL="0" indent="0">
              <a:lnSpc>
                <a:spcPct val="150000"/>
              </a:lnSpc>
              <a:buNone/>
            </a:pPr>
            <a:r>
              <a:rPr lang="hu-HU" dirty="0"/>
              <a:t>- </a:t>
            </a:r>
            <a:r>
              <a:rPr lang="hu-HU" b="1" dirty="0"/>
              <a:t>lehet járulékos (1), </a:t>
            </a:r>
            <a:r>
              <a:rPr lang="hu-HU" dirty="0"/>
              <a:t>ami érzékletes, eleven képletekként rajzolódik ki és a személy percepciófolyamatához részben reálisan kapcsolódik </a:t>
            </a:r>
          </a:p>
          <a:p>
            <a:pPr marL="0" indent="0">
              <a:lnSpc>
                <a:spcPct val="150000"/>
              </a:lnSpc>
              <a:buNone/>
            </a:pPr>
            <a:r>
              <a:rPr lang="hu-HU" dirty="0"/>
              <a:t>- </a:t>
            </a:r>
            <a:r>
              <a:rPr lang="hu-HU" b="1" dirty="0"/>
              <a:t>vagy immanens (2), </a:t>
            </a:r>
            <a:r>
              <a:rPr lang="hu-HU" dirty="0"/>
              <a:t>ami az egész élményt a maga képére formálja, azaz a személy számára reális </a:t>
            </a:r>
          </a:p>
          <a:p>
            <a:pPr marL="0" indent="0">
              <a:buNone/>
            </a:pPr>
            <a:endParaRPr lang="hu-HU" dirty="0"/>
          </a:p>
        </p:txBody>
      </p:sp>
    </p:spTree>
    <p:extLst>
      <p:ext uri="{BB962C8B-B14F-4D97-AF65-F5344CB8AC3E}">
        <p14:creationId xmlns:p14="http://schemas.microsoft.com/office/powerpoint/2010/main" val="1336835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
            </a:r>
            <a:br>
              <a:rPr lang="hu-HU" dirty="0" smtClean="0"/>
            </a:br>
            <a:endParaRPr lang="hu-HU" dirty="0"/>
          </a:p>
        </p:txBody>
      </p:sp>
      <p:sp>
        <p:nvSpPr>
          <p:cNvPr id="3" name="Tartalom helye 2"/>
          <p:cNvSpPr>
            <a:spLocks noGrp="1"/>
          </p:cNvSpPr>
          <p:nvPr>
            <p:ph idx="1"/>
          </p:nvPr>
        </p:nvSpPr>
        <p:spPr/>
        <p:txBody>
          <a:bodyPr/>
          <a:lstStyle/>
          <a:p>
            <a:pPr marL="0" indent="0">
              <a:lnSpc>
                <a:spcPct val="200000"/>
              </a:lnSpc>
              <a:buNone/>
            </a:pPr>
            <a:r>
              <a:rPr lang="hu-HU" b="1" dirty="0"/>
              <a:t>Járulékos hallucinációk: </a:t>
            </a:r>
            <a:r>
              <a:rPr lang="hu-HU" dirty="0"/>
              <a:t>(a) </a:t>
            </a:r>
            <a:r>
              <a:rPr lang="hu-HU" dirty="0" err="1"/>
              <a:t>proteidoliák</a:t>
            </a:r>
            <a:r>
              <a:rPr lang="hu-HU" dirty="0"/>
              <a:t> </a:t>
            </a:r>
          </a:p>
          <a:p>
            <a:pPr marL="0" indent="0">
              <a:lnSpc>
                <a:spcPct val="200000"/>
              </a:lnSpc>
              <a:buNone/>
            </a:pPr>
            <a:r>
              <a:rPr lang="hu-HU" dirty="0"/>
              <a:t>(b) </a:t>
            </a:r>
            <a:r>
              <a:rPr lang="hu-HU" dirty="0" err="1"/>
              <a:t>fanteidoliák</a:t>
            </a:r>
            <a:r>
              <a:rPr lang="hu-HU" dirty="0"/>
              <a:t> </a:t>
            </a:r>
          </a:p>
          <a:p>
            <a:pPr marL="0" indent="0">
              <a:lnSpc>
                <a:spcPct val="200000"/>
              </a:lnSpc>
              <a:buNone/>
            </a:pPr>
            <a:r>
              <a:rPr lang="hu-HU" dirty="0"/>
              <a:t>(c) </a:t>
            </a:r>
            <a:r>
              <a:rPr lang="hu-HU" dirty="0" err="1"/>
              <a:t>hallucinátoros</a:t>
            </a:r>
            <a:r>
              <a:rPr lang="hu-HU" dirty="0"/>
              <a:t> automatizmusok</a:t>
            </a:r>
          </a:p>
        </p:txBody>
      </p:sp>
    </p:spTree>
    <p:extLst>
      <p:ext uri="{BB962C8B-B14F-4D97-AF65-F5344CB8AC3E}">
        <p14:creationId xmlns:p14="http://schemas.microsoft.com/office/powerpoint/2010/main" val="13019086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z="3600" b="1" dirty="0" smtClean="0"/>
              <a:t>a) </a:t>
            </a:r>
            <a:r>
              <a:rPr lang="hu-HU" sz="3600" b="1" dirty="0" err="1" smtClean="0"/>
              <a:t>Proteidoliák</a:t>
            </a:r>
            <a:r>
              <a:rPr lang="hu-HU" sz="3600" b="1" dirty="0" smtClean="0"/>
              <a:t> </a:t>
            </a:r>
            <a:r>
              <a:rPr lang="hu-HU" dirty="0" smtClean="0"/>
              <a:t/>
            </a:r>
            <a:br>
              <a:rPr lang="hu-HU" dirty="0" smtClean="0"/>
            </a:br>
            <a:endParaRPr lang="hu-HU" dirty="0"/>
          </a:p>
        </p:txBody>
      </p:sp>
      <p:sp>
        <p:nvSpPr>
          <p:cNvPr id="3" name="Tartalom helye 2"/>
          <p:cNvSpPr>
            <a:spLocks noGrp="1"/>
          </p:cNvSpPr>
          <p:nvPr>
            <p:ph idx="1"/>
          </p:nvPr>
        </p:nvSpPr>
        <p:spPr>
          <a:xfrm>
            <a:off x="838200" y="1130300"/>
            <a:ext cx="10515600" cy="5613400"/>
          </a:xfrm>
        </p:spPr>
        <p:txBody>
          <a:bodyPr>
            <a:normAutofit fontScale="92500" lnSpcReduction="20000"/>
          </a:bodyPr>
          <a:lstStyle/>
          <a:p>
            <a:pPr marL="0" indent="0">
              <a:buNone/>
            </a:pPr>
            <a:r>
              <a:rPr lang="hu-HU" sz="3200" b="1" dirty="0" smtClean="0"/>
              <a:t>Vizuális </a:t>
            </a:r>
            <a:r>
              <a:rPr lang="hu-HU" sz="3200" b="1" dirty="0"/>
              <a:t>alakítatlan elemi érzékletek: </a:t>
            </a:r>
            <a:endParaRPr lang="hu-HU" sz="3200" b="1" dirty="0" smtClean="0"/>
          </a:p>
          <a:p>
            <a:pPr marL="0" indent="0">
              <a:lnSpc>
                <a:spcPct val="150000"/>
              </a:lnSpc>
              <a:buNone/>
            </a:pPr>
            <a:r>
              <a:rPr lang="hu-HU" sz="3200" b="1" dirty="0" err="1" smtClean="0"/>
              <a:t>Fotopszia</a:t>
            </a:r>
            <a:r>
              <a:rPr lang="hu-HU" sz="3200" b="1" dirty="0" smtClean="0"/>
              <a:t> </a:t>
            </a:r>
            <a:r>
              <a:rPr lang="hu-HU" sz="3200" dirty="0"/>
              <a:t>(fény felvillanás, szikralátás). Optikus rendszer zavara, </a:t>
            </a:r>
            <a:r>
              <a:rPr lang="hu-HU" sz="3200" dirty="0" err="1"/>
              <a:t>okcipitális</a:t>
            </a:r>
            <a:r>
              <a:rPr lang="hu-HU" sz="3200" dirty="0"/>
              <a:t> </a:t>
            </a:r>
            <a:r>
              <a:rPr lang="hu-HU" sz="3200" dirty="0" err="1"/>
              <a:t>regió</a:t>
            </a:r>
            <a:r>
              <a:rPr lang="hu-HU" sz="3200" dirty="0"/>
              <a:t> </a:t>
            </a:r>
            <a:r>
              <a:rPr lang="hu-HU" sz="3200" dirty="0" err="1"/>
              <a:t>zavara</a:t>
            </a:r>
            <a:r>
              <a:rPr lang="hu-HU" sz="3200" dirty="0"/>
              <a:t>, migrén, arterioszklerózis, stb. esetén. </a:t>
            </a:r>
            <a:r>
              <a:rPr lang="hu-HU" sz="3200" b="1" dirty="0"/>
              <a:t>Mikro - </a:t>
            </a:r>
            <a:r>
              <a:rPr lang="hu-HU" sz="3200" b="1" dirty="0" err="1"/>
              <a:t>makropsziás</a:t>
            </a:r>
            <a:r>
              <a:rPr lang="hu-HU" sz="3200" b="1" dirty="0"/>
              <a:t> </a:t>
            </a:r>
            <a:r>
              <a:rPr lang="hu-HU" sz="3200" dirty="0"/>
              <a:t>alakzatok (túl kicsi, túl nagy). </a:t>
            </a:r>
            <a:r>
              <a:rPr lang="hu-HU" sz="3200" b="1" dirty="0" err="1"/>
              <a:t>Diszmorfopsziás</a:t>
            </a:r>
            <a:r>
              <a:rPr lang="hu-HU" sz="3200" b="1" dirty="0"/>
              <a:t> </a:t>
            </a:r>
            <a:r>
              <a:rPr lang="hu-HU" sz="3200" dirty="0"/>
              <a:t>(torzult) alakzat = rendszerint egyszerű geometriai alakzatok, körök, csillagok, négyzetek, vagy lángnyelvek, rácsminták, 5 </a:t>
            </a:r>
          </a:p>
          <a:p>
            <a:pPr marL="0" indent="0">
              <a:lnSpc>
                <a:spcPct val="150000"/>
              </a:lnSpc>
              <a:buNone/>
            </a:pPr>
            <a:r>
              <a:rPr lang="hu-HU" sz="3200" dirty="0"/>
              <a:t>hieroglifa-szerű képek, stb. (hátterében gyakran érzékszervi defektusok, v. KIR érzékszervi mezőinek organikus elváltozásai állnak)</a:t>
            </a:r>
          </a:p>
        </p:txBody>
      </p:sp>
    </p:spTree>
    <p:extLst>
      <p:ext uri="{BB962C8B-B14F-4D97-AF65-F5344CB8AC3E}">
        <p14:creationId xmlns:p14="http://schemas.microsoft.com/office/powerpoint/2010/main" val="1474926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990600" y="-1489075"/>
            <a:ext cx="10515600" cy="1325563"/>
          </a:xfrm>
        </p:spPr>
        <p:txBody>
          <a:bodyPr/>
          <a:lstStyle/>
          <a:p>
            <a:endParaRPr lang="hu-HU" dirty="0"/>
          </a:p>
        </p:txBody>
      </p:sp>
      <p:sp>
        <p:nvSpPr>
          <p:cNvPr id="3" name="Tartalom helye 2"/>
          <p:cNvSpPr>
            <a:spLocks noGrp="1"/>
          </p:cNvSpPr>
          <p:nvPr>
            <p:ph idx="1"/>
          </p:nvPr>
        </p:nvSpPr>
        <p:spPr>
          <a:xfrm>
            <a:off x="558800" y="241300"/>
            <a:ext cx="10515600" cy="5707063"/>
          </a:xfrm>
        </p:spPr>
        <p:txBody>
          <a:bodyPr>
            <a:normAutofit fontScale="92500" lnSpcReduction="10000"/>
          </a:bodyPr>
          <a:lstStyle/>
          <a:p>
            <a:endParaRPr lang="hu-HU" dirty="0"/>
          </a:p>
          <a:p>
            <a:pPr marL="0" indent="0">
              <a:buNone/>
            </a:pPr>
            <a:r>
              <a:rPr lang="hu-HU" sz="3600" b="1" dirty="0" smtClean="0"/>
              <a:t>1.IMPERCEPCIÓ </a:t>
            </a:r>
            <a:endParaRPr lang="hu-HU" sz="3600" dirty="0"/>
          </a:p>
          <a:p>
            <a:pPr marL="0" indent="0">
              <a:buNone/>
            </a:pPr>
            <a:endParaRPr lang="hu-HU" sz="3600" b="1" dirty="0" smtClean="0"/>
          </a:p>
          <a:p>
            <a:pPr marL="0" indent="0">
              <a:buNone/>
            </a:pPr>
            <a:r>
              <a:rPr lang="hu-HU" sz="3600" dirty="0" smtClean="0"/>
              <a:t>Vizuális </a:t>
            </a:r>
            <a:r>
              <a:rPr lang="hu-HU" sz="3600" dirty="0" err="1"/>
              <a:t>impercepció</a:t>
            </a:r>
            <a:r>
              <a:rPr lang="hu-HU" sz="3600" dirty="0"/>
              <a:t> </a:t>
            </a:r>
          </a:p>
          <a:p>
            <a:pPr marL="0" indent="0">
              <a:buNone/>
            </a:pPr>
            <a:r>
              <a:rPr lang="hu-HU" sz="3600" dirty="0"/>
              <a:t>Akusztikus </a:t>
            </a:r>
            <a:r>
              <a:rPr lang="hu-HU" sz="3600" dirty="0" err="1"/>
              <a:t>impercepció</a:t>
            </a:r>
            <a:r>
              <a:rPr lang="hu-HU" sz="3600" dirty="0"/>
              <a:t> </a:t>
            </a:r>
          </a:p>
          <a:p>
            <a:pPr marL="0" indent="0">
              <a:buNone/>
            </a:pPr>
            <a:r>
              <a:rPr lang="hu-HU" sz="3600" dirty="0"/>
              <a:t>Taktilis </a:t>
            </a:r>
            <a:r>
              <a:rPr lang="hu-HU" sz="3600" dirty="0" err="1"/>
              <a:t>impercepció</a:t>
            </a:r>
            <a:r>
              <a:rPr lang="hu-HU" sz="3600" dirty="0"/>
              <a:t> </a:t>
            </a:r>
          </a:p>
          <a:p>
            <a:pPr marL="0" indent="0">
              <a:buNone/>
            </a:pPr>
            <a:r>
              <a:rPr lang="hu-HU" sz="3600" dirty="0"/>
              <a:t>Testséma zavarok </a:t>
            </a:r>
          </a:p>
          <a:p>
            <a:pPr marL="0" indent="0">
              <a:buNone/>
            </a:pPr>
            <a:endParaRPr lang="hu-HU" sz="3600" b="1" dirty="0" smtClean="0"/>
          </a:p>
          <a:p>
            <a:pPr marL="0" indent="0">
              <a:buNone/>
            </a:pPr>
            <a:r>
              <a:rPr lang="hu-HU" sz="3600" b="1" dirty="0" smtClean="0"/>
              <a:t>2.TÉVPERCEPCIÓ </a:t>
            </a:r>
            <a:endParaRPr lang="hu-HU" sz="3600" dirty="0"/>
          </a:p>
          <a:p>
            <a:pPr marL="0" indent="0">
              <a:buNone/>
            </a:pPr>
            <a:r>
              <a:rPr lang="hu-HU" sz="3600" b="1" dirty="0"/>
              <a:t>3.RENDELLENES PERCEPCIÓ </a:t>
            </a:r>
            <a:endParaRPr lang="hu-HU" sz="3600" dirty="0"/>
          </a:p>
          <a:p>
            <a:pPr marL="0" indent="0">
              <a:buNone/>
            </a:pPr>
            <a:r>
              <a:rPr lang="hu-HU" sz="3600" b="1" dirty="0"/>
              <a:t>4.ÉRZÉKCSALÓDÁSOK </a:t>
            </a:r>
            <a:endParaRPr lang="hu-HU" sz="3600" dirty="0"/>
          </a:p>
        </p:txBody>
      </p:sp>
    </p:spTree>
    <p:extLst>
      <p:ext uri="{BB962C8B-B14F-4D97-AF65-F5344CB8AC3E}">
        <p14:creationId xmlns:p14="http://schemas.microsoft.com/office/powerpoint/2010/main" val="17152088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0"/>
            <a:ext cx="10515600" cy="698499"/>
          </a:xfrm>
        </p:spPr>
        <p:txBody>
          <a:bodyPr>
            <a:normAutofit fontScale="90000"/>
          </a:bodyPr>
          <a:lstStyle/>
          <a:p>
            <a:r>
              <a:rPr lang="hu-HU" dirty="0" smtClean="0"/>
              <a:t/>
            </a:r>
            <a:br>
              <a:rPr lang="hu-HU" dirty="0" smtClean="0"/>
            </a:br>
            <a:r>
              <a:rPr lang="hu-HU" dirty="0" smtClean="0"/>
              <a:t/>
            </a:r>
            <a:br>
              <a:rPr lang="hu-HU" dirty="0" smtClean="0"/>
            </a:br>
            <a:endParaRPr lang="hu-HU" dirty="0"/>
          </a:p>
        </p:txBody>
      </p:sp>
      <p:sp>
        <p:nvSpPr>
          <p:cNvPr id="3" name="Tartalom helye 2"/>
          <p:cNvSpPr>
            <a:spLocks noGrp="1"/>
          </p:cNvSpPr>
          <p:nvPr>
            <p:ph idx="1"/>
          </p:nvPr>
        </p:nvSpPr>
        <p:spPr>
          <a:xfrm>
            <a:off x="838200" y="1168400"/>
            <a:ext cx="10515600" cy="5473700"/>
          </a:xfrm>
        </p:spPr>
        <p:txBody>
          <a:bodyPr>
            <a:normAutofit lnSpcReduction="10000"/>
          </a:bodyPr>
          <a:lstStyle/>
          <a:p>
            <a:pPr marL="0" indent="0">
              <a:buNone/>
            </a:pPr>
            <a:r>
              <a:rPr lang="hu-HU" b="1" dirty="0" err="1"/>
              <a:t>-Akusztikus</a:t>
            </a:r>
            <a:r>
              <a:rPr lang="hu-HU" b="1" dirty="0"/>
              <a:t> </a:t>
            </a:r>
            <a:r>
              <a:rPr lang="hu-HU" dirty="0" err="1"/>
              <a:t>proteidoliák</a:t>
            </a:r>
            <a:r>
              <a:rPr lang="hu-HU" dirty="0"/>
              <a:t>: fülzúgás, ritmikus zaj, harangzúgás, melodikus töredékek, folyamatos motorzaj, szótöredékek. </a:t>
            </a:r>
          </a:p>
          <a:p>
            <a:pPr marL="0" indent="0">
              <a:buNone/>
            </a:pPr>
            <a:r>
              <a:rPr lang="hu-HU" b="1" dirty="0" err="1"/>
              <a:t>-Elemi</a:t>
            </a:r>
            <a:r>
              <a:rPr lang="hu-HU" b="1" dirty="0"/>
              <a:t> </a:t>
            </a:r>
            <a:r>
              <a:rPr lang="hu-HU" b="1" dirty="0" err="1"/>
              <a:t>haptikus</a:t>
            </a:r>
            <a:r>
              <a:rPr lang="hu-HU" b="1" dirty="0"/>
              <a:t> </a:t>
            </a:r>
            <a:r>
              <a:rPr lang="hu-HU" b="1" dirty="0" err="1"/>
              <a:t>proteidoliák</a:t>
            </a:r>
            <a:r>
              <a:rPr lang="hu-HU" b="1" dirty="0"/>
              <a:t>: </a:t>
            </a:r>
            <a:r>
              <a:rPr lang="hu-HU" dirty="0"/>
              <a:t>viszketés, tűszúrásérzés, levegő fuvallat, állat leheletének érzése, kéz érintése, stb. </a:t>
            </a:r>
          </a:p>
          <a:p>
            <a:pPr marL="0" indent="0">
              <a:buNone/>
            </a:pPr>
            <a:r>
              <a:rPr lang="hu-HU" b="1" dirty="0" err="1"/>
              <a:t>-Olfaktórius</a:t>
            </a:r>
            <a:r>
              <a:rPr lang="hu-HU" b="1" dirty="0"/>
              <a:t> </a:t>
            </a:r>
            <a:r>
              <a:rPr lang="hu-HU" b="1" dirty="0" err="1"/>
              <a:t>proteidoliák</a:t>
            </a:r>
            <a:r>
              <a:rPr lang="hu-HU" b="1" dirty="0"/>
              <a:t>: </a:t>
            </a:r>
            <a:r>
              <a:rPr lang="hu-HU" dirty="0"/>
              <a:t>bármely szagérzés (amit csak a beteg érez és kínzón él meg). </a:t>
            </a:r>
          </a:p>
          <a:p>
            <a:pPr marL="0" indent="0">
              <a:buNone/>
            </a:pPr>
            <a:endParaRPr lang="hu-HU" b="1" dirty="0" smtClean="0"/>
          </a:p>
          <a:p>
            <a:pPr marL="0" indent="0">
              <a:buNone/>
            </a:pPr>
            <a:r>
              <a:rPr lang="hu-HU" b="1" dirty="0" err="1" smtClean="0"/>
              <a:t>-</a:t>
            </a:r>
            <a:r>
              <a:rPr lang="hu-HU" b="1" dirty="0" err="1"/>
              <a:t>Testérzés</a:t>
            </a:r>
            <a:r>
              <a:rPr lang="hu-HU" b="1" dirty="0"/>
              <a:t> </a:t>
            </a:r>
            <a:r>
              <a:rPr lang="hu-HU" dirty="0"/>
              <a:t>- </a:t>
            </a:r>
            <a:r>
              <a:rPr lang="hu-HU" b="1" dirty="0"/>
              <a:t>testséma </a:t>
            </a:r>
            <a:r>
              <a:rPr lang="hu-HU" b="1" dirty="0" err="1"/>
              <a:t>proteidolia</a:t>
            </a:r>
            <a:r>
              <a:rPr lang="hu-HU" b="1" dirty="0"/>
              <a:t>: </a:t>
            </a:r>
            <a:r>
              <a:rPr lang="hu-HU" dirty="0"/>
              <a:t>fantomvégtag, </a:t>
            </a:r>
            <a:r>
              <a:rPr lang="hu-HU" dirty="0" err="1"/>
              <a:t>hemiaszomatognózia</a:t>
            </a:r>
            <a:r>
              <a:rPr lang="hu-HU" dirty="0"/>
              <a:t> (többnyire epilepsziánál, migrénnél): "elvesztettem a baloldalamat" (féloldali érzéketlenség). </a:t>
            </a:r>
          </a:p>
          <a:p>
            <a:pPr marL="0" indent="0">
              <a:buNone/>
            </a:pPr>
            <a:endParaRPr lang="hu-HU" b="1" dirty="0" smtClean="0"/>
          </a:p>
          <a:p>
            <a:pPr marL="0" indent="0">
              <a:buNone/>
            </a:pPr>
            <a:r>
              <a:rPr lang="hu-HU" b="1" dirty="0" err="1" smtClean="0"/>
              <a:t>-</a:t>
            </a:r>
            <a:r>
              <a:rPr lang="hu-HU" b="1" dirty="0" err="1"/>
              <a:t>Szomato</a:t>
            </a:r>
            <a:r>
              <a:rPr lang="hu-HU" b="1" dirty="0"/>
              <a:t> </a:t>
            </a:r>
            <a:r>
              <a:rPr lang="hu-HU" b="1" dirty="0" err="1"/>
              <a:t>proteidolia</a:t>
            </a:r>
            <a:r>
              <a:rPr lang="hu-HU" b="1" dirty="0"/>
              <a:t>: </a:t>
            </a:r>
            <a:r>
              <a:rPr lang="hu-HU" dirty="0"/>
              <a:t>"csillog, szikrázik a lábam" (</a:t>
            </a:r>
            <a:r>
              <a:rPr lang="hu-HU" dirty="0" err="1"/>
              <a:t>pszichogén</a:t>
            </a:r>
            <a:r>
              <a:rPr lang="hu-HU" dirty="0"/>
              <a:t> regresszív reakció) </a:t>
            </a:r>
          </a:p>
        </p:txBody>
      </p:sp>
    </p:spTree>
    <p:extLst>
      <p:ext uri="{BB962C8B-B14F-4D97-AF65-F5344CB8AC3E}">
        <p14:creationId xmlns:p14="http://schemas.microsoft.com/office/powerpoint/2010/main" val="14404072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(b) </a:t>
            </a:r>
            <a:r>
              <a:rPr lang="hu-HU" b="1" dirty="0" err="1" smtClean="0"/>
              <a:t>Fanteidoliák</a:t>
            </a:r>
            <a:endParaRPr lang="hu-HU" dirty="0"/>
          </a:p>
        </p:txBody>
      </p:sp>
      <p:sp>
        <p:nvSpPr>
          <p:cNvPr id="3" name="Tartalom helye 2"/>
          <p:cNvSpPr>
            <a:spLocks noGrp="1"/>
          </p:cNvSpPr>
          <p:nvPr>
            <p:ph idx="1"/>
          </p:nvPr>
        </p:nvSpPr>
        <p:spPr/>
        <p:txBody>
          <a:bodyPr>
            <a:normAutofit/>
          </a:bodyPr>
          <a:lstStyle/>
          <a:p>
            <a:pPr marL="0" indent="0">
              <a:lnSpc>
                <a:spcPct val="150000"/>
              </a:lnSpc>
              <a:buNone/>
            </a:pPr>
            <a:r>
              <a:rPr lang="hu-HU" sz="3200" dirty="0" smtClean="0"/>
              <a:t>a </a:t>
            </a:r>
            <a:r>
              <a:rPr lang="hu-HU" sz="3200" dirty="0"/>
              <a:t>perceptuális mező valamely részére korlátozódó, érzékletes, </a:t>
            </a:r>
            <a:r>
              <a:rPr lang="hu-HU" sz="3200" b="1" dirty="0"/>
              <a:t>álomképszerű hallucináció </a:t>
            </a:r>
            <a:endParaRPr lang="hu-HU" sz="3200" b="1" dirty="0" smtClean="0"/>
          </a:p>
          <a:p>
            <a:pPr marL="0" indent="0">
              <a:lnSpc>
                <a:spcPct val="150000"/>
              </a:lnSpc>
              <a:buNone/>
            </a:pPr>
            <a:r>
              <a:rPr lang="hu-HU" sz="3200" dirty="0" smtClean="0"/>
              <a:t>(</a:t>
            </a:r>
            <a:r>
              <a:rPr lang="hu-HU" sz="3200" dirty="0" err="1"/>
              <a:t>Pl</a:t>
            </a:r>
            <a:r>
              <a:rPr lang="hu-HU" sz="3200" dirty="0"/>
              <a:t>: bizonyosan érzi, hogy áll valaki a háta mögött, vagy ördög ül a vele beszélő vállán, vagy: saját magát látja szembe jönni, vagy: nyálkahártyákon kis állatokat észlel, stb.)</a:t>
            </a:r>
          </a:p>
        </p:txBody>
      </p:sp>
    </p:spTree>
    <p:extLst>
      <p:ext uri="{BB962C8B-B14F-4D97-AF65-F5344CB8AC3E}">
        <p14:creationId xmlns:p14="http://schemas.microsoft.com/office/powerpoint/2010/main" val="6411207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(c) </a:t>
            </a:r>
            <a:r>
              <a:rPr lang="hu-HU" b="1" dirty="0" err="1" smtClean="0"/>
              <a:t>Hallucinátoros</a:t>
            </a:r>
            <a:r>
              <a:rPr lang="hu-HU" b="1" dirty="0" smtClean="0"/>
              <a:t> automatizmusok</a:t>
            </a:r>
            <a:endParaRPr lang="hu-HU" dirty="0"/>
          </a:p>
        </p:txBody>
      </p:sp>
      <p:sp>
        <p:nvSpPr>
          <p:cNvPr id="3" name="Tartalom helye 2"/>
          <p:cNvSpPr>
            <a:spLocks noGrp="1"/>
          </p:cNvSpPr>
          <p:nvPr>
            <p:ph idx="1"/>
          </p:nvPr>
        </p:nvSpPr>
        <p:spPr/>
        <p:txBody>
          <a:bodyPr/>
          <a:lstStyle/>
          <a:p>
            <a:pPr marL="0" indent="0">
              <a:lnSpc>
                <a:spcPct val="150000"/>
              </a:lnSpc>
              <a:buNone/>
            </a:pPr>
            <a:r>
              <a:rPr lang="hu-HU" dirty="0" smtClean="0"/>
              <a:t>idegenszerűek </a:t>
            </a:r>
            <a:r>
              <a:rPr lang="hu-HU" dirty="0"/>
              <a:t>és élményszegények </a:t>
            </a:r>
            <a:r>
              <a:rPr lang="hu-HU" dirty="0" err="1"/>
              <a:t>pl</a:t>
            </a:r>
            <a:r>
              <a:rPr lang="hu-HU" dirty="0"/>
              <a:t>: </a:t>
            </a:r>
            <a:r>
              <a:rPr lang="hu-HU" b="1" dirty="0"/>
              <a:t>kognitív visszhang </a:t>
            </a:r>
            <a:r>
              <a:rPr lang="hu-HU" dirty="0"/>
              <a:t>hallucináció (saját gondolatok felhangosodása, vagy cselekedeteket kísérő </a:t>
            </a:r>
            <a:r>
              <a:rPr lang="hu-HU" dirty="0" err="1"/>
              <a:t>akusztiko-verbális</a:t>
            </a:r>
            <a:r>
              <a:rPr lang="hu-HU" dirty="0"/>
              <a:t> hallucináció) </a:t>
            </a:r>
            <a:endParaRPr lang="hu-HU" dirty="0" smtClean="0"/>
          </a:p>
          <a:p>
            <a:pPr marL="0" indent="0">
              <a:lnSpc>
                <a:spcPct val="150000"/>
              </a:lnSpc>
              <a:buNone/>
            </a:pPr>
            <a:r>
              <a:rPr lang="hu-HU" dirty="0" smtClean="0"/>
              <a:t>Gyakoribb </a:t>
            </a:r>
            <a:r>
              <a:rPr lang="hu-HU" dirty="0"/>
              <a:t>a </a:t>
            </a:r>
            <a:r>
              <a:rPr lang="hu-HU" u="sng" dirty="0"/>
              <a:t>"megbolondulástól való félelem</a:t>
            </a:r>
            <a:r>
              <a:rPr lang="hu-HU" dirty="0"/>
              <a:t>" esetén, mint valódi pszichózisban vagy pl. </a:t>
            </a:r>
            <a:r>
              <a:rPr lang="hu-HU" dirty="0" err="1"/>
              <a:t>Vizuális-szomesztéziás</a:t>
            </a:r>
            <a:r>
              <a:rPr lang="hu-HU" dirty="0"/>
              <a:t> </a:t>
            </a:r>
            <a:r>
              <a:rPr lang="hu-HU" dirty="0" err="1"/>
              <a:t>hallucinátoros</a:t>
            </a:r>
            <a:r>
              <a:rPr lang="hu-HU" dirty="0"/>
              <a:t> automatizmus (a beteg úgy érzi, lefűrészelték a lábát)</a:t>
            </a:r>
          </a:p>
        </p:txBody>
      </p:sp>
    </p:spTree>
    <p:extLst>
      <p:ext uri="{BB962C8B-B14F-4D97-AF65-F5344CB8AC3E}">
        <p14:creationId xmlns:p14="http://schemas.microsoft.com/office/powerpoint/2010/main" val="29641169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927100" y="111125"/>
            <a:ext cx="10515600" cy="625475"/>
          </a:xfrm>
        </p:spPr>
        <p:txBody>
          <a:bodyPr>
            <a:normAutofit fontScale="90000"/>
          </a:bodyPr>
          <a:lstStyle/>
          <a:p>
            <a:r>
              <a:rPr lang="hu-HU" b="1" dirty="0"/>
              <a:t>(</a:t>
            </a:r>
            <a:r>
              <a:rPr lang="hu-HU" sz="3600" b="1" dirty="0"/>
              <a:t>2) Immanens hallucinációk </a:t>
            </a:r>
            <a:r>
              <a:rPr lang="hu-HU" sz="3600" dirty="0"/>
              <a:t>(téboly-hallucinációk)</a:t>
            </a:r>
          </a:p>
        </p:txBody>
      </p:sp>
      <p:sp>
        <p:nvSpPr>
          <p:cNvPr id="3" name="Tartalom helye 2"/>
          <p:cNvSpPr>
            <a:spLocks noGrp="1"/>
          </p:cNvSpPr>
          <p:nvPr>
            <p:ph idx="1"/>
          </p:nvPr>
        </p:nvSpPr>
        <p:spPr>
          <a:xfrm>
            <a:off x="266700" y="736600"/>
            <a:ext cx="11176000" cy="5943600"/>
          </a:xfrm>
        </p:spPr>
        <p:txBody>
          <a:bodyPr>
            <a:normAutofit lnSpcReduction="10000"/>
          </a:bodyPr>
          <a:lstStyle/>
          <a:p>
            <a:pPr marL="0" indent="0">
              <a:buNone/>
            </a:pPr>
            <a:r>
              <a:rPr lang="hu-HU" b="1" dirty="0"/>
              <a:t>(a) </a:t>
            </a:r>
            <a:r>
              <a:rPr lang="hu-HU" b="1" dirty="0" err="1"/>
              <a:t>Hallucinátoros</a:t>
            </a:r>
            <a:r>
              <a:rPr lang="hu-HU" b="1" dirty="0"/>
              <a:t> tébolyélmények </a:t>
            </a:r>
            <a:endParaRPr lang="hu-HU" b="1" dirty="0" smtClean="0"/>
          </a:p>
          <a:p>
            <a:pPr marL="0" indent="0">
              <a:buNone/>
            </a:pPr>
            <a:endParaRPr lang="hu-HU" dirty="0"/>
          </a:p>
          <a:p>
            <a:pPr marL="0" indent="0">
              <a:buNone/>
            </a:pPr>
            <a:r>
              <a:rPr lang="hu-HU" dirty="0"/>
              <a:t>Gyakran </a:t>
            </a:r>
            <a:r>
              <a:rPr lang="hu-HU" b="1" dirty="0" err="1"/>
              <a:t>szcenikusak</a:t>
            </a:r>
            <a:r>
              <a:rPr lang="hu-HU" b="1" dirty="0"/>
              <a:t>, </a:t>
            </a:r>
            <a:r>
              <a:rPr lang="hu-HU" dirty="0"/>
              <a:t>nem ritkán </a:t>
            </a:r>
            <a:r>
              <a:rPr lang="hu-HU" b="1" dirty="0" err="1"/>
              <a:t>multiszenzoriálisak</a:t>
            </a:r>
            <a:r>
              <a:rPr lang="hu-HU" b="1" dirty="0"/>
              <a:t>. </a:t>
            </a:r>
            <a:r>
              <a:rPr lang="hu-HU" dirty="0"/>
              <a:t>A beteg különösnek, de igen élethűnek éli meg őket. Ingadozhat az az élménye, hogy valóságos-e, vagy valami érthetetlen, ami történik vele</a:t>
            </a:r>
            <a:r>
              <a:rPr lang="hu-HU" dirty="0" smtClean="0"/>
              <a:t>.</a:t>
            </a:r>
          </a:p>
          <a:p>
            <a:pPr marL="0" indent="0">
              <a:buNone/>
            </a:pPr>
            <a:endParaRPr lang="hu-HU" dirty="0"/>
          </a:p>
          <a:p>
            <a:pPr marL="0" indent="0">
              <a:buNone/>
            </a:pPr>
            <a:r>
              <a:rPr lang="hu-HU" dirty="0" smtClean="0"/>
              <a:t>Leggyakrabban</a:t>
            </a:r>
            <a:r>
              <a:rPr lang="hu-HU" dirty="0"/>
              <a:t>: </a:t>
            </a:r>
            <a:r>
              <a:rPr lang="hu-HU" b="1" dirty="0"/>
              <a:t>vizuális </a:t>
            </a:r>
            <a:r>
              <a:rPr lang="hu-HU" dirty="0"/>
              <a:t>és </a:t>
            </a:r>
            <a:r>
              <a:rPr lang="hu-HU" b="1" dirty="0" err="1"/>
              <a:t>szomesztéziás</a:t>
            </a:r>
            <a:r>
              <a:rPr lang="hu-HU" b="1" dirty="0"/>
              <a:t> </a:t>
            </a:r>
            <a:r>
              <a:rPr lang="hu-HU" dirty="0"/>
              <a:t>jellegűek. (Utóbbi gyakran testi sértésként, kínzásként jelentkezik.) </a:t>
            </a:r>
            <a:endParaRPr lang="hu-HU" dirty="0" smtClean="0"/>
          </a:p>
          <a:p>
            <a:pPr marL="0" indent="0">
              <a:buNone/>
            </a:pPr>
            <a:r>
              <a:rPr lang="hu-HU" b="1" dirty="0" smtClean="0"/>
              <a:t>Taktilis </a:t>
            </a:r>
            <a:r>
              <a:rPr lang="hu-HU" dirty="0"/>
              <a:t>hallucinációk, csakúgy, mint az </a:t>
            </a:r>
            <a:r>
              <a:rPr lang="hu-HU" b="1" dirty="0" err="1"/>
              <a:t>olfaktoros</a:t>
            </a:r>
            <a:r>
              <a:rPr lang="hu-HU" b="1" dirty="0"/>
              <a:t>, (</a:t>
            </a:r>
            <a:r>
              <a:rPr lang="hu-HU" dirty="0"/>
              <a:t>szaglás) és </a:t>
            </a:r>
            <a:r>
              <a:rPr lang="hu-HU" b="1" dirty="0" err="1"/>
              <a:t>gustatorius</a:t>
            </a:r>
            <a:r>
              <a:rPr lang="hu-HU" b="1" dirty="0"/>
              <a:t> </a:t>
            </a:r>
            <a:r>
              <a:rPr lang="hu-HU" dirty="0"/>
              <a:t>jellegűek gyakoriak, </a:t>
            </a:r>
            <a:r>
              <a:rPr lang="hu-HU" b="1" dirty="0"/>
              <a:t>kinesztéziás </a:t>
            </a:r>
            <a:r>
              <a:rPr lang="hu-HU" dirty="0"/>
              <a:t>(</a:t>
            </a:r>
            <a:r>
              <a:rPr lang="hu-HU" dirty="0" err="1"/>
              <a:t>pl</a:t>
            </a:r>
            <a:r>
              <a:rPr lang="hu-HU" dirty="0"/>
              <a:t>: repülés, lebegés) hallucinációk sem ritkák. </a:t>
            </a:r>
          </a:p>
          <a:p>
            <a:pPr marL="0" indent="0">
              <a:buNone/>
            </a:pPr>
            <a:endParaRPr lang="hu-HU" dirty="0" smtClean="0"/>
          </a:p>
          <a:p>
            <a:pPr marL="0" indent="0">
              <a:buNone/>
            </a:pPr>
            <a:r>
              <a:rPr lang="hu-HU" dirty="0" smtClean="0"/>
              <a:t>(</a:t>
            </a:r>
            <a:r>
              <a:rPr lang="hu-HU" dirty="0"/>
              <a:t>Hátterében </a:t>
            </a:r>
            <a:r>
              <a:rPr lang="hu-HU" dirty="0" err="1"/>
              <a:t>ált.szomatogén</a:t>
            </a:r>
            <a:r>
              <a:rPr lang="hu-HU" dirty="0"/>
              <a:t> pszichózis v. megváltozott tudatállapot,v. organikus </a:t>
            </a:r>
            <a:r>
              <a:rPr lang="hu-HU" dirty="0" err="1"/>
              <a:t>pszichoszindróma</a:t>
            </a:r>
            <a:r>
              <a:rPr lang="hu-HU" dirty="0"/>
              <a:t> állhat.)</a:t>
            </a:r>
          </a:p>
        </p:txBody>
      </p:sp>
    </p:spTree>
    <p:extLst>
      <p:ext uri="{BB962C8B-B14F-4D97-AF65-F5344CB8AC3E}">
        <p14:creationId xmlns:p14="http://schemas.microsoft.com/office/powerpoint/2010/main" val="34919101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a:xfrm>
            <a:off x="889000" y="-1501775"/>
            <a:ext cx="10515600" cy="1325563"/>
          </a:xfrm>
        </p:spPr>
        <p:txBody>
          <a:bodyPr/>
          <a:lstStyle/>
          <a:p>
            <a:r>
              <a:rPr lang="hu-HU" dirty="0" smtClean="0"/>
              <a:t/>
            </a:r>
            <a:br>
              <a:rPr lang="hu-HU" dirty="0" smtClean="0"/>
            </a:br>
            <a:endParaRPr lang="hu-HU" dirty="0"/>
          </a:p>
        </p:txBody>
      </p:sp>
      <p:sp>
        <p:nvSpPr>
          <p:cNvPr id="6" name="Tartalom helye 5"/>
          <p:cNvSpPr>
            <a:spLocks noGrp="1"/>
          </p:cNvSpPr>
          <p:nvPr>
            <p:ph idx="1"/>
          </p:nvPr>
        </p:nvSpPr>
        <p:spPr>
          <a:xfrm>
            <a:off x="838200" y="88900"/>
            <a:ext cx="10515600" cy="6540500"/>
          </a:xfrm>
        </p:spPr>
        <p:txBody>
          <a:bodyPr/>
          <a:lstStyle/>
          <a:p>
            <a:pPr marL="0" indent="0">
              <a:buNone/>
            </a:pPr>
            <a:r>
              <a:rPr lang="hu-HU" sz="3600" b="1" dirty="0"/>
              <a:t>(b) </a:t>
            </a:r>
            <a:r>
              <a:rPr lang="hu-HU" sz="3600" b="1" dirty="0" err="1"/>
              <a:t>Noetikus-affektív</a:t>
            </a:r>
            <a:r>
              <a:rPr lang="hu-HU" sz="3600" b="1" dirty="0"/>
              <a:t> hallucinációk </a:t>
            </a:r>
            <a:endParaRPr lang="hu-HU" sz="3600" dirty="0"/>
          </a:p>
          <a:p>
            <a:pPr marL="0" indent="0">
              <a:buNone/>
            </a:pPr>
            <a:endParaRPr lang="hu-HU" sz="3600" dirty="0" smtClean="0"/>
          </a:p>
          <a:p>
            <a:pPr marL="0" indent="0">
              <a:buNone/>
            </a:pPr>
            <a:r>
              <a:rPr lang="hu-HU" sz="3200" dirty="0" smtClean="0"/>
              <a:t>A </a:t>
            </a:r>
            <a:r>
              <a:rPr lang="hu-HU" sz="3200" dirty="0"/>
              <a:t>beteg tiszta tudatállapotban, megrendíthetetlen bizonyossággal észleli a hallucinációkat, amelyek tematikáját is "tébolybizonyossággal" hiszi. </a:t>
            </a:r>
            <a:endParaRPr lang="hu-HU" sz="3200" dirty="0" smtClean="0"/>
          </a:p>
          <a:p>
            <a:pPr marL="0" indent="0">
              <a:buNone/>
            </a:pPr>
            <a:r>
              <a:rPr lang="hu-HU" sz="3200" dirty="0" smtClean="0"/>
              <a:t>Leggyakrabban </a:t>
            </a:r>
            <a:r>
              <a:rPr lang="hu-HU" sz="3200" b="1" dirty="0" err="1"/>
              <a:t>fonemikus</a:t>
            </a:r>
            <a:r>
              <a:rPr lang="hu-HU" sz="3200" b="1" dirty="0"/>
              <a:t> </a:t>
            </a:r>
            <a:r>
              <a:rPr lang="hu-HU" sz="3200" dirty="0"/>
              <a:t>(szöveg) jellegűek, sokszor testi </a:t>
            </a:r>
            <a:r>
              <a:rPr lang="hu-HU" sz="3200" dirty="0" err="1"/>
              <a:t>befolyásoltatottság</a:t>
            </a:r>
            <a:r>
              <a:rPr lang="hu-HU" sz="3200" dirty="0"/>
              <a:t> élményekkel és </a:t>
            </a:r>
            <a:r>
              <a:rPr lang="hu-HU" sz="3200" dirty="0" err="1"/>
              <a:t>tévészlelésekkel</a:t>
            </a:r>
            <a:r>
              <a:rPr lang="hu-HU" sz="3200" dirty="0"/>
              <a:t> társulva. Ritkán </a:t>
            </a:r>
            <a:r>
              <a:rPr lang="hu-HU" sz="3200" dirty="0" err="1"/>
              <a:t>szcenikusak</a:t>
            </a:r>
            <a:r>
              <a:rPr lang="hu-HU" sz="3200" dirty="0"/>
              <a:t>, inkább a fogalmi megmunkáltság jellemzi. </a:t>
            </a:r>
            <a:endParaRPr lang="hu-HU" sz="3200" dirty="0" smtClean="0"/>
          </a:p>
          <a:p>
            <a:pPr marL="0" indent="0">
              <a:buNone/>
            </a:pPr>
            <a:endParaRPr lang="hu-HU" sz="3200" b="1" dirty="0" smtClean="0"/>
          </a:p>
          <a:p>
            <a:pPr marL="0" indent="0">
              <a:buNone/>
            </a:pPr>
            <a:r>
              <a:rPr lang="hu-HU" sz="3200" b="1" dirty="0" smtClean="0"/>
              <a:t>Hirtelen </a:t>
            </a:r>
            <a:r>
              <a:rPr lang="hu-HU" sz="3200" b="1" dirty="0"/>
              <a:t>jelenik meg</a:t>
            </a:r>
            <a:r>
              <a:rPr lang="hu-HU" sz="3200" dirty="0"/>
              <a:t>, érthetetlen és </a:t>
            </a:r>
            <a:r>
              <a:rPr lang="hu-HU" sz="3200" dirty="0" err="1"/>
              <a:t>irracionális.pl</a:t>
            </a:r>
            <a:r>
              <a:rPr lang="hu-HU" sz="3200" dirty="0"/>
              <a:t>: beprogramozták; vagy hangok mondják meg neki, hogy mit tegyen; hangok szidják. Hátterében </a:t>
            </a:r>
            <a:r>
              <a:rPr lang="hu-HU" sz="3200" dirty="0" err="1"/>
              <a:t>ált.sch</a:t>
            </a:r>
            <a:r>
              <a:rPr lang="hu-HU" sz="3200" dirty="0"/>
              <a:t>. megbetegedés.</a:t>
            </a:r>
          </a:p>
        </p:txBody>
      </p:sp>
    </p:spTree>
    <p:extLst>
      <p:ext uri="{BB962C8B-B14F-4D97-AF65-F5344CB8AC3E}">
        <p14:creationId xmlns:p14="http://schemas.microsoft.com/office/powerpoint/2010/main" val="27402869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365125"/>
            <a:ext cx="10515600" cy="396875"/>
          </a:xfrm>
        </p:spPr>
        <p:txBody>
          <a:bodyPr>
            <a:normAutofit fontScale="90000"/>
          </a:bodyPr>
          <a:lstStyle/>
          <a:p>
            <a:r>
              <a:rPr lang="hu-HU" b="1" dirty="0" smtClean="0"/>
              <a:t>(c) Immanens hallucinációk kivételes állapotokban </a:t>
            </a:r>
            <a:r>
              <a:rPr lang="hu-HU" dirty="0" smtClean="0"/>
              <a:t/>
            </a:r>
            <a:br>
              <a:rPr lang="hu-HU" dirty="0" smtClean="0"/>
            </a:br>
            <a:endParaRPr lang="hu-HU" dirty="0"/>
          </a:p>
        </p:txBody>
      </p:sp>
      <p:sp>
        <p:nvSpPr>
          <p:cNvPr id="3" name="Tartalom helye 2"/>
          <p:cNvSpPr>
            <a:spLocks noGrp="1"/>
          </p:cNvSpPr>
          <p:nvPr>
            <p:ph idx="1"/>
          </p:nvPr>
        </p:nvSpPr>
        <p:spPr>
          <a:xfrm>
            <a:off x="838200" y="889000"/>
            <a:ext cx="10515600" cy="5969000"/>
          </a:xfrm>
        </p:spPr>
        <p:txBody>
          <a:bodyPr>
            <a:normAutofit/>
          </a:bodyPr>
          <a:lstStyle/>
          <a:p>
            <a:pPr marL="0" indent="0">
              <a:buNone/>
            </a:pPr>
            <a:r>
              <a:rPr lang="hu-HU" sz="3200" dirty="0" smtClean="0"/>
              <a:t>Epilepsziás </a:t>
            </a:r>
            <a:r>
              <a:rPr lang="hu-HU" sz="3200" dirty="0"/>
              <a:t>roham, egyéb tudatbeszűkülés, drog hatására, különféle </a:t>
            </a:r>
            <a:r>
              <a:rPr lang="hu-HU" sz="3200" dirty="0" err="1"/>
              <a:t>tudatállaptokban</a:t>
            </a:r>
            <a:r>
              <a:rPr lang="hu-HU" sz="3200" dirty="0"/>
              <a:t>. </a:t>
            </a:r>
            <a:r>
              <a:rPr lang="hu-HU" sz="3200" dirty="0" err="1"/>
              <a:t>Kaleidoszkopszerű</a:t>
            </a:r>
            <a:r>
              <a:rPr lang="hu-HU" sz="3200" dirty="0"/>
              <a:t> látványosság, "álomszerű állapot" (</a:t>
            </a:r>
            <a:r>
              <a:rPr lang="hu-HU" sz="3200" dirty="0" err="1"/>
              <a:t>dreamy</a:t>
            </a:r>
            <a:r>
              <a:rPr lang="hu-HU" sz="3200" dirty="0"/>
              <a:t> </a:t>
            </a:r>
            <a:r>
              <a:rPr lang="hu-HU" sz="3200" dirty="0" err="1"/>
              <a:t>state</a:t>
            </a:r>
            <a:r>
              <a:rPr lang="hu-HU" sz="3200" dirty="0"/>
              <a:t>), "látomás", stb. </a:t>
            </a:r>
            <a:endParaRPr lang="hu-HU" sz="3200" dirty="0" smtClean="0"/>
          </a:p>
          <a:p>
            <a:pPr marL="0" indent="0">
              <a:buNone/>
            </a:pPr>
            <a:endParaRPr lang="hu-HU" sz="3200" dirty="0"/>
          </a:p>
          <a:p>
            <a:pPr marL="0" indent="0">
              <a:buNone/>
            </a:pPr>
            <a:r>
              <a:rPr lang="hu-HU" sz="3200" dirty="0" smtClean="0"/>
              <a:t>Ezek </a:t>
            </a:r>
            <a:r>
              <a:rPr lang="hu-HU" sz="3200" b="1" dirty="0"/>
              <a:t>nem téboly-élmények, </a:t>
            </a:r>
            <a:r>
              <a:rPr lang="hu-HU" sz="3200" dirty="0"/>
              <a:t>kritikus reakció követi őket, de igen mélyen megváltoztathatják a személy élményvilágát. (Ezért - is - veszélyes egyetlen drog-kísérlet is, ezért is elitélendők azok a "tudósok", akik pl. az LSD-t propagálják!) </a:t>
            </a:r>
            <a:endParaRPr lang="hu-HU" sz="3200" dirty="0" smtClean="0"/>
          </a:p>
          <a:p>
            <a:pPr marL="0" indent="0">
              <a:buNone/>
            </a:pPr>
            <a:endParaRPr lang="hu-HU" sz="3200" dirty="0"/>
          </a:p>
          <a:p>
            <a:pPr marL="0" indent="0">
              <a:buNone/>
            </a:pPr>
            <a:r>
              <a:rPr lang="hu-HU" sz="3200" dirty="0" smtClean="0"/>
              <a:t>Nem </a:t>
            </a:r>
            <a:r>
              <a:rPr lang="hu-HU" sz="3200" dirty="0"/>
              <a:t>hozzák létre azonban az "igazi" immanens hallucinációk "</a:t>
            </a:r>
            <a:r>
              <a:rPr lang="hu-HU" sz="3200" b="1" dirty="0"/>
              <a:t>harmadik világát", </a:t>
            </a:r>
            <a:r>
              <a:rPr lang="hu-HU" sz="3200" dirty="0"/>
              <a:t>amelyben a pszichotikus él, megváltozott "valóságban", megváltozott emberként.</a:t>
            </a:r>
          </a:p>
        </p:txBody>
      </p:sp>
    </p:spTree>
    <p:extLst>
      <p:ext uri="{BB962C8B-B14F-4D97-AF65-F5344CB8AC3E}">
        <p14:creationId xmlns:p14="http://schemas.microsoft.com/office/powerpoint/2010/main" val="40528572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377825"/>
            <a:ext cx="10515600" cy="1325563"/>
          </a:xfrm>
        </p:spPr>
        <p:txBody>
          <a:bodyPr/>
          <a:lstStyle/>
          <a:p>
            <a:r>
              <a:rPr lang="hu-HU" b="1" dirty="0"/>
              <a:t>A PERCEPCIÓ-ZAVAROK PATOGENEZISE</a:t>
            </a:r>
            <a:endParaRPr lang="hu-HU" dirty="0"/>
          </a:p>
        </p:txBody>
      </p:sp>
      <p:sp>
        <p:nvSpPr>
          <p:cNvPr id="3" name="Tartalom helye 2"/>
          <p:cNvSpPr>
            <a:spLocks noGrp="1"/>
          </p:cNvSpPr>
          <p:nvPr>
            <p:ph idx="1"/>
          </p:nvPr>
        </p:nvSpPr>
        <p:spPr/>
        <p:txBody>
          <a:bodyPr/>
          <a:lstStyle/>
          <a:p>
            <a:pPr marL="0" indent="0">
              <a:buNone/>
            </a:pPr>
            <a:r>
              <a:rPr lang="hu-HU" b="1" dirty="0"/>
              <a:t>Az </a:t>
            </a:r>
            <a:r>
              <a:rPr lang="hu-HU" b="1" dirty="0" err="1"/>
              <a:t>impercepció</a:t>
            </a:r>
            <a:r>
              <a:rPr lang="hu-HU" b="1" dirty="0"/>
              <a:t> </a:t>
            </a:r>
            <a:r>
              <a:rPr lang="hu-HU" dirty="0"/>
              <a:t>okai (külön-külön, vagy rendszerben): </a:t>
            </a:r>
          </a:p>
          <a:p>
            <a:pPr marL="0" indent="0">
              <a:buNone/>
            </a:pPr>
            <a:r>
              <a:rPr lang="hu-HU" dirty="0"/>
              <a:t>- </a:t>
            </a:r>
            <a:r>
              <a:rPr lang="hu-HU" dirty="0" err="1"/>
              <a:t>periferiális</a:t>
            </a:r>
            <a:r>
              <a:rPr lang="hu-HU" dirty="0"/>
              <a:t> szenzoros károsodás </a:t>
            </a:r>
          </a:p>
          <a:p>
            <a:pPr marL="0" indent="0">
              <a:buNone/>
            </a:pPr>
            <a:r>
              <a:rPr lang="hu-HU" dirty="0"/>
              <a:t>- az adott érzékszervi modalitás szerinti </a:t>
            </a:r>
            <a:r>
              <a:rPr lang="hu-HU" dirty="0" err="1"/>
              <a:t>kortikális</a:t>
            </a:r>
            <a:r>
              <a:rPr lang="hu-HU" dirty="0"/>
              <a:t> (kérgi) zavar </a:t>
            </a:r>
          </a:p>
          <a:p>
            <a:pPr marL="0" indent="0">
              <a:buNone/>
            </a:pPr>
            <a:r>
              <a:rPr lang="hu-HU" dirty="0"/>
              <a:t>- központi idegrendszer sajátos, egészleges, funkció zavara </a:t>
            </a:r>
          </a:p>
          <a:p>
            <a:pPr marL="0" indent="0">
              <a:buNone/>
            </a:pPr>
            <a:endParaRPr lang="hu-HU" dirty="0"/>
          </a:p>
        </p:txBody>
      </p:sp>
    </p:spTree>
    <p:extLst>
      <p:ext uri="{BB962C8B-B14F-4D97-AF65-F5344CB8AC3E}">
        <p14:creationId xmlns:p14="http://schemas.microsoft.com/office/powerpoint/2010/main" val="42149321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23812"/>
            <a:ext cx="10515600" cy="1325563"/>
          </a:xfrm>
        </p:spPr>
        <p:txBody>
          <a:bodyPr/>
          <a:lstStyle/>
          <a:p>
            <a:r>
              <a:rPr lang="hu-HU" dirty="0" smtClean="0"/>
              <a:t/>
            </a:r>
            <a:br>
              <a:rPr lang="hu-HU" dirty="0" smtClean="0"/>
            </a:br>
            <a:endParaRPr lang="hu-HU" dirty="0"/>
          </a:p>
        </p:txBody>
      </p:sp>
      <p:sp>
        <p:nvSpPr>
          <p:cNvPr id="3" name="Tartalom helye 2"/>
          <p:cNvSpPr>
            <a:spLocks noGrp="1"/>
          </p:cNvSpPr>
          <p:nvPr>
            <p:ph idx="1"/>
          </p:nvPr>
        </p:nvSpPr>
        <p:spPr>
          <a:xfrm>
            <a:off x="838200" y="1041400"/>
            <a:ext cx="10515600" cy="5448300"/>
          </a:xfrm>
        </p:spPr>
        <p:txBody>
          <a:bodyPr>
            <a:normAutofit/>
          </a:bodyPr>
          <a:lstStyle/>
          <a:p>
            <a:pPr marL="0" indent="0">
              <a:buNone/>
            </a:pPr>
            <a:r>
              <a:rPr lang="es-ES" sz="3200" b="1" dirty="0"/>
              <a:t>A rendellenes percepció lehetséges okai: </a:t>
            </a:r>
            <a:endParaRPr lang="es-ES" sz="3200" dirty="0"/>
          </a:p>
          <a:p>
            <a:pPr marL="0" indent="0">
              <a:buNone/>
            </a:pPr>
            <a:r>
              <a:rPr lang="hu-HU" sz="3200" dirty="0"/>
              <a:t>Centrális zavar: az érzelmi, személyes és kognitív tényezők aránytalanul erősek meghamisítják a perifériás szenzoros folyamatokat. (Pl. szorongás következtében fenyegetőnek észlelt jelentés-nélküli folt) </a:t>
            </a:r>
          </a:p>
          <a:p>
            <a:pPr marL="0" indent="0">
              <a:buNone/>
            </a:pPr>
            <a:endParaRPr lang="hu-HU" sz="3200" b="1" dirty="0" smtClean="0"/>
          </a:p>
          <a:p>
            <a:pPr marL="0" indent="0">
              <a:buNone/>
            </a:pPr>
            <a:r>
              <a:rPr lang="hu-HU" sz="3200" b="1" dirty="0" smtClean="0"/>
              <a:t>A </a:t>
            </a:r>
            <a:r>
              <a:rPr lang="hu-HU" sz="3200" b="1" dirty="0" err="1"/>
              <a:t>tévpercepciók</a:t>
            </a:r>
            <a:r>
              <a:rPr lang="hu-HU" sz="3200" b="1" dirty="0"/>
              <a:t> </a:t>
            </a:r>
            <a:r>
              <a:rPr lang="hu-HU" sz="3200" b="1" dirty="0" err="1"/>
              <a:t>patogenezise</a:t>
            </a:r>
            <a:r>
              <a:rPr lang="hu-HU" sz="3200" b="1" dirty="0"/>
              <a:t>: k</a:t>
            </a:r>
            <a:r>
              <a:rPr lang="hu-HU" sz="3200" dirty="0"/>
              <a:t>özelebbről fel nem tárt módon: pszichózis</a:t>
            </a:r>
          </a:p>
        </p:txBody>
      </p:sp>
    </p:spTree>
    <p:extLst>
      <p:ext uri="{BB962C8B-B14F-4D97-AF65-F5344CB8AC3E}">
        <p14:creationId xmlns:p14="http://schemas.microsoft.com/office/powerpoint/2010/main" val="42345937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Az érzékcsalódások </a:t>
            </a:r>
            <a:r>
              <a:rPr lang="hu-HU" b="1" dirty="0" err="1" smtClean="0"/>
              <a:t>patogenezise</a:t>
            </a:r>
            <a:r>
              <a:rPr lang="hu-HU" b="1" dirty="0" smtClean="0"/>
              <a:t> </a:t>
            </a:r>
            <a:r>
              <a:rPr lang="hu-HU" dirty="0" smtClean="0"/>
              <a:t/>
            </a:r>
            <a:br>
              <a:rPr lang="hu-HU" dirty="0" smtClean="0"/>
            </a:br>
            <a:endParaRPr lang="hu-HU" dirty="0"/>
          </a:p>
        </p:txBody>
      </p:sp>
      <p:sp>
        <p:nvSpPr>
          <p:cNvPr id="3" name="Tartalom helye 2"/>
          <p:cNvSpPr>
            <a:spLocks noGrp="1"/>
          </p:cNvSpPr>
          <p:nvPr>
            <p:ph idx="1"/>
          </p:nvPr>
        </p:nvSpPr>
        <p:spPr>
          <a:xfrm>
            <a:off x="838200" y="1155700"/>
            <a:ext cx="10515600" cy="5702300"/>
          </a:xfrm>
        </p:spPr>
        <p:txBody>
          <a:bodyPr>
            <a:normAutofit/>
          </a:bodyPr>
          <a:lstStyle/>
          <a:p>
            <a:pPr marL="0" indent="0">
              <a:buNone/>
            </a:pPr>
            <a:r>
              <a:rPr lang="hu-HU" sz="3200" b="1" dirty="0" smtClean="0"/>
              <a:t>Szomatikus-mechanisztikus </a:t>
            </a:r>
            <a:r>
              <a:rPr lang="hu-HU" sz="3200" b="1" dirty="0"/>
              <a:t>elméletek: </a:t>
            </a:r>
            <a:r>
              <a:rPr lang="hu-HU" sz="3200" dirty="0"/>
              <a:t>az idegrendszer működési rendellenessége (bizonyos központi idegrendszeri helyek túlingereltsége) </a:t>
            </a:r>
            <a:endParaRPr lang="hu-HU" sz="3200" dirty="0" smtClean="0"/>
          </a:p>
          <a:p>
            <a:pPr>
              <a:buFontTx/>
              <a:buChar char="-"/>
            </a:pPr>
            <a:endParaRPr lang="hu-HU" sz="3200" dirty="0"/>
          </a:p>
          <a:p>
            <a:pPr>
              <a:buFontTx/>
              <a:buChar char="-"/>
            </a:pPr>
            <a:endParaRPr lang="hu-HU" sz="3200" dirty="0"/>
          </a:p>
          <a:p>
            <a:pPr marL="0" indent="0">
              <a:buNone/>
            </a:pPr>
            <a:r>
              <a:rPr lang="hu-HU" sz="3200" dirty="0" err="1" smtClean="0"/>
              <a:t>-</a:t>
            </a:r>
            <a:r>
              <a:rPr lang="hu-HU" sz="3200" b="1" dirty="0" err="1" smtClean="0"/>
              <a:t>Pszichodinamikai</a:t>
            </a:r>
            <a:r>
              <a:rPr lang="hu-HU" sz="3200" b="1" dirty="0" smtClean="0"/>
              <a:t> </a:t>
            </a:r>
            <a:r>
              <a:rPr lang="hu-HU" sz="3200" b="1" dirty="0"/>
              <a:t>elméletek: </a:t>
            </a:r>
            <a:r>
              <a:rPr lang="hu-HU" sz="3200" dirty="0"/>
              <a:t>pszichikus egyensúly megbomlása, elhárított vágyak, komplexusok érvényesülnek (pszichoanalitikus), személyes élettörténeti események aktuálisan ható tényezői és az aktuális helyzet kritikus mozzanatainak egymásra hatása váltja ki (szituációanalízis). </a:t>
            </a:r>
          </a:p>
          <a:p>
            <a:pPr marL="0" indent="0">
              <a:buNone/>
            </a:pPr>
            <a:endParaRPr lang="hu-HU" sz="3200" dirty="0"/>
          </a:p>
        </p:txBody>
      </p:sp>
    </p:spTree>
    <p:extLst>
      <p:ext uri="{BB962C8B-B14F-4D97-AF65-F5344CB8AC3E}">
        <p14:creationId xmlns:p14="http://schemas.microsoft.com/office/powerpoint/2010/main" val="1649857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1. IMPERCEPCIÓ </a:t>
            </a:r>
            <a:endParaRPr lang="hu-HU" dirty="0"/>
          </a:p>
        </p:txBody>
      </p:sp>
      <p:sp>
        <p:nvSpPr>
          <p:cNvPr id="3" name="Tartalom helye 2"/>
          <p:cNvSpPr>
            <a:spLocks noGrp="1"/>
          </p:cNvSpPr>
          <p:nvPr>
            <p:ph idx="1"/>
          </p:nvPr>
        </p:nvSpPr>
        <p:spPr/>
        <p:txBody>
          <a:bodyPr/>
          <a:lstStyle/>
          <a:p>
            <a:endParaRPr lang="hu-HU" dirty="0"/>
          </a:p>
          <a:p>
            <a:pPr marL="0" indent="0">
              <a:buNone/>
            </a:pPr>
            <a:r>
              <a:rPr lang="hu-HU" dirty="0"/>
              <a:t> </a:t>
            </a:r>
            <a:r>
              <a:rPr lang="hu-HU" dirty="0" smtClean="0"/>
              <a:t>Az </a:t>
            </a:r>
            <a:r>
              <a:rPr lang="hu-HU" dirty="0"/>
              <a:t>észlelés tárgyának megfelelő észrevevés/felismerés/észlelés nem következik be, de ez nem az érzékszervek, vagy a gondolkodás zavaraival magyarázható. </a:t>
            </a:r>
            <a:endParaRPr lang="hu-HU" dirty="0" smtClean="0"/>
          </a:p>
          <a:p>
            <a:pPr marL="0" indent="0">
              <a:buNone/>
            </a:pPr>
            <a:r>
              <a:rPr lang="hu-HU" dirty="0" smtClean="0"/>
              <a:t>Ez </a:t>
            </a:r>
            <a:r>
              <a:rPr lang="hu-HU" dirty="0"/>
              <a:t>az észlelés hiánya, amit </a:t>
            </a:r>
            <a:r>
              <a:rPr lang="hu-HU" b="1" dirty="0" err="1"/>
              <a:t>agnóziának</a:t>
            </a:r>
            <a:r>
              <a:rPr lang="hu-HU" dirty="0"/>
              <a:t> nevezünk. </a:t>
            </a:r>
          </a:p>
        </p:txBody>
      </p:sp>
    </p:spTree>
    <p:extLst>
      <p:ext uri="{BB962C8B-B14F-4D97-AF65-F5344CB8AC3E}">
        <p14:creationId xmlns:p14="http://schemas.microsoft.com/office/powerpoint/2010/main" val="255200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
            </a:r>
            <a:br>
              <a:rPr lang="hu-HU" dirty="0"/>
            </a:br>
            <a:r>
              <a:rPr lang="hu-HU" dirty="0"/>
              <a:t> 1.1. </a:t>
            </a:r>
            <a:r>
              <a:rPr lang="hu-HU" b="1" dirty="0"/>
              <a:t>Vizuális </a:t>
            </a:r>
            <a:r>
              <a:rPr lang="hu-HU" b="1" dirty="0" err="1"/>
              <a:t>impercepció</a:t>
            </a:r>
            <a:r>
              <a:rPr lang="hu-HU" b="1" dirty="0"/>
              <a:t> </a:t>
            </a:r>
            <a:endParaRPr lang="hu-HU" dirty="0"/>
          </a:p>
        </p:txBody>
      </p:sp>
      <p:sp>
        <p:nvSpPr>
          <p:cNvPr id="3" name="Tartalom helye 2"/>
          <p:cNvSpPr>
            <a:spLocks noGrp="1"/>
          </p:cNvSpPr>
          <p:nvPr>
            <p:ph idx="1"/>
          </p:nvPr>
        </p:nvSpPr>
        <p:spPr/>
        <p:txBody>
          <a:bodyPr/>
          <a:lstStyle/>
          <a:p>
            <a:endParaRPr lang="hu-HU" dirty="0"/>
          </a:p>
          <a:p>
            <a:pPr marL="0" indent="0">
              <a:lnSpc>
                <a:spcPct val="150000"/>
              </a:lnSpc>
              <a:buNone/>
            </a:pPr>
            <a:r>
              <a:rPr lang="hu-HU" b="1" dirty="0" err="1" smtClean="0"/>
              <a:t>Unilaterális</a:t>
            </a:r>
            <a:r>
              <a:rPr lang="hu-HU" b="1" dirty="0" smtClean="0"/>
              <a:t> </a:t>
            </a:r>
            <a:r>
              <a:rPr lang="hu-HU" b="1" dirty="0" err="1"/>
              <a:t>tér-agnózia</a:t>
            </a:r>
            <a:r>
              <a:rPr lang="hu-HU" b="1" dirty="0"/>
              <a:t>: </a:t>
            </a:r>
            <a:r>
              <a:rPr lang="hu-HU" dirty="0"/>
              <a:t>a beteg "nem látja meg" a térbeli viszonylatokat, helytelenül észleli a tárgyak térbeli elrendeződését. Gyakran jár együtt szenzoros zavarokkal, </a:t>
            </a:r>
            <a:r>
              <a:rPr lang="hu-HU" dirty="0" err="1" smtClean="0"/>
              <a:t>nervus</a:t>
            </a:r>
            <a:r>
              <a:rPr lang="hu-HU" dirty="0" smtClean="0"/>
              <a:t> </a:t>
            </a:r>
            <a:r>
              <a:rPr lang="hu-HU" dirty="0" err="1"/>
              <a:t>oculomotorius</a:t>
            </a:r>
            <a:r>
              <a:rPr lang="hu-HU" dirty="0"/>
              <a:t> beidegződési zavaraival. </a:t>
            </a:r>
          </a:p>
        </p:txBody>
      </p:sp>
    </p:spTree>
    <p:extLst>
      <p:ext uri="{BB962C8B-B14F-4D97-AF65-F5344CB8AC3E}">
        <p14:creationId xmlns:p14="http://schemas.microsoft.com/office/powerpoint/2010/main" val="2425888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584199"/>
            <a:ext cx="10515600" cy="2224088"/>
          </a:xfrm>
        </p:spPr>
        <p:txBody>
          <a:bodyPr/>
          <a:lstStyle/>
          <a:p>
            <a:r>
              <a:rPr lang="hu-HU" dirty="0" smtClean="0"/>
              <a:t>1.1. </a:t>
            </a:r>
            <a:r>
              <a:rPr lang="hu-HU" b="1" dirty="0" smtClean="0"/>
              <a:t>Vizuális </a:t>
            </a:r>
            <a:r>
              <a:rPr lang="hu-HU" b="1" dirty="0" err="1" smtClean="0"/>
              <a:t>impercepció</a:t>
            </a:r>
            <a:r>
              <a:rPr lang="hu-HU" b="1" dirty="0" smtClean="0"/>
              <a:t> </a:t>
            </a:r>
            <a:endParaRPr lang="hu-HU" dirty="0"/>
          </a:p>
        </p:txBody>
      </p:sp>
      <p:sp>
        <p:nvSpPr>
          <p:cNvPr id="3" name="Tartalom helye 2"/>
          <p:cNvSpPr>
            <a:spLocks noGrp="1"/>
          </p:cNvSpPr>
          <p:nvPr>
            <p:ph idx="1"/>
          </p:nvPr>
        </p:nvSpPr>
        <p:spPr>
          <a:xfrm>
            <a:off x="838200" y="1028700"/>
            <a:ext cx="10515600" cy="5588000"/>
          </a:xfrm>
        </p:spPr>
        <p:txBody>
          <a:bodyPr/>
          <a:lstStyle/>
          <a:p>
            <a:endParaRPr lang="hu-HU" dirty="0"/>
          </a:p>
          <a:p>
            <a:pPr marL="0" indent="0">
              <a:buNone/>
            </a:pPr>
            <a:r>
              <a:rPr lang="hu-HU" sz="3200" b="1" dirty="0" smtClean="0"/>
              <a:t>Vizuális </a:t>
            </a:r>
            <a:r>
              <a:rPr lang="hu-HU" sz="3200" b="1" dirty="0" err="1"/>
              <a:t>amorfognózia</a:t>
            </a:r>
            <a:r>
              <a:rPr lang="hu-HU" sz="3200" b="1" dirty="0"/>
              <a:t>: </a:t>
            </a:r>
            <a:r>
              <a:rPr lang="hu-HU" sz="3200" dirty="0"/>
              <a:t>alak és mozgás-észlelés zavara. </a:t>
            </a:r>
          </a:p>
          <a:p>
            <a:pPr marL="0" indent="0">
              <a:buNone/>
            </a:pPr>
            <a:r>
              <a:rPr lang="hu-HU" sz="3200" b="1" dirty="0" err="1" smtClean="0"/>
              <a:t>Diszkromatopszia</a:t>
            </a:r>
            <a:r>
              <a:rPr lang="hu-HU" sz="3200" b="1" dirty="0"/>
              <a:t>: </a:t>
            </a:r>
            <a:r>
              <a:rPr lang="hu-HU" sz="3200" dirty="0"/>
              <a:t>színek észlelésének, elkülönítésének zavarai </a:t>
            </a:r>
          </a:p>
          <a:p>
            <a:pPr marL="0" indent="0">
              <a:buNone/>
            </a:pPr>
            <a:r>
              <a:rPr lang="hu-HU" sz="3200" b="1" dirty="0" err="1" smtClean="0"/>
              <a:t>Szín-agnózia</a:t>
            </a:r>
            <a:r>
              <a:rPr lang="hu-HU" sz="3200" b="1" dirty="0"/>
              <a:t>: </a:t>
            </a:r>
            <a:r>
              <a:rPr lang="hu-HU" sz="3200" dirty="0"/>
              <a:t>színek megnevezésének zavara (keveredhet színamnéziával, szín-afáziával) </a:t>
            </a:r>
          </a:p>
          <a:p>
            <a:pPr marL="0" indent="0">
              <a:buNone/>
            </a:pPr>
            <a:r>
              <a:rPr lang="hu-HU" sz="3200" b="1" dirty="0" err="1" smtClean="0"/>
              <a:t>Tárgy-agnózia</a:t>
            </a:r>
            <a:r>
              <a:rPr lang="hu-HU" sz="3200" b="1" dirty="0"/>
              <a:t>: </a:t>
            </a:r>
            <a:r>
              <a:rPr lang="hu-HU" sz="3200" dirty="0"/>
              <a:t>mindent lát, de nem ismeri fel, ki az, mi az, amit lát. ("Lelki vakság". </a:t>
            </a:r>
            <a:r>
              <a:rPr lang="hu-HU" sz="3200" dirty="0" err="1"/>
              <a:t>pl</a:t>
            </a:r>
            <a:r>
              <a:rPr lang="hu-HU" sz="3200" dirty="0"/>
              <a:t>:tudja, hogy bútorozott szobában van, de a bútorokat nem tudja megnevezni.) </a:t>
            </a:r>
          </a:p>
        </p:txBody>
      </p:sp>
    </p:spTree>
    <p:extLst>
      <p:ext uri="{BB962C8B-B14F-4D97-AF65-F5344CB8AC3E}">
        <p14:creationId xmlns:p14="http://schemas.microsoft.com/office/powerpoint/2010/main" val="4014346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1.1. </a:t>
            </a:r>
            <a:r>
              <a:rPr lang="hu-HU" b="1" dirty="0" smtClean="0"/>
              <a:t>Vizuális </a:t>
            </a:r>
            <a:r>
              <a:rPr lang="hu-HU" b="1" dirty="0" err="1" smtClean="0"/>
              <a:t>impercepció</a:t>
            </a:r>
            <a:r>
              <a:rPr lang="hu-HU" b="1" dirty="0" smtClean="0"/>
              <a:t> </a:t>
            </a:r>
            <a:endParaRPr lang="hu-HU" dirty="0"/>
          </a:p>
        </p:txBody>
      </p:sp>
      <p:sp>
        <p:nvSpPr>
          <p:cNvPr id="3" name="Tartalom helye 2"/>
          <p:cNvSpPr>
            <a:spLocks noGrp="1"/>
          </p:cNvSpPr>
          <p:nvPr>
            <p:ph idx="1"/>
          </p:nvPr>
        </p:nvSpPr>
        <p:spPr/>
        <p:txBody>
          <a:bodyPr>
            <a:normAutofit/>
          </a:bodyPr>
          <a:lstStyle/>
          <a:p>
            <a:pPr marL="0" indent="0">
              <a:lnSpc>
                <a:spcPct val="150000"/>
              </a:lnSpc>
              <a:buNone/>
            </a:pPr>
            <a:r>
              <a:rPr lang="hu-HU" sz="3200" b="1" dirty="0" err="1" smtClean="0"/>
              <a:t>Prozopagnózia</a:t>
            </a:r>
            <a:r>
              <a:rPr lang="hu-HU" sz="3200" b="1" dirty="0" smtClean="0"/>
              <a:t>: </a:t>
            </a:r>
            <a:r>
              <a:rPr lang="hu-HU" sz="3200" dirty="0" smtClean="0"/>
              <a:t>ismerős arcot nem ismer fel, bár látja </a:t>
            </a:r>
          </a:p>
          <a:p>
            <a:pPr marL="0" indent="0">
              <a:lnSpc>
                <a:spcPct val="150000"/>
              </a:lnSpc>
              <a:buNone/>
            </a:pPr>
            <a:r>
              <a:rPr lang="hu-HU" sz="3200" b="1" dirty="0" err="1" smtClean="0"/>
              <a:t>Agnóziás</a:t>
            </a:r>
            <a:r>
              <a:rPr lang="hu-HU" sz="3200" b="1" dirty="0" smtClean="0"/>
              <a:t> </a:t>
            </a:r>
            <a:r>
              <a:rPr lang="hu-HU" sz="3200" b="1" dirty="0" err="1" smtClean="0"/>
              <a:t>alexia</a:t>
            </a:r>
            <a:r>
              <a:rPr lang="hu-HU" sz="3200" b="1" dirty="0" smtClean="0"/>
              <a:t> </a:t>
            </a:r>
            <a:r>
              <a:rPr lang="hu-HU" sz="3200" dirty="0" smtClean="0"/>
              <a:t>(</a:t>
            </a:r>
            <a:r>
              <a:rPr lang="hu-HU" sz="3200" dirty="0" err="1" smtClean="0"/>
              <a:t>literális</a:t>
            </a:r>
            <a:r>
              <a:rPr lang="hu-HU" sz="3200" dirty="0" smtClean="0"/>
              <a:t> </a:t>
            </a:r>
            <a:r>
              <a:rPr lang="hu-HU" sz="3200" dirty="0" err="1" smtClean="0"/>
              <a:t>alexia</a:t>
            </a:r>
            <a:r>
              <a:rPr lang="hu-HU" sz="3200" dirty="0" smtClean="0"/>
              <a:t>): betűket nem ismer fel, összecserél (ha hasonlatosak pl. E- F; b-d) </a:t>
            </a:r>
          </a:p>
          <a:p>
            <a:pPr marL="0" indent="0">
              <a:lnSpc>
                <a:spcPct val="150000"/>
              </a:lnSpc>
              <a:buNone/>
            </a:pPr>
            <a:r>
              <a:rPr lang="hu-HU" sz="3200" b="1" dirty="0" err="1" smtClean="0"/>
              <a:t>Szituáció-agnózia</a:t>
            </a:r>
            <a:r>
              <a:rPr lang="hu-HU" sz="3200" b="1" dirty="0" smtClean="0"/>
              <a:t> </a:t>
            </a:r>
            <a:r>
              <a:rPr lang="hu-HU" sz="3200" dirty="0" smtClean="0"/>
              <a:t>(</a:t>
            </a:r>
            <a:r>
              <a:rPr lang="hu-HU" sz="3200" dirty="0" err="1" smtClean="0"/>
              <a:t>szimultán-agnózia</a:t>
            </a:r>
            <a:r>
              <a:rPr lang="hu-HU" sz="3200" dirty="0" smtClean="0"/>
              <a:t>): képsor minden képét felismeri, de összefüggésüket, a képsor jelentését </a:t>
            </a:r>
            <a:r>
              <a:rPr lang="hu-HU" sz="3200" dirty="0"/>
              <a:t>nem </a:t>
            </a:r>
          </a:p>
        </p:txBody>
      </p:sp>
    </p:spTree>
    <p:extLst>
      <p:ext uri="{BB962C8B-B14F-4D97-AF65-F5344CB8AC3E}">
        <p14:creationId xmlns:p14="http://schemas.microsoft.com/office/powerpoint/2010/main" val="798264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dirty="0" smtClean="0"/>
              <a:t>!!!</a:t>
            </a:r>
            <a:endParaRPr lang="hu-HU" dirty="0"/>
          </a:p>
        </p:txBody>
      </p:sp>
      <p:sp>
        <p:nvSpPr>
          <p:cNvPr id="3" name="Tartalom helye 2"/>
          <p:cNvSpPr>
            <a:spLocks noGrp="1"/>
          </p:cNvSpPr>
          <p:nvPr>
            <p:ph idx="1"/>
          </p:nvPr>
        </p:nvSpPr>
        <p:spPr/>
        <p:txBody>
          <a:bodyPr>
            <a:normAutofit fontScale="92500" lnSpcReduction="10000"/>
          </a:bodyPr>
          <a:lstStyle/>
          <a:p>
            <a:pPr marL="0" indent="0">
              <a:lnSpc>
                <a:spcPct val="150000"/>
              </a:lnSpc>
              <a:buNone/>
            </a:pPr>
            <a:r>
              <a:rPr lang="hu-HU" sz="3200" u="sng" dirty="0" smtClean="0"/>
              <a:t>A </a:t>
            </a:r>
            <a:r>
              <a:rPr lang="hu-HU" sz="3200" u="sng" dirty="0"/>
              <a:t>vizuális </a:t>
            </a:r>
            <a:r>
              <a:rPr lang="hu-HU" sz="3200" u="sng" dirty="0" err="1"/>
              <a:t>agnózia</a:t>
            </a:r>
            <a:r>
              <a:rPr lang="hu-HU" sz="3200" u="sng" dirty="0"/>
              <a:t> </a:t>
            </a:r>
            <a:r>
              <a:rPr lang="hu-HU" sz="3200" dirty="0"/>
              <a:t>különböző formái gyakran járnak együtt más </a:t>
            </a:r>
            <a:r>
              <a:rPr lang="hu-HU" sz="3200" b="1" dirty="0" err="1"/>
              <a:t>cortex-zavarokkal</a:t>
            </a:r>
            <a:r>
              <a:rPr lang="hu-HU" sz="3200" b="1" dirty="0"/>
              <a:t>. </a:t>
            </a:r>
            <a:endParaRPr lang="hu-HU" sz="3200" b="1" dirty="0" smtClean="0"/>
          </a:p>
          <a:p>
            <a:pPr marL="0" indent="0">
              <a:lnSpc>
                <a:spcPct val="150000"/>
              </a:lnSpc>
              <a:buNone/>
            </a:pPr>
            <a:r>
              <a:rPr lang="hu-HU" sz="3200" dirty="0" smtClean="0"/>
              <a:t>Pl</a:t>
            </a:r>
            <a:r>
              <a:rPr lang="hu-HU" sz="3200" dirty="0"/>
              <a:t>. A </a:t>
            </a:r>
            <a:r>
              <a:rPr lang="hu-HU" sz="3200" b="1" dirty="0" err="1"/>
              <a:t>tárgyagnózia</a:t>
            </a:r>
            <a:r>
              <a:rPr lang="hu-HU" sz="3200" b="1" dirty="0"/>
              <a:t> </a:t>
            </a:r>
            <a:r>
              <a:rPr lang="hu-HU" sz="3200" dirty="0"/>
              <a:t>- </a:t>
            </a:r>
            <a:r>
              <a:rPr lang="hu-HU" sz="3200" dirty="0" err="1"/>
              <a:t>konstrukcionális</a:t>
            </a:r>
            <a:r>
              <a:rPr lang="hu-HU" sz="3200" dirty="0"/>
              <a:t> </a:t>
            </a:r>
            <a:r>
              <a:rPr lang="hu-HU" sz="3200" dirty="0" err="1"/>
              <a:t>apraxiával</a:t>
            </a:r>
            <a:r>
              <a:rPr lang="hu-HU" sz="3200" dirty="0"/>
              <a:t>, diszlexiával, látómező-zavarral, néha: intelligencia deficittel. </a:t>
            </a:r>
          </a:p>
          <a:p>
            <a:pPr marL="0" indent="0">
              <a:lnSpc>
                <a:spcPct val="150000"/>
              </a:lnSpc>
              <a:buNone/>
            </a:pPr>
            <a:r>
              <a:rPr lang="hu-HU" sz="3200" dirty="0"/>
              <a:t>Pl. </a:t>
            </a:r>
            <a:r>
              <a:rPr lang="hu-HU" sz="3200" b="1" dirty="0"/>
              <a:t>A </a:t>
            </a:r>
            <a:r>
              <a:rPr lang="hu-HU" sz="3200" b="1" dirty="0" err="1"/>
              <a:t>prozopagnózia</a:t>
            </a:r>
            <a:r>
              <a:rPr lang="hu-HU" sz="3200" b="1" dirty="0"/>
              <a:t> </a:t>
            </a:r>
            <a:r>
              <a:rPr lang="hu-HU" sz="3200" dirty="0"/>
              <a:t>- diszlexiával, </a:t>
            </a:r>
            <a:r>
              <a:rPr lang="hu-HU" sz="3200" dirty="0" err="1"/>
              <a:t>diszkalkuliával</a:t>
            </a:r>
            <a:r>
              <a:rPr lang="hu-HU" sz="3200" dirty="0"/>
              <a:t>, látómező csökkenéssel, öltözködési </a:t>
            </a:r>
            <a:r>
              <a:rPr lang="hu-HU" sz="3200" dirty="0" err="1"/>
              <a:t>apraxiával</a:t>
            </a:r>
            <a:r>
              <a:rPr lang="hu-HU" sz="3200" dirty="0"/>
              <a:t>, </a:t>
            </a:r>
            <a:r>
              <a:rPr lang="hu-HU" sz="3200" dirty="0" err="1"/>
              <a:t>vesztibuláris</a:t>
            </a:r>
            <a:r>
              <a:rPr lang="hu-HU" sz="3200" dirty="0"/>
              <a:t> zavarokkal. </a:t>
            </a:r>
          </a:p>
        </p:txBody>
      </p:sp>
    </p:spTree>
    <p:extLst>
      <p:ext uri="{BB962C8B-B14F-4D97-AF65-F5344CB8AC3E}">
        <p14:creationId xmlns:p14="http://schemas.microsoft.com/office/powerpoint/2010/main" val="3034685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1066799"/>
            <a:ext cx="10515600" cy="2757488"/>
          </a:xfrm>
        </p:spPr>
        <p:txBody>
          <a:bodyPr>
            <a:normAutofit/>
          </a:bodyPr>
          <a:lstStyle/>
          <a:p>
            <a:r>
              <a:rPr lang="hu-HU" sz="3600" i="1" u="sng" dirty="0" err="1"/>
              <a:t>Neuropszichológiai</a:t>
            </a:r>
            <a:r>
              <a:rPr lang="hu-HU" sz="3600" i="1" u="sng" dirty="0"/>
              <a:t> vizsgálatok: </a:t>
            </a:r>
            <a:endParaRPr lang="hu-HU" sz="3600" u="sng" dirty="0"/>
          </a:p>
        </p:txBody>
      </p:sp>
      <p:sp>
        <p:nvSpPr>
          <p:cNvPr id="4" name="Tartalom helye 3"/>
          <p:cNvSpPr>
            <a:spLocks noGrp="1"/>
          </p:cNvSpPr>
          <p:nvPr>
            <p:ph sz="half" idx="1"/>
          </p:nvPr>
        </p:nvSpPr>
        <p:spPr>
          <a:xfrm>
            <a:off x="838200" y="850900"/>
            <a:ext cx="5181600" cy="5791200"/>
          </a:xfrm>
        </p:spPr>
        <p:txBody>
          <a:bodyPr>
            <a:normAutofit/>
          </a:bodyPr>
          <a:lstStyle/>
          <a:p>
            <a:pPr marL="0" indent="0">
              <a:buNone/>
            </a:pPr>
            <a:r>
              <a:rPr lang="hu-HU" sz="3200" b="1" dirty="0"/>
              <a:t>Vizuális </a:t>
            </a:r>
            <a:r>
              <a:rPr lang="hu-HU" sz="3200" b="1" dirty="0" err="1"/>
              <a:t>neglect</a:t>
            </a:r>
            <a:r>
              <a:rPr lang="hu-HU" sz="3200" b="1" dirty="0"/>
              <a:t> vizsgálata</a:t>
            </a:r>
            <a:r>
              <a:rPr lang="hu-HU" sz="3200" dirty="0"/>
              <a:t>: </a:t>
            </a:r>
            <a:r>
              <a:rPr lang="hu-HU" sz="3200" dirty="0" err="1"/>
              <a:t>Bells</a:t>
            </a:r>
            <a:r>
              <a:rPr lang="hu-HU" sz="3200" dirty="0"/>
              <a:t>/Harangok tesztje teszt </a:t>
            </a:r>
          </a:p>
          <a:p>
            <a:pPr marL="0" indent="0">
              <a:buNone/>
            </a:pPr>
            <a:endParaRPr lang="hu-HU" sz="3200" dirty="0" smtClean="0"/>
          </a:p>
          <a:p>
            <a:pPr marL="0" indent="0">
              <a:buNone/>
            </a:pPr>
            <a:r>
              <a:rPr lang="hu-HU" sz="3200" b="1" dirty="0" err="1" smtClean="0"/>
              <a:t>-</a:t>
            </a:r>
            <a:r>
              <a:rPr lang="hu-HU" sz="3200" b="1" dirty="0" err="1"/>
              <a:t>Színérzékelés</a:t>
            </a:r>
            <a:r>
              <a:rPr lang="hu-HU" sz="3200" b="1" dirty="0"/>
              <a:t> vizsgálata: </a:t>
            </a:r>
            <a:r>
              <a:rPr lang="hu-HU" sz="3200" dirty="0" err="1"/>
              <a:t>Ishihara</a:t>
            </a:r>
            <a:r>
              <a:rPr lang="hu-HU" sz="3200" dirty="0"/>
              <a:t> táblák </a:t>
            </a:r>
          </a:p>
          <a:p>
            <a:pPr marL="0" indent="0">
              <a:buNone/>
            </a:pPr>
            <a:endParaRPr lang="hu-HU" sz="3200" dirty="0" smtClean="0"/>
          </a:p>
          <a:p>
            <a:pPr marL="0" indent="0">
              <a:buNone/>
            </a:pPr>
            <a:r>
              <a:rPr lang="hu-HU" sz="3200" dirty="0" err="1" smtClean="0"/>
              <a:t>-</a:t>
            </a:r>
            <a:r>
              <a:rPr lang="hu-HU" sz="3200" b="1" dirty="0" err="1"/>
              <a:t>Színfelismerési</a:t>
            </a:r>
            <a:r>
              <a:rPr lang="hu-HU" sz="3200" b="1" dirty="0"/>
              <a:t> és megnevezési-zavar </a:t>
            </a:r>
            <a:r>
              <a:rPr lang="hu-HU" sz="3200" dirty="0" smtClean="0"/>
              <a:t>elkülönítése </a:t>
            </a:r>
            <a:r>
              <a:rPr lang="hu-HU" sz="3200" dirty="0" err="1" smtClean="0"/>
              <a:t>Damasio</a:t>
            </a:r>
            <a:r>
              <a:rPr lang="hu-HU" sz="3200" dirty="0" smtClean="0"/>
              <a:t> </a:t>
            </a:r>
            <a:r>
              <a:rPr lang="hu-HU" sz="3200" dirty="0"/>
              <a:t>és </a:t>
            </a:r>
            <a:r>
              <a:rPr lang="hu-HU" sz="3200" dirty="0" err="1"/>
              <a:t>mtsai</a:t>
            </a:r>
            <a:r>
              <a:rPr lang="hu-HU" sz="3200" dirty="0"/>
              <a:t> (1979) ötletes eljárást dolgoztak </a:t>
            </a:r>
            <a:r>
              <a:rPr lang="hu-HU" sz="3200" dirty="0" smtClean="0"/>
              <a:t>ki</a:t>
            </a:r>
            <a:endParaRPr lang="hu-HU" sz="3200" dirty="0"/>
          </a:p>
        </p:txBody>
      </p:sp>
      <p:sp>
        <p:nvSpPr>
          <p:cNvPr id="5" name="Tartalom helye 4"/>
          <p:cNvSpPr>
            <a:spLocks noGrp="1"/>
          </p:cNvSpPr>
          <p:nvPr>
            <p:ph sz="half" idx="2"/>
          </p:nvPr>
        </p:nvSpPr>
        <p:spPr>
          <a:xfrm>
            <a:off x="6172200" y="850900"/>
            <a:ext cx="5181600" cy="5791200"/>
          </a:xfrm>
        </p:spPr>
        <p:txBody>
          <a:bodyPr>
            <a:normAutofit/>
          </a:bodyPr>
          <a:lstStyle/>
          <a:p>
            <a:pPr marL="0" indent="0">
              <a:buNone/>
            </a:pPr>
            <a:r>
              <a:rPr lang="hu-HU" sz="3200" dirty="0" err="1" smtClean="0"/>
              <a:t>-</a:t>
            </a:r>
            <a:r>
              <a:rPr lang="hu-HU" sz="3200" b="1" dirty="0" err="1" smtClean="0"/>
              <a:t>Vizuális</a:t>
            </a:r>
            <a:r>
              <a:rPr lang="hu-HU" sz="3200" b="1" dirty="0" smtClean="0"/>
              <a:t> szerveződés vizsgálata:</a:t>
            </a:r>
            <a:r>
              <a:rPr lang="hu-HU" sz="3200" dirty="0" smtClean="0"/>
              <a:t> hiányos ábrák megfejtése, töredékes ábrák megoldása, többértelmű ábrák vizsgálata </a:t>
            </a:r>
          </a:p>
          <a:p>
            <a:pPr marL="0" indent="0">
              <a:buNone/>
            </a:pPr>
            <a:r>
              <a:rPr lang="hu-HU" sz="3200" dirty="0" smtClean="0"/>
              <a:t>Általában organikus /cerebrális károsodásra utalnak. (</a:t>
            </a:r>
            <a:r>
              <a:rPr lang="hu-HU" sz="3200" dirty="0" err="1" smtClean="0"/>
              <a:t>pl</a:t>
            </a:r>
            <a:r>
              <a:rPr lang="hu-HU" sz="3200" dirty="0" smtClean="0"/>
              <a:t> traumák, daganatok, </a:t>
            </a:r>
            <a:r>
              <a:rPr lang="hu-HU" sz="3200" dirty="0" err="1" smtClean="0"/>
              <a:t>hypoxiás</a:t>
            </a:r>
            <a:r>
              <a:rPr lang="hu-HU" sz="3200" dirty="0" smtClean="0"/>
              <a:t> </a:t>
            </a:r>
          </a:p>
          <a:p>
            <a:pPr marL="0" indent="0">
              <a:buNone/>
            </a:pPr>
            <a:endParaRPr lang="hu-HU" sz="3200" dirty="0"/>
          </a:p>
        </p:txBody>
      </p:sp>
    </p:spTree>
    <p:extLst>
      <p:ext uri="{BB962C8B-B14F-4D97-AF65-F5344CB8AC3E}">
        <p14:creationId xmlns:p14="http://schemas.microsoft.com/office/powerpoint/2010/main" val="653131718"/>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2223</Words>
  <Application>Microsoft Office PowerPoint</Application>
  <PresentationFormat>Szélesvásznú</PresentationFormat>
  <Paragraphs>183</Paragraphs>
  <Slides>38</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38</vt:i4>
      </vt:variant>
    </vt:vector>
  </HeadingPairs>
  <TitlesOfParts>
    <vt:vector size="42" baseType="lpstr">
      <vt:lpstr>Arial</vt:lpstr>
      <vt:lpstr>Calibri</vt:lpstr>
      <vt:lpstr>Calibri Light</vt:lpstr>
      <vt:lpstr>Office-téma</vt:lpstr>
      <vt:lpstr>  CENTRIPETALIS ZAVAROK=</vt:lpstr>
      <vt:lpstr> </vt:lpstr>
      <vt:lpstr>PowerPoint bemutató</vt:lpstr>
      <vt:lpstr>1. IMPERCEPCIÓ </vt:lpstr>
      <vt:lpstr>  1.1. Vizuális impercepció </vt:lpstr>
      <vt:lpstr>1.1. Vizuális impercepció </vt:lpstr>
      <vt:lpstr>1.1. Vizuális impercepció </vt:lpstr>
      <vt:lpstr>!!!</vt:lpstr>
      <vt:lpstr>Neuropszichológiai vizsgálatok: </vt:lpstr>
      <vt:lpstr>Színfelismerési és megnevezési-zavar elkülönítése  Damasio és mtsai.</vt:lpstr>
      <vt:lpstr>1.2. Akusztikus impercepció (többnyire nem izoláltan, hanem komplex afáziás és amnéziás zavar keretében) </vt:lpstr>
      <vt:lpstr>Neuropszichológiai vizsgálatok: </vt:lpstr>
      <vt:lpstr>1.3.Taktilis impercepció </vt:lpstr>
      <vt:lpstr>Neuropszichológiai vizsgálatok: </vt:lpstr>
      <vt:lpstr>1.4.Impercepciós jellegű testséma-zavarok </vt:lpstr>
      <vt:lpstr>Neuropszichológiai vizsgálatok</vt:lpstr>
      <vt:lpstr>2.TÉV-PERCEPCIÓ Ezeket az észlelés minőségi zavarainak is nevezzük.  </vt:lpstr>
      <vt:lpstr>2.TÉV-PERCEPCIÓ</vt:lpstr>
      <vt:lpstr>2.TÉV-PERCEPCIÓ</vt:lpstr>
      <vt:lpstr>2.TÉV-PERCEPCIÓ</vt:lpstr>
      <vt:lpstr>2.TÉV-PERCEPCIÓ/     2.5.Testérzés-zavarok </vt:lpstr>
      <vt:lpstr>3. RENDELLENES PERCEPCIÓ </vt:lpstr>
      <vt:lpstr>3. RENDELLENES PERCEPCIÓ </vt:lpstr>
      <vt:lpstr>3. RENDELLENES PERCEPCIÓ </vt:lpstr>
      <vt:lpstr>4. ÉRZÉKCSALÓDÁSOK ("centrifugális érzékelés")</vt:lpstr>
      <vt:lpstr>4. ÉRZÉKCSALÓDÁSOK</vt:lpstr>
      <vt:lpstr> </vt:lpstr>
      <vt:lpstr> </vt:lpstr>
      <vt:lpstr>a) Proteidoliák  </vt:lpstr>
      <vt:lpstr>  </vt:lpstr>
      <vt:lpstr>(b) Fanteidoliák</vt:lpstr>
      <vt:lpstr>(c) Hallucinátoros automatizmusok</vt:lpstr>
      <vt:lpstr>(2) Immanens hallucinációk (téboly-hallucinációk)</vt:lpstr>
      <vt:lpstr> </vt:lpstr>
      <vt:lpstr>(c) Immanens hallucinációk kivételes állapotokban  </vt:lpstr>
      <vt:lpstr>A PERCEPCIÓ-ZAVAROK PATOGENEZISE</vt:lpstr>
      <vt:lpstr> </vt:lpstr>
      <vt:lpstr>Az érzékcsalódások patogenezise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Pék Győző</dc:creator>
  <cp:lastModifiedBy>Pék Győző</cp:lastModifiedBy>
  <cp:revision>40</cp:revision>
  <dcterms:created xsi:type="dcterms:W3CDTF">2014-09-23T06:31:31Z</dcterms:created>
  <dcterms:modified xsi:type="dcterms:W3CDTF">2014-10-20T17:26:57Z</dcterms:modified>
</cp:coreProperties>
</file>