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  <p:sldId id="289" r:id="rId30"/>
    <p:sldId id="290" r:id="rId31"/>
    <p:sldId id="284" r:id="rId32"/>
    <p:sldId id="285" r:id="rId33"/>
    <p:sldId id="286" r:id="rId34"/>
    <p:sldId id="287" r:id="rId35"/>
    <p:sldId id="288" r:id="rId3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097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725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0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825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999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667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289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1076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046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3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7367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3EA60-F932-46DB-8AC8-C2235A5CFB7C}" type="datetimeFigureOut">
              <a:rPr lang="hu-HU" smtClean="0"/>
              <a:t>2016.03.06.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00D77-D156-4D1B-8FEA-B533AF202D2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947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Egyediség, hasonlóságok, különbözőségek az iskolában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Intelligencia, kreativitás, tehetség, lassú tanulók, alulteljesítés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5277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Kreatív folyamat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Wallace</a:t>
            </a:r>
          </a:p>
          <a:p>
            <a:r>
              <a:rPr lang="hu-HU" dirty="0" smtClean="0"/>
              <a:t>Előkészítés</a:t>
            </a:r>
          </a:p>
          <a:p>
            <a:endParaRPr lang="hu-HU" dirty="0"/>
          </a:p>
          <a:p>
            <a:r>
              <a:rPr lang="hu-HU" dirty="0" smtClean="0"/>
              <a:t>Lappangás</a:t>
            </a:r>
          </a:p>
          <a:p>
            <a:endParaRPr lang="hu-HU" dirty="0"/>
          </a:p>
          <a:p>
            <a:r>
              <a:rPr lang="hu-HU" dirty="0" smtClean="0"/>
              <a:t>Megvilágosodás</a:t>
            </a:r>
          </a:p>
          <a:p>
            <a:endParaRPr lang="hu-HU" dirty="0"/>
          </a:p>
          <a:p>
            <a:r>
              <a:rPr lang="hu-HU" dirty="0" smtClean="0"/>
              <a:t>Igazolás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err="1" smtClean="0"/>
              <a:t>Torrance</a:t>
            </a:r>
            <a:endParaRPr lang="hu-HU" dirty="0" smtClean="0"/>
          </a:p>
          <a:p>
            <a:r>
              <a:rPr lang="hu-HU" dirty="0" smtClean="0"/>
              <a:t>Probléma tudatosítása</a:t>
            </a:r>
          </a:p>
          <a:p>
            <a:endParaRPr lang="hu-HU" dirty="0"/>
          </a:p>
          <a:p>
            <a:r>
              <a:rPr lang="hu-HU" dirty="0" smtClean="0"/>
              <a:t>Információ összegyűjtése</a:t>
            </a:r>
          </a:p>
          <a:p>
            <a:endParaRPr lang="hu-HU" dirty="0"/>
          </a:p>
          <a:p>
            <a:r>
              <a:rPr lang="hu-HU" dirty="0" smtClean="0"/>
              <a:t>Megoldásra törekvés</a:t>
            </a:r>
          </a:p>
          <a:p>
            <a:endParaRPr lang="hu-HU" dirty="0"/>
          </a:p>
          <a:p>
            <a:r>
              <a:rPr lang="hu-HU" dirty="0" smtClean="0"/>
              <a:t>Eredmények közreadása</a:t>
            </a:r>
          </a:p>
        </p:txBody>
      </p:sp>
    </p:spTree>
    <p:extLst>
      <p:ext uri="{BB962C8B-B14F-4D97-AF65-F5344CB8AC3E}">
        <p14:creationId xmlns:p14="http://schemas.microsoft.com/office/powerpoint/2010/main" val="51185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Kreatív személyiség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err="1" smtClean="0"/>
              <a:t>Guilford</a:t>
            </a:r>
            <a:endParaRPr lang="hu-HU" dirty="0" smtClean="0"/>
          </a:p>
          <a:p>
            <a:r>
              <a:rPr lang="hu-HU" dirty="0" smtClean="0"/>
              <a:t>Problémaérzékenység</a:t>
            </a:r>
          </a:p>
          <a:p>
            <a:r>
              <a:rPr lang="hu-HU" dirty="0" err="1" smtClean="0"/>
              <a:t>Fluencia</a:t>
            </a:r>
            <a:endParaRPr lang="hu-HU" dirty="0" smtClean="0"/>
          </a:p>
          <a:p>
            <a:r>
              <a:rPr lang="hu-HU" dirty="0" smtClean="0"/>
              <a:t>Flexibilitás</a:t>
            </a:r>
          </a:p>
          <a:p>
            <a:r>
              <a:rPr lang="hu-HU" dirty="0" smtClean="0"/>
              <a:t>Originalitás</a:t>
            </a:r>
          </a:p>
          <a:p>
            <a:r>
              <a:rPr lang="hu-HU" dirty="0" smtClean="0"/>
              <a:t>Újrafogalmazás</a:t>
            </a:r>
          </a:p>
          <a:p>
            <a:r>
              <a:rPr lang="hu-HU" dirty="0" err="1" smtClean="0"/>
              <a:t>Elaboráció</a:t>
            </a:r>
            <a:r>
              <a:rPr lang="hu-HU" dirty="0" smtClean="0"/>
              <a:t> (információk rendszerezése, szervezése és kivitelezés)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0218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Davis – </a:t>
            </a:r>
            <a:r>
              <a:rPr lang="hu-HU" dirty="0" err="1" smtClean="0"/>
              <a:t>Rimm</a:t>
            </a:r>
            <a:r>
              <a:rPr lang="hu-HU" dirty="0" smtClean="0"/>
              <a:t> – a kreatív gyerekek jellemzői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Kíváncsiság</a:t>
            </a:r>
          </a:p>
          <a:p>
            <a:r>
              <a:rPr lang="hu-HU" dirty="0" smtClean="0"/>
              <a:t>Függetlenség</a:t>
            </a:r>
          </a:p>
          <a:p>
            <a:r>
              <a:rPr lang="hu-HU" dirty="0" smtClean="0"/>
              <a:t>Kitartás</a:t>
            </a:r>
          </a:p>
          <a:p>
            <a:r>
              <a:rPr lang="hu-HU" dirty="0" smtClean="0"/>
              <a:t>Flexibilitás</a:t>
            </a:r>
          </a:p>
          <a:p>
            <a:r>
              <a:rPr lang="hu-HU" dirty="0" smtClean="0"/>
              <a:t>Széles érdeklődési kör</a:t>
            </a:r>
          </a:p>
          <a:p>
            <a:r>
              <a:rPr lang="hu-HU" dirty="0" smtClean="0"/>
              <a:t>Eredetiség</a:t>
            </a:r>
          </a:p>
          <a:p>
            <a:r>
              <a:rPr lang="hu-HU" dirty="0" smtClean="0"/>
              <a:t>Humorérzék</a:t>
            </a:r>
          </a:p>
          <a:p>
            <a:r>
              <a:rPr lang="hu-HU" dirty="0" smtClean="0"/>
              <a:t>Kérdezősködés</a:t>
            </a:r>
          </a:p>
          <a:p>
            <a:r>
              <a:rPr lang="hu-HU" dirty="0" smtClean="0"/>
              <a:t>Magas energiaszint</a:t>
            </a:r>
          </a:p>
          <a:p>
            <a:r>
              <a:rPr lang="hu-HU" dirty="0" smtClean="0"/>
              <a:t>Érzékenység</a:t>
            </a:r>
          </a:p>
          <a:p>
            <a:r>
              <a:rPr lang="hu-HU" dirty="0" smtClean="0"/>
              <a:t>Türelmetlenség</a:t>
            </a:r>
          </a:p>
          <a:p>
            <a:r>
              <a:rPr lang="hu-HU" dirty="0" smtClean="0"/>
              <a:t>Élénk fantázia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7477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Torrance</a:t>
            </a:r>
            <a:r>
              <a:rPr lang="hu-HU" dirty="0" smtClean="0"/>
              <a:t> - a kreativitást támogató környezet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Nyitottság</a:t>
            </a:r>
          </a:p>
          <a:p>
            <a:r>
              <a:rPr lang="hu-HU" dirty="0" smtClean="0"/>
              <a:t>Humorérzék</a:t>
            </a:r>
          </a:p>
          <a:p>
            <a:r>
              <a:rPr lang="hu-HU" dirty="0" smtClean="0"/>
              <a:t>Pozitív mintaadás</a:t>
            </a:r>
          </a:p>
          <a:p>
            <a:r>
              <a:rPr lang="hu-HU" dirty="0" smtClean="0"/>
              <a:t>Útmutatás, segítségnyújtás</a:t>
            </a:r>
          </a:p>
          <a:p>
            <a:r>
              <a:rPr lang="hu-HU" dirty="0" smtClean="0"/>
              <a:t>Humorérzék</a:t>
            </a:r>
          </a:p>
          <a:p>
            <a:r>
              <a:rPr lang="hu-HU" dirty="0" smtClean="0"/>
              <a:t>Empátia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3192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Fisher</a:t>
            </a:r>
            <a:r>
              <a:rPr lang="hu-HU" dirty="0" smtClean="0"/>
              <a:t> – szorongást keltő felnőtti magatartás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Figyelmetlen</a:t>
            </a:r>
          </a:p>
          <a:p>
            <a:r>
              <a:rPr lang="hu-HU" dirty="0" smtClean="0"/>
              <a:t>Erőszakos</a:t>
            </a:r>
          </a:p>
          <a:p>
            <a:r>
              <a:rPr lang="hu-HU" dirty="0" smtClean="0"/>
              <a:t>Függőségben hisz</a:t>
            </a:r>
          </a:p>
          <a:p>
            <a:r>
              <a:rPr lang="hu-HU" dirty="0" smtClean="0"/>
              <a:t>Helytelenítő</a:t>
            </a:r>
          </a:p>
          <a:p>
            <a:r>
              <a:rPr lang="hu-HU" dirty="0" smtClean="0"/>
              <a:t>Gúnyos</a:t>
            </a:r>
          </a:p>
          <a:p>
            <a:r>
              <a:rPr lang="hu-HU" dirty="0" smtClean="0"/>
              <a:t>Elutasítja az új ötleteket, nem fogad el javaslatot</a:t>
            </a:r>
          </a:p>
          <a:p>
            <a:r>
              <a:rPr lang="hu-HU" dirty="0" smtClean="0"/>
              <a:t>Rögzült cselekvéssorokhoz ragaszkodik</a:t>
            </a:r>
          </a:p>
          <a:p>
            <a:r>
              <a:rPr lang="hu-HU" dirty="0" smtClean="0"/>
              <a:t>Döntéseit a gyerekre erőlteti</a:t>
            </a:r>
          </a:p>
          <a:p>
            <a:endParaRPr lang="hu-HU" dirty="0" smtClean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Türelmetlen, sürget</a:t>
            </a:r>
          </a:p>
          <a:p>
            <a:r>
              <a:rPr lang="hu-HU" dirty="0" smtClean="0"/>
              <a:t>Nem ad visszajelzést</a:t>
            </a:r>
          </a:p>
          <a:p>
            <a:r>
              <a:rPr lang="hu-HU" dirty="0" smtClean="0"/>
              <a:t>Vallat</a:t>
            </a:r>
          </a:p>
          <a:p>
            <a:r>
              <a:rPr lang="hu-HU" dirty="0" smtClean="0"/>
              <a:t>Beavatkozik</a:t>
            </a:r>
          </a:p>
          <a:p>
            <a:r>
              <a:rPr lang="hu-HU" dirty="0" smtClean="0"/>
              <a:t>Nincs benne érdeklődés</a:t>
            </a:r>
          </a:p>
          <a:p>
            <a:r>
              <a:rPr lang="hu-HU" dirty="0" smtClean="0"/>
              <a:t>Előre eldönti, milyen választ vár</a:t>
            </a:r>
          </a:p>
          <a:p>
            <a:r>
              <a:rPr lang="hu-HU" dirty="0" smtClean="0"/>
              <a:t>Feljebbvalóként viselkedik</a:t>
            </a:r>
          </a:p>
          <a:p>
            <a:r>
              <a:rPr lang="hu-HU" dirty="0" smtClean="0"/>
              <a:t>Kritikus</a:t>
            </a:r>
          </a:p>
          <a:p>
            <a:r>
              <a:rPr lang="hu-HU" dirty="0" smtClean="0"/>
              <a:t>pesszimista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6762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Fisher</a:t>
            </a:r>
            <a:r>
              <a:rPr lang="hu-HU" dirty="0" smtClean="0"/>
              <a:t> - Bátorító felnőtti magatartás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Kivár</a:t>
            </a:r>
          </a:p>
          <a:p>
            <a:r>
              <a:rPr lang="hu-HU" dirty="0" smtClean="0"/>
              <a:t>Gyerek gondolkodására koncentrál</a:t>
            </a:r>
          </a:p>
          <a:p>
            <a:r>
              <a:rPr lang="hu-HU" dirty="0" smtClean="0"/>
              <a:t>Önállóságot hangsúlyozza</a:t>
            </a:r>
          </a:p>
          <a:p>
            <a:r>
              <a:rPr lang="hu-HU" dirty="0" smtClean="0"/>
              <a:t>Aktívan figyel</a:t>
            </a:r>
          </a:p>
          <a:p>
            <a:r>
              <a:rPr lang="hu-HU" dirty="0" smtClean="0"/>
              <a:t>Mindenről úgy gondolja, hogy kivitelezhető</a:t>
            </a:r>
          </a:p>
          <a:p>
            <a:r>
              <a:rPr lang="hu-HU" dirty="0" smtClean="0"/>
              <a:t>Biztat az új ötletek kipróbálására</a:t>
            </a:r>
          </a:p>
          <a:p>
            <a:r>
              <a:rPr lang="hu-HU" dirty="0" smtClean="0"/>
              <a:t>Elfogadja a gyerek döntéseit</a:t>
            </a:r>
          </a:p>
          <a:p>
            <a:r>
              <a:rPr lang="hu-HU" dirty="0" smtClean="0"/>
              <a:t>A gyerek érdeklődése az iránymutató</a:t>
            </a:r>
          </a:p>
          <a:p>
            <a:r>
              <a:rPr lang="hu-HU" dirty="0" smtClean="0"/>
              <a:t>Elérhető ha segítség kell</a:t>
            </a:r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Nyitott kérdéseket használ</a:t>
            </a:r>
          </a:p>
          <a:p>
            <a:r>
              <a:rPr lang="hu-HU" dirty="0" smtClean="0"/>
              <a:t>Értékeli a kreatív ötleteket</a:t>
            </a:r>
          </a:p>
          <a:p>
            <a:r>
              <a:rPr lang="hu-HU" dirty="0" smtClean="0"/>
              <a:t>Bátorítja a játékosságot</a:t>
            </a:r>
          </a:p>
          <a:p>
            <a:r>
              <a:rPr lang="hu-HU" dirty="0" smtClean="0"/>
              <a:t>A tévedésekben a tanulást látja</a:t>
            </a:r>
          </a:p>
          <a:p>
            <a:r>
              <a:rPr lang="hu-HU" dirty="0" smtClean="0"/>
              <a:t>Egyenlőként bánik a gyerekekkel</a:t>
            </a:r>
          </a:p>
          <a:p>
            <a:r>
              <a:rPr lang="hu-HU" dirty="0" smtClean="0"/>
              <a:t>Együtt találgat a gyerekekkel</a:t>
            </a:r>
          </a:p>
          <a:p>
            <a:r>
              <a:rPr lang="hu-HU" dirty="0" smtClean="0"/>
              <a:t>Részt vállal a kockázatból</a:t>
            </a:r>
          </a:p>
          <a:p>
            <a:r>
              <a:rPr lang="hu-HU" dirty="0" smtClean="0"/>
              <a:t>Érdeklődő</a:t>
            </a:r>
          </a:p>
          <a:p>
            <a:r>
              <a:rPr lang="hu-HU" dirty="0" smtClean="0"/>
              <a:t>Nem ítél gyorsan</a:t>
            </a:r>
          </a:p>
          <a:p>
            <a:r>
              <a:rPr lang="hu-HU" dirty="0" smtClean="0"/>
              <a:t>Optimista az eredményt illetően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636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kreativitás fejlesztése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Attitűd </a:t>
            </a:r>
          </a:p>
          <a:p>
            <a:r>
              <a:rPr lang="hu-HU" dirty="0" smtClean="0"/>
              <a:t>Környezet (pl. játékok, TV, tér)</a:t>
            </a:r>
          </a:p>
          <a:p>
            <a:r>
              <a:rPr lang="hu-HU" dirty="0" smtClean="0"/>
              <a:t>Feladatok (nyitott, divergens gondolkodás)</a:t>
            </a:r>
          </a:p>
          <a:p>
            <a:r>
              <a:rPr lang="hu-HU" dirty="0" smtClean="0"/>
              <a:t>Módszerek (pl. ötletbörze)</a:t>
            </a:r>
          </a:p>
          <a:p>
            <a:r>
              <a:rPr lang="hu-HU" dirty="0" smtClean="0"/>
              <a:t>Jobb – bal félteke összehangolása</a:t>
            </a:r>
          </a:p>
          <a:p>
            <a:r>
              <a:rPr lang="hu-HU" dirty="0" smtClean="0"/>
              <a:t>Személyiségfejlesztés (pl. nyitottság, szorongás csökkentés</a:t>
            </a:r>
            <a:r>
              <a:rPr lang="hu-HU" smtClean="0"/>
              <a:t>, önbizalom)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3404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Tehetség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err="1"/>
              <a:t>Terman</a:t>
            </a:r>
            <a:r>
              <a:rPr lang="hu-HU" dirty="0"/>
              <a:t> </a:t>
            </a:r>
            <a:r>
              <a:rPr lang="hu-HU" dirty="0" smtClean="0"/>
              <a:t>- </a:t>
            </a:r>
            <a:r>
              <a:rPr lang="hu-HU" dirty="0"/>
              <a:t>kiemelkedő </a:t>
            </a:r>
            <a:r>
              <a:rPr lang="hu-HU" dirty="0" smtClean="0"/>
              <a:t>intelligencia, 1921 nyomon követéses vizsgálatsorozat</a:t>
            </a:r>
          </a:p>
          <a:p>
            <a:r>
              <a:rPr lang="hu-HU" dirty="0" err="1"/>
              <a:t>Scheifele</a:t>
            </a:r>
            <a:r>
              <a:rPr lang="hu-HU" dirty="0"/>
              <a:t> </a:t>
            </a:r>
            <a:r>
              <a:rPr lang="hu-HU" dirty="0" smtClean="0"/>
              <a:t>– kreativitás</a:t>
            </a:r>
          </a:p>
          <a:p>
            <a:r>
              <a:rPr lang="hu-HU" dirty="0" err="1" smtClean="0"/>
              <a:t>Marland</a:t>
            </a:r>
            <a:r>
              <a:rPr lang="hu-HU" dirty="0" smtClean="0"/>
              <a:t> - Amerikai </a:t>
            </a:r>
            <a:r>
              <a:rPr lang="hu-HU" dirty="0"/>
              <a:t>Oktatási Hivatal </a:t>
            </a:r>
            <a:r>
              <a:rPr lang="hu-HU" dirty="0" smtClean="0"/>
              <a:t>által 1972-ben </a:t>
            </a:r>
            <a:r>
              <a:rPr lang="hu-HU" dirty="0"/>
              <a:t>elfogadott </a:t>
            </a:r>
            <a:r>
              <a:rPr lang="hu-HU" dirty="0" smtClean="0"/>
              <a:t>koncepciója: </a:t>
            </a:r>
            <a:r>
              <a:rPr lang="hu-HU" dirty="0"/>
              <a:t>A</a:t>
            </a:r>
            <a:r>
              <a:rPr lang="hu-HU" dirty="0" smtClean="0"/>
              <a:t>zok </a:t>
            </a:r>
            <a:r>
              <a:rPr lang="hu-HU" dirty="0"/>
              <a:t>a gyermekek tekinthetők tehetségesnek, akiknél az ebben kompetens szakemberek </a:t>
            </a:r>
            <a:r>
              <a:rPr lang="hu-HU" dirty="0" smtClean="0"/>
              <a:t>az alábbiak </a:t>
            </a:r>
            <a:r>
              <a:rPr lang="hu-HU" dirty="0"/>
              <a:t>közül egy vagy több területen kimagasló adottságot és olyan tényleges vagy potenciális képességet állapítanak meg, melyek révén kiemelkedő teljesítmények megvalósítására alkalmasak. </a:t>
            </a:r>
            <a:endParaRPr lang="hu-HU" dirty="0" smtClean="0"/>
          </a:p>
          <a:p>
            <a:pPr lvl="1"/>
            <a:r>
              <a:rPr lang="hu-HU" dirty="0" smtClean="0"/>
              <a:t>általános </a:t>
            </a:r>
            <a:r>
              <a:rPr lang="hu-HU" dirty="0"/>
              <a:t>intellektuális képességek, </a:t>
            </a:r>
            <a:endParaRPr lang="hu-HU" dirty="0" smtClean="0"/>
          </a:p>
          <a:p>
            <a:pPr lvl="1"/>
            <a:r>
              <a:rPr lang="hu-HU" dirty="0" smtClean="0"/>
              <a:t>specifikus </a:t>
            </a:r>
            <a:r>
              <a:rPr lang="hu-HU" dirty="0"/>
              <a:t>iskolai kompetencia, </a:t>
            </a:r>
          </a:p>
          <a:p>
            <a:pPr lvl="1"/>
            <a:r>
              <a:rPr lang="hu-HU" dirty="0" smtClean="0"/>
              <a:t>kreatív gondolkodás</a:t>
            </a:r>
          </a:p>
          <a:p>
            <a:pPr lvl="1"/>
            <a:r>
              <a:rPr lang="hu-HU" dirty="0" smtClean="0"/>
              <a:t>vezetői </a:t>
            </a:r>
            <a:r>
              <a:rPr lang="hu-HU" dirty="0"/>
              <a:t>rátermettség, </a:t>
            </a:r>
            <a:endParaRPr lang="hu-HU" dirty="0" smtClean="0"/>
          </a:p>
          <a:p>
            <a:pPr lvl="1"/>
            <a:r>
              <a:rPr lang="hu-HU" dirty="0" smtClean="0"/>
              <a:t>a </a:t>
            </a:r>
            <a:r>
              <a:rPr lang="hu-HU" dirty="0"/>
              <a:t>művészi adottságok </a:t>
            </a:r>
          </a:p>
          <a:p>
            <a:pPr lvl="1"/>
            <a:r>
              <a:rPr lang="hu-HU" dirty="0" err="1" smtClean="0"/>
              <a:t>pszichomotoros</a:t>
            </a:r>
            <a:r>
              <a:rPr lang="hu-HU" dirty="0" smtClean="0"/>
              <a:t> képességek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9808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Tehetség – </a:t>
            </a:r>
            <a:r>
              <a:rPr lang="hu-HU" dirty="0" err="1" smtClean="0"/>
              <a:t>Renzulli</a:t>
            </a:r>
            <a:r>
              <a:rPr lang="hu-HU" dirty="0" smtClean="0"/>
              <a:t> modell 1986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8208" y="2047741"/>
            <a:ext cx="3311279" cy="287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86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Mönks-Renzulli</a:t>
            </a:r>
            <a:r>
              <a:rPr lang="hu-HU" dirty="0" smtClean="0"/>
              <a:t> modell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08361" y="2395470"/>
            <a:ext cx="2873464" cy="240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00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Intelligencia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„Amit az intelligencia tesztek mérnek.”</a:t>
            </a:r>
          </a:p>
          <a:p>
            <a:endParaRPr lang="hu-HU" dirty="0"/>
          </a:p>
          <a:p>
            <a:r>
              <a:rPr lang="hu-HU" dirty="0" err="1" smtClean="0"/>
              <a:t>Wechsler</a:t>
            </a:r>
            <a:r>
              <a:rPr lang="hu-HU" dirty="0" smtClean="0"/>
              <a:t> (1958): </a:t>
            </a:r>
            <a:r>
              <a:rPr lang="hu-HU" dirty="0"/>
              <a:t>“az egyén összetett, globális képessége arra, hogy célszerűen cselekedjék, racionálisan gondolkodjon, és hogy környezetében hatékonyan működjön”</a:t>
            </a:r>
          </a:p>
        </p:txBody>
      </p:sp>
    </p:spTree>
    <p:extLst>
      <p:ext uri="{BB962C8B-B14F-4D97-AF65-F5344CB8AC3E}">
        <p14:creationId xmlns:p14="http://schemas.microsoft.com/office/powerpoint/2010/main" val="77676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Czeizel</a:t>
            </a:r>
            <a:r>
              <a:rPr lang="hu-HU" dirty="0" smtClean="0"/>
              <a:t> modell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1238" y="2110818"/>
            <a:ext cx="4809524" cy="37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2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Gagné</a:t>
            </a:r>
            <a:r>
              <a:rPr lang="hu-HU" dirty="0"/>
              <a:t> </a:t>
            </a:r>
            <a:r>
              <a:rPr lang="hu-HU" dirty="0" smtClean="0"/>
              <a:t>– DGMT modell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14389" y="1825625"/>
            <a:ext cx="516322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29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Alulteljesítés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„</a:t>
            </a:r>
            <a:r>
              <a:rPr lang="hu-HU" dirty="0"/>
              <a:t>Iskolai alulteljesítésről akkor beszélünk, ha adott tanuló tartósan a képességei alatt teljesít, messze elmaradva attól, ami a képességei vagy a múltbéli teljesítménye alapján tőle elvárható lenne.” (Tóth, </a:t>
            </a:r>
            <a:r>
              <a:rPr lang="hu-HU" dirty="0" smtClean="0"/>
              <a:t>2000) </a:t>
            </a:r>
          </a:p>
          <a:p>
            <a:r>
              <a:rPr lang="hu-HU" dirty="0" smtClean="0"/>
              <a:t>„A </a:t>
            </a:r>
            <a:r>
              <a:rPr lang="hu-HU" dirty="0"/>
              <a:t>lehetséges teljesítmény és a megvalósuló teljesítmény </a:t>
            </a:r>
            <a:r>
              <a:rPr lang="hu-HU" b="1" dirty="0"/>
              <a:t>hosszabb időn át</a:t>
            </a:r>
            <a:r>
              <a:rPr lang="hu-HU" dirty="0"/>
              <a:t> jelentősen különbözik </a:t>
            </a:r>
            <a:r>
              <a:rPr lang="hu-HU" dirty="0" smtClean="0"/>
              <a:t>egymástól.” </a:t>
            </a:r>
          </a:p>
          <a:p>
            <a:r>
              <a:rPr lang="hu-HU" dirty="0" smtClean="0"/>
              <a:t>nagy </a:t>
            </a:r>
            <a:r>
              <a:rPr lang="hu-HU" dirty="0"/>
              <a:t>a szakadék teljesítménytesztje vagy osztályzatai és intelligenciatesztje </a:t>
            </a:r>
            <a:r>
              <a:rPr lang="hu-HU" dirty="0" smtClean="0"/>
              <a:t>között</a:t>
            </a:r>
          </a:p>
          <a:p>
            <a:r>
              <a:rPr lang="hu-HU" dirty="0" smtClean="0"/>
              <a:t>magas </a:t>
            </a:r>
            <a:r>
              <a:rPr lang="hu-HU" dirty="0"/>
              <a:t>szintű iskolai teljesítmény mellett nem teljesít jól a mindennapi feladataiban, valamint a </a:t>
            </a:r>
            <a:r>
              <a:rPr lang="hu-HU" dirty="0" smtClean="0"/>
              <a:t>teljesítménytesztekben</a:t>
            </a:r>
            <a:r>
              <a:rPr lang="hu-HU" dirty="0"/>
              <a:t> </a:t>
            </a: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		(</a:t>
            </a:r>
            <a:r>
              <a:rPr lang="hu-HU" dirty="0" err="1" smtClean="0"/>
              <a:t>Gyarmathy</a:t>
            </a:r>
            <a:r>
              <a:rPr lang="hu-HU" dirty="0" smtClean="0"/>
              <a:t> Andrea </a:t>
            </a:r>
            <a:r>
              <a:rPr lang="hu-HU" dirty="0"/>
              <a:t>nyomán) </a:t>
            </a:r>
            <a:endParaRPr lang="hu-HU" dirty="0" smtClean="0"/>
          </a:p>
          <a:p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0742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Alulteljesítés, lassú tanulás, tanulási zavar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Miért fontos definiálni, differenciálni?</a:t>
            </a:r>
          </a:p>
          <a:p>
            <a:pPr marL="0" indent="0">
              <a:buNone/>
            </a:pPr>
            <a:endParaRPr lang="hu-HU" dirty="0"/>
          </a:p>
          <a:p>
            <a:pPr lvl="1"/>
            <a:r>
              <a:rPr lang="hu-HU" dirty="0" smtClean="0"/>
              <a:t>Félrediagnosztizálás hatásai – pl. buta vagy diszlexiás – </a:t>
            </a:r>
            <a:r>
              <a:rPr lang="hu-HU" dirty="0"/>
              <a:t>énkép sérülhet, </a:t>
            </a:r>
            <a:r>
              <a:rPr lang="hu-HU" dirty="0" err="1" smtClean="0"/>
              <a:t>stigmatizáció</a:t>
            </a:r>
            <a:r>
              <a:rPr lang="hu-HU" dirty="0" smtClean="0"/>
              <a:t>, nem optimális terhelés, motiváció/iskolához/tanuláshoz/tanárhoz való viszony sérülése</a:t>
            </a:r>
          </a:p>
          <a:p>
            <a:pPr lvl="1"/>
            <a:r>
              <a:rPr lang="hu-HU" dirty="0" smtClean="0"/>
              <a:t>Megoldási módok, kezelés különbözősége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81837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Alulteljesítés okai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nem </a:t>
            </a:r>
            <a:r>
              <a:rPr lang="hu-HU" dirty="0"/>
              <a:t>a központi idegrendszer működési </a:t>
            </a:r>
            <a:r>
              <a:rPr lang="hu-HU" dirty="0" smtClean="0"/>
              <a:t>zavara (pl. szenzomotoros integráció)</a:t>
            </a:r>
          </a:p>
          <a:p>
            <a:r>
              <a:rPr lang="hu-HU" dirty="0" smtClean="0"/>
              <a:t>nem </a:t>
            </a:r>
            <a:r>
              <a:rPr lang="hu-HU" dirty="0"/>
              <a:t>az alapvető pszichológiai folyamatok </a:t>
            </a:r>
            <a:r>
              <a:rPr lang="hu-HU" dirty="0" smtClean="0"/>
              <a:t>károsodása</a:t>
            </a:r>
            <a:r>
              <a:rPr lang="hu-HU" dirty="0"/>
              <a:t> </a:t>
            </a:r>
            <a:r>
              <a:rPr lang="hu-HU" dirty="0" smtClean="0"/>
              <a:t>(pl. percepció, IQ)</a:t>
            </a:r>
          </a:p>
          <a:p>
            <a:r>
              <a:rPr lang="hu-HU" dirty="0" smtClean="0"/>
              <a:t>az </a:t>
            </a:r>
            <a:r>
              <a:rPr lang="hu-HU" dirty="0"/>
              <a:t>érzelmi </a:t>
            </a:r>
            <a:r>
              <a:rPr lang="hu-HU" dirty="0" smtClean="0"/>
              <a:t>okok (pl. serdülőkori érzelmi változások, szorongás)</a:t>
            </a:r>
          </a:p>
          <a:p>
            <a:r>
              <a:rPr lang="hu-HU" dirty="0" smtClean="0"/>
              <a:t>a szociális tényezők (család, kortársak, tanárok, iskola/követelmények/képzés filozófiája, módszertana)</a:t>
            </a:r>
          </a:p>
          <a:p>
            <a:r>
              <a:rPr lang="hu-HU" dirty="0" smtClean="0"/>
              <a:t>Az érzelmi okok általában a figyelmen keresztül fejtik ki a hatásukat a kognitív szintre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946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Alulteljesítés jegyei lehetnek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rendszertelen </a:t>
            </a:r>
            <a:r>
              <a:rPr lang="hu-HU" dirty="0"/>
              <a:t>készülés a tanítási órákra</a:t>
            </a:r>
          </a:p>
          <a:p>
            <a:pPr marL="0" indent="0">
              <a:buNone/>
            </a:pPr>
            <a:r>
              <a:rPr lang="hu-HU" dirty="0" smtClean="0"/>
              <a:t>feladatok </a:t>
            </a:r>
            <a:r>
              <a:rPr lang="hu-HU" dirty="0"/>
              <a:t>elhanyagolása</a:t>
            </a:r>
          </a:p>
          <a:p>
            <a:pPr marL="0" indent="0">
              <a:buNone/>
            </a:pPr>
            <a:r>
              <a:rPr lang="hu-HU" dirty="0" smtClean="0"/>
              <a:t>helytelen </a:t>
            </a:r>
            <a:r>
              <a:rPr lang="hu-HU" dirty="0"/>
              <a:t>tanulási </a:t>
            </a:r>
            <a:r>
              <a:rPr lang="hu-HU" dirty="0" smtClean="0"/>
              <a:t>szokások</a:t>
            </a:r>
          </a:p>
          <a:p>
            <a:pPr marL="0" indent="0">
              <a:buNone/>
            </a:pPr>
            <a:r>
              <a:rPr lang="hu-HU" dirty="0" smtClean="0"/>
              <a:t>szervezetlenség</a:t>
            </a:r>
            <a:endParaRPr lang="hu-HU" dirty="0"/>
          </a:p>
          <a:p>
            <a:pPr marL="0" indent="0">
              <a:buNone/>
            </a:pPr>
            <a:r>
              <a:rPr lang="hu-HU" dirty="0" err="1" smtClean="0"/>
              <a:t>perfekcionizmus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szorongás </a:t>
            </a:r>
            <a:r>
              <a:rPr lang="hu-HU" dirty="0"/>
              <a:t>az iskolai követelményektől</a:t>
            </a:r>
          </a:p>
          <a:p>
            <a:pPr marL="0" indent="0">
              <a:buNone/>
            </a:pPr>
            <a:r>
              <a:rPr lang="hu-HU" dirty="0" smtClean="0"/>
              <a:t>túlzott </a:t>
            </a:r>
            <a:r>
              <a:rPr lang="hu-HU" dirty="0"/>
              <a:t>érzékenység</a:t>
            </a:r>
          </a:p>
          <a:p>
            <a:pPr marL="0" indent="0">
              <a:buNone/>
            </a:pPr>
            <a:r>
              <a:rPr lang="hu-HU" dirty="0" smtClean="0"/>
              <a:t>zárkózottság</a:t>
            </a:r>
            <a:r>
              <a:rPr lang="hu-HU" dirty="0"/>
              <a:t>, álmodozás</a:t>
            </a:r>
          </a:p>
          <a:p>
            <a:pPr marL="0" indent="0">
              <a:buNone/>
            </a:pPr>
            <a:r>
              <a:rPr lang="hu-HU" dirty="0" smtClean="0"/>
              <a:t>kedélytelenség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hiányos </a:t>
            </a:r>
            <a:r>
              <a:rPr lang="hu-HU" dirty="0"/>
              <a:t>társas készségek (</a:t>
            </a:r>
            <a:r>
              <a:rPr lang="hu-HU" dirty="0" smtClean="0"/>
              <a:t>Tóth László, </a:t>
            </a:r>
            <a:r>
              <a:rPr lang="hu-HU" dirty="0"/>
              <a:t>2000</a:t>
            </a:r>
            <a:r>
              <a:rPr lang="hu-HU" dirty="0" smtClean="0"/>
              <a:t>)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2003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Rimm</a:t>
            </a:r>
            <a:r>
              <a:rPr lang="hu-HU" dirty="0" smtClean="0"/>
              <a:t>: Alulteljesítők és jól teljesítők – NEM!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hu-HU" i="1" dirty="0"/>
              <a:t>Verseny</a:t>
            </a:r>
            <a:r>
              <a:rPr lang="hu-HU" dirty="0"/>
              <a:t>: A jól teljesítők kudarc esetén sem adják fel a küzdelmet, mivel bíznak abban, hogy a keményebb munkát siker koronázza. Ezzel szemben az alulteljesítők nem tanulnak meg veszíteni, kudarcaikat nem az erőfeszítés hiányának, hanem a külső véletlennek, a sikert pedig a szerencsének tulajdonítják. Így az a hozzáállás alakul ki bennük a tanulással szemben, hogy tehetnek bármit, nem áll módjukban a dolgok menetét befolyásolni. Okát a szerző a családi környezetben látja, ahol túl nagy hangsúlyt helyeztek arra, hogy a gyermek csak sikerélményeket tapasztaljon meg, így nem tanulhatta meg az erőfeszítés és a siker, illetve az erőfeszítés hiánya és a kudarc közötti összefüggéseket.</a:t>
            </a:r>
          </a:p>
          <a:p>
            <a:pPr lvl="0"/>
            <a:r>
              <a:rPr lang="hu-HU" i="1" dirty="0"/>
              <a:t>Felelősség</a:t>
            </a:r>
            <a:r>
              <a:rPr lang="hu-HU" dirty="0"/>
              <a:t>: A jól teljesítők önállóak, felelősséget vállalnak iskolai munkájukért, míg az alulteljesítő tanulók a felnőttől várják a segítséget. Azok a tanulók, akik hozzászoktak, hogy otthon minden figyelmet nekik szentelnek, igyekeznek a pedagógus figyelmét kisajátítani mindenféle eszközzel. Amennyiben ez nem sikerül nekik, a csalódottság elveszi a kedvüket a tanulástól.</a:t>
            </a:r>
          </a:p>
          <a:p>
            <a:pPr lvl="0"/>
            <a:r>
              <a:rPr lang="hu-HU" i="1" dirty="0"/>
              <a:t>Kontroll</a:t>
            </a:r>
            <a:r>
              <a:rPr lang="hu-HU" dirty="0"/>
              <a:t>: A jól teljesítők nem manipulálják a szüleiket vagy a pedagógusokat. Az alulteljesítők viszont nagy manipulátorok. Azok a diákok válnak kontrolláló iskolássá, akik a családban túl sok hatalmat kaptak, akiknek a szülei az irányítás és a fegyelmezés helyett a gyermek akaratát részesítették előnyben. Ezek a gyermekek az osztályban, a tanítási órán is irányítani akarnak. A fegyelmezést rendkívül rosszul tűrik.</a:t>
            </a:r>
          </a:p>
          <a:p>
            <a:pPr lvl="0"/>
            <a:r>
              <a:rPr lang="hu-HU" i="1" dirty="0"/>
              <a:t>Teljesítményvonatkozású kommunikáció</a:t>
            </a:r>
            <a:r>
              <a:rPr lang="hu-HU" dirty="0"/>
              <a:t>: A jól teljesítők szüleinek a teljesítmény értékességére vonatkozó üzenetei egyértelműek és következetesek. Ezzel szemben az alulteljesítők ellentmondásos üzeneteket kapnak. Előfordulhat, hogy habár szóban mindkét szülő értékesnek tartja a teljesítményt, viselkedésével nem támasztja alá azt, így összezavarják a gyermeket.</a:t>
            </a:r>
          </a:p>
          <a:p>
            <a:pPr lvl="0"/>
            <a:r>
              <a:rPr lang="hu-HU" i="1" dirty="0"/>
              <a:t>Tekintély, tisztelet</a:t>
            </a:r>
            <a:r>
              <a:rPr lang="hu-HU" dirty="0"/>
              <a:t>: A jól teljesítőknél megfigyelhető bizonyos fokú ésszerű konformitás, azonban az alulteljesítők nem tisztelik a tekintélyt. Ennek okát a családi nevelés következetlenségében kell keresnünk: a családban nincs olyan mérce, amelyhez való igazodást a szülők következetesen elvárnák</a:t>
            </a:r>
            <a:r>
              <a:rPr lang="hu-HU" dirty="0" smtClean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4365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Inkább ez jellemző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N</a:t>
            </a:r>
            <a:r>
              <a:rPr lang="hu-HU" dirty="0" smtClean="0"/>
              <a:t>ehezen </a:t>
            </a:r>
            <a:r>
              <a:rPr lang="hu-HU" dirty="0"/>
              <a:t>hisznek </a:t>
            </a:r>
            <a:r>
              <a:rPr lang="hu-HU" dirty="0" smtClean="0"/>
              <a:t>abban</a:t>
            </a:r>
            <a:r>
              <a:rPr lang="hu-HU" dirty="0"/>
              <a:t>, hogy képesek lennének jól teljesíteni a </a:t>
            </a:r>
            <a:r>
              <a:rPr lang="hu-HU" dirty="0" smtClean="0"/>
              <a:t>meglévő erőforrásaikkal vagy a szükséges </a:t>
            </a:r>
            <a:r>
              <a:rPr lang="hu-HU" dirty="0"/>
              <a:t>erőfeszítések </a:t>
            </a:r>
            <a:r>
              <a:rPr lang="hu-HU" dirty="0" smtClean="0"/>
              <a:t>megtételével</a:t>
            </a:r>
          </a:p>
          <a:p>
            <a:r>
              <a:rPr lang="hu-HU" dirty="0" smtClean="0"/>
              <a:t>Alacsony a kompetenciájukkal, a teljesítéshez szükséges képességeikkel kapcsolatos önbizalmuk</a:t>
            </a:r>
          </a:p>
          <a:p>
            <a:r>
              <a:rPr lang="hu-HU" dirty="0" err="1"/>
              <a:t>É</a:t>
            </a:r>
            <a:r>
              <a:rPr lang="hu-HU" dirty="0" err="1" smtClean="0"/>
              <a:t>nvédő</a:t>
            </a:r>
            <a:r>
              <a:rPr lang="hu-HU" dirty="0" smtClean="0"/>
              <a:t> mechanizmusuk lehet a felelősség eltolása (az </a:t>
            </a:r>
            <a:r>
              <a:rPr lang="hu-HU" dirty="0"/>
              <a:t>iskola unalmas, a tanulás felesleges, </a:t>
            </a:r>
            <a:r>
              <a:rPr lang="hu-HU" dirty="0" smtClean="0"/>
              <a:t>a </a:t>
            </a:r>
            <a:r>
              <a:rPr lang="hu-HU" dirty="0"/>
              <a:t>tanárok </a:t>
            </a:r>
            <a:r>
              <a:rPr lang="hu-HU" dirty="0" smtClean="0"/>
              <a:t>szörnyűek) </a:t>
            </a:r>
          </a:p>
          <a:p>
            <a:r>
              <a:rPr lang="hu-HU" dirty="0"/>
              <a:t>N</a:t>
            </a:r>
            <a:r>
              <a:rPr lang="hu-HU" dirty="0" smtClean="0"/>
              <a:t>agyrészt </a:t>
            </a:r>
            <a:r>
              <a:rPr lang="hu-HU" dirty="0"/>
              <a:t>külső kontrollos </a:t>
            </a:r>
            <a:r>
              <a:rPr lang="hu-HU" dirty="0" smtClean="0"/>
              <a:t>személyiségek (az </a:t>
            </a:r>
            <a:r>
              <a:rPr lang="hu-HU" dirty="0"/>
              <a:t>osztályzataik nem rajtuk </a:t>
            </a:r>
            <a:r>
              <a:rPr lang="hu-HU" dirty="0" smtClean="0"/>
              <a:t>múlnak)</a:t>
            </a:r>
          </a:p>
          <a:p>
            <a:r>
              <a:rPr lang="hu-HU" dirty="0" smtClean="0"/>
              <a:t>Elhúzódó kudarcok után lehetnek tanult tehetetlenség állapotában („bármit teszek is úgysem sikerül”)</a:t>
            </a:r>
          </a:p>
          <a:p>
            <a:r>
              <a:rPr lang="hu-HU" dirty="0" smtClean="0"/>
              <a:t>Hamarabb feladják az erőfeszítést</a:t>
            </a:r>
          </a:p>
          <a:p>
            <a:r>
              <a:rPr lang="hu-HU" dirty="0" smtClean="0"/>
              <a:t>Teljesítmény szorongás jelenhet meg</a:t>
            </a:r>
          </a:p>
          <a:p>
            <a:r>
              <a:rPr lang="hu-HU" dirty="0" smtClean="0"/>
              <a:t>Kudarckerülés jelenhet meg</a:t>
            </a:r>
          </a:p>
          <a:p>
            <a:r>
              <a:rPr lang="hu-HU" dirty="0" smtClean="0"/>
              <a:t>„Mágikus gondolkodás” – a jövőben majd nagy teljesítményt ér el erőfeszítés nélkül</a:t>
            </a:r>
          </a:p>
          <a:p>
            <a:r>
              <a:rPr lang="hu-HU" dirty="0" smtClean="0"/>
              <a:t>Maximalizmus, irreálisan magas elvárások önmagával szemben, túlzott önkritika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012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Alulteljesítés kezelése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Okok feltárása</a:t>
            </a:r>
          </a:p>
          <a:p>
            <a:r>
              <a:rPr lang="hu-HU" dirty="0" smtClean="0"/>
              <a:t>Okok kezelése</a:t>
            </a:r>
          </a:p>
          <a:p>
            <a:pPr lvl="1"/>
            <a:r>
              <a:rPr lang="hu-HU" dirty="0" smtClean="0"/>
              <a:t>Családterápia</a:t>
            </a:r>
          </a:p>
          <a:p>
            <a:pPr lvl="1"/>
            <a:r>
              <a:rPr lang="hu-HU" dirty="0" smtClean="0"/>
              <a:t>Egyéni tanácsadás</a:t>
            </a:r>
          </a:p>
          <a:p>
            <a:pPr lvl="1"/>
            <a:r>
              <a:rPr lang="hu-HU" dirty="0" smtClean="0"/>
              <a:t>Önértékelés, önbizalom erősítése</a:t>
            </a:r>
          </a:p>
          <a:p>
            <a:pPr lvl="1"/>
            <a:r>
              <a:rPr lang="hu-HU" dirty="0" smtClean="0"/>
              <a:t>Társas támogatottság – pl. csoportmódszerek</a:t>
            </a:r>
          </a:p>
          <a:p>
            <a:pPr lvl="1"/>
            <a:r>
              <a:rPr lang="hu-HU" dirty="0" smtClean="0"/>
              <a:t>Motiváció, sikerélmények</a:t>
            </a:r>
          </a:p>
          <a:p>
            <a:pPr lvl="1"/>
            <a:r>
              <a:rPr lang="hu-HU" dirty="0" smtClean="0"/>
              <a:t>„Szemüveg”</a:t>
            </a:r>
          </a:p>
          <a:p>
            <a:pPr lvl="1"/>
            <a:r>
              <a:rPr lang="hu-HU" dirty="0" smtClean="0"/>
              <a:t>Iskolaváltás stb</a:t>
            </a:r>
            <a:r>
              <a:rPr lang="hu-HU" dirty="0" smtClean="0"/>
              <a:t>.</a:t>
            </a:r>
          </a:p>
          <a:p>
            <a:pPr lvl="1"/>
            <a:r>
              <a:rPr lang="hu-HU" dirty="0" smtClean="0"/>
              <a:t>Speciális fejlesztés pl. szenzomotoros </a:t>
            </a:r>
            <a:r>
              <a:rPr lang="hu-HU" dirty="0" err="1" smtClean="0"/>
              <a:t>teápia</a:t>
            </a:r>
            <a:endParaRPr lang="hu-HU" dirty="0" smtClean="0"/>
          </a:p>
          <a:p>
            <a:r>
              <a:rPr lang="hu-HU" dirty="0" smtClean="0"/>
              <a:t>Felzárkóztatás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238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Lassú tanulás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Általános IQ 70-85 között</a:t>
            </a:r>
          </a:p>
          <a:p>
            <a:r>
              <a:rPr lang="hu-HU" dirty="0"/>
              <a:t>K</a:t>
            </a:r>
            <a:r>
              <a:rPr lang="hu-HU" dirty="0" smtClean="0"/>
              <a:t>ognitív fejlődési ütemük lassúbb</a:t>
            </a:r>
          </a:p>
          <a:p>
            <a:r>
              <a:rPr lang="hu-HU" dirty="0" smtClean="0"/>
              <a:t>Alacsony frusztrációs tolerancia</a:t>
            </a:r>
          </a:p>
          <a:p>
            <a:r>
              <a:rPr lang="hu-HU" dirty="0" smtClean="0"/>
              <a:t>Önmaguk leértékelése</a:t>
            </a:r>
          </a:p>
          <a:p>
            <a:r>
              <a:rPr lang="hu-HU" dirty="0" smtClean="0"/>
              <a:t>Figyelmi problémák</a:t>
            </a:r>
          </a:p>
          <a:p>
            <a:r>
              <a:rPr lang="hu-HU" dirty="0" smtClean="0"/>
              <a:t>Megjegyző képességük korlátozott</a:t>
            </a:r>
          </a:p>
          <a:p>
            <a:r>
              <a:rPr lang="hu-HU" dirty="0" smtClean="0"/>
              <a:t>Dolgok leegyszerűsítése</a:t>
            </a:r>
          </a:p>
          <a:p>
            <a:r>
              <a:rPr lang="hu-HU" dirty="0" smtClean="0"/>
              <a:t>Nehezen tudnak elvonatkoztatni, általánosítani</a:t>
            </a:r>
          </a:p>
          <a:p>
            <a:r>
              <a:rPr lang="hu-HU" dirty="0" smtClean="0"/>
              <a:t>Alapkészségek (írás, olvasás, számolás) terén hiányosságok</a:t>
            </a:r>
          </a:p>
          <a:p>
            <a:r>
              <a:rPr lang="hu-HU" dirty="0" smtClean="0"/>
              <a:t>Helytelen munkavégzési szokások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591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Intelligencia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Galton – </a:t>
            </a:r>
            <a:r>
              <a:rPr lang="hu-HU" dirty="0" err="1" smtClean="0"/>
              <a:t>Hereditary</a:t>
            </a:r>
            <a:r>
              <a:rPr lang="hu-HU" dirty="0" smtClean="0"/>
              <a:t> Genius 1869</a:t>
            </a:r>
          </a:p>
          <a:p>
            <a:endParaRPr lang="hu-HU" dirty="0" smtClean="0"/>
          </a:p>
          <a:p>
            <a:r>
              <a:rPr lang="hu-HU" dirty="0" err="1" smtClean="0"/>
              <a:t>Spearman</a:t>
            </a:r>
            <a:r>
              <a:rPr lang="hu-HU" dirty="0" smtClean="0"/>
              <a:t> – 1904 faktor analízis, g-faktor, s-faktor</a:t>
            </a:r>
          </a:p>
          <a:p>
            <a:endParaRPr lang="hu-HU" dirty="0" smtClean="0"/>
          </a:p>
          <a:p>
            <a:r>
              <a:rPr lang="hu-HU" dirty="0" err="1" smtClean="0"/>
              <a:t>Binet</a:t>
            </a:r>
            <a:r>
              <a:rPr lang="hu-HU" dirty="0" smtClean="0"/>
              <a:t> – Simon skála – 1905 differenciáláshoz az oktatásban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err="1" smtClean="0"/>
              <a:t>Terman</a:t>
            </a:r>
            <a:r>
              <a:rPr lang="hu-HU" dirty="0" smtClean="0"/>
              <a:t> – 1916 </a:t>
            </a:r>
            <a:r>
              <a:rPr lang="hu-HU" dirty="0" err="1" smtClean="0"/>
              <a:t>Stamford-Binet</a:t>
            </a:r>
            <a:r>
              <a:rPr lang="hu-HU" dirty="0" smtClean="0"/>
              <a:t> teszt, IQ </a:t>
            </a: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7822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Lassú tanulás 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Kompenzáló oktatás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Tananyagot többféle modalitáson keresztül közvetíti</a:t>
            </a:r>
          </a:p>
          <a:p>
            <a:r>
              <a:rPr lang="hu-HU" dirty="0" smtClean="0"/>
              <a:t>Játékos megoldások</a:t>
            </a:r>
          </a:p>
          <a:p>
            <a:r>
              <a:rPr lang="hu-HU" dirty="0" smtClean="0"/>
              <a:t>Közvetlen tapasztalatszerzés</a:t>
            </a:r>
          </a:p>
          <a:p>
            <a:r>
              <a:rPr lang="hu-HU" dirty="0" smtClean="0"/>
              <a:t>Erősségekre támaszkodás (pl. vizualitás a verbalitás helyett)</a:t>
            </a:r>
          </a:p>
          <a:p>
            <a:endParaRPr lang="hu-HU" dirty="0"/>
          </a:p>
        </p:txBody>
      </p:sp>
      <p:sp>
        <p:nvSpPr>
          <p:cNvPr id="6" name="Szöveg helye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u-HU" dirty="0" smtClean="0"/>
              <a:t>Korrekciós oktatás</a:t>
            </a:r>
            <a:endParaRPr lang="hu-HU" dirty="0"/>
          </a:p>
        </p:txBody>
      </p:sp>
      <p:sp>
        <p:nvSpPr>
          <p:cNvPr id="7" name="Tartalom helye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u-HU" dirty="0" smtClean="0"/>
              <a:t>Gyenge oldalak erősítése</a:t>
            </a:r>
          </a:p>
          <a:p>
            <a:r>
              <a:rPr lang="hu-HU" dirty="0" smtClean="0"/>
              <a:t>Hiányosságok felszámolása</a:t>
            </a:r>
          </a:p>
          <a:p>
            <a:r>
              <a:rPr lang="hu-HU" dirty="0" smtClean="0"/>
              <a:t>Szokásosnál többszöri gyakorlás biztosítása</a:t>
            </a:r>
          </a:p>
          <a:p>
            <a:r>
              <a:rPr lang="hu-HU" dirty="0" smtClean="0"/>
              <a:t>Anyag többszöri újratanulása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312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Tanulási zavarok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Ö</a:t>
            </a:r>
            <a:r>
              <a:rPr lang="hu-HU" dirty="0" smtClean="0"/>
              <a:t>sszefoglaló </a:t>
            </a:r>
            <a:r>
              <a:rPr lang="hu-HU" dirty="0"/>
              <a:t>kifejezés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/>
              <a:t>alapvető pszichológiai folyamatok tekintetében – úgy, mint a hallási vagy látási percepció, valamint az emlékezet – valamilyen zavar mutatkozik</a:t>
            </a:r>
            <a:r>
              <a:rPr lang="hu-H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606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Tanulási zavarral küzdő tanulók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dirty="0"/>
              <a:t>figyelmi funkciókban, beszédkészség, olvasási, írási és számolási készségek elsajátításában és használatában akadályozott képességdeficitekkel küzdő heterogén </a:t>
            </a:r>
            <a:r>
              <a:rPr lang="hu-HU" dirty="0" smtClean="0"/>
              <a:t>csoport.</a:t>
            </a:r>
          </a:p>
          <a:p>
            <a:r>
              <a:rPr lang="hu-HU" dirty="0"/>
              <a:t>Á</a:t>
            </a:r>
            <a:r>
              <a:rPr lang="hu-HU" dirty="0" smtClean="0"/>
              <a:t>tlagosnak </a:t>
            </a:r>
            <a:r>
              <a:rPr lang="hu-HU" dirty="0"/>
              <a:t>tekinthető oktatási feltételek mellett nem tudnak megtanulni írni, olvasni, számolni, így iskolai teljesítményük ezeken a területeken messze elmarad az intelligenciaszintjük alapján elvárható teljesítménytől</a:t>
            </a:r>
            <a:r>
              <a:rPr lang="hu-HU" dirty="0" smtClean="0"/>
              <a:t>.</a:t>
            </a:r>
          </a:p>
          <a:p>
            <a:r>
              <a:rPr lang="hu-HU" dirty="0"/>
              <a:t>K</a:t>
            </a:r>
            <a:r>
              <a:rPr lang="hu-HU" dirty="0" smtClean="0"/>
              <a:t>ülönösen </a:t>
            </a:r>
            <a:r>
              <a:rPr lang="hu-HU" dirty="0"/>
              <a:t>az alapkészségeknek megfelelő tárgyakban vannak nehézségeik, ahol szükség van a megfelelő szintű olvasásra, írásra, matematikai gondolkodásra valamint a beszédre.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/>
              <a:t>tanulási zavar problémája nem magyarázható olyan okokkal, mint az értelmi fogyatékosság, látási vagy hallási korlátozottság, érzelmi kiegyensúlyozatlanság, vagy akár a hátrányos helyzet</a:t>
            </a:r>
            <a:r>
              <a:rPr lang="hu-HU" dirty="0" smtClean="0"/>
              <a:t>.</a:t>
            </a:r>
          </a:p>
          <a:p>
            <a:r>
              <a:rPr lang="hu-HU" dirty="0" smtClean="0"/>
              <a:t>Feltehetően organikus eredetű ok.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8944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tanulási zavarok formái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Diszlexia – olvasástanulás zavara: </a:t>
            </a:r>
          </a:p>
          <a:p>
            <a:pPr lvl="1"/>
            <a:r>
              <a:rPr lang="hu-HU" dirty="0" smtClean="0"/>
              <a:t>Olvasásban és írásban speciális hibák </a:t>
            </a:r>
          </a:p>
          <a:p>
            <a:pPr lvl="2"/>
            <a:r>
              <a:rPr lang="hu-HU" dirty="0"/>
              <a:t>b</a:t>
            </a:r>
            <a:r>
              <a:rPr lang="hu-HU" dirty="0" smtClean="0"/>
              <a:t>etűtévesztés, </a:t>
            </a:r>
          </a:p>
          <a:p>
            <a:pPr lvl="2"/>
            <a:r>
              <a:rPr lang="hu-HU" dirty="0" smtClean="0"/>
              <a:t>betűkihagyás, </a:t>
            </a:r>
          </a:p>
          <a:p>
            <a:pPr lvl="2"/>
            <a:r>
              <a:rPr lang="hu-HU" dirty="0" smtClean="0"/>
              <a:t>szótévesztés, </a:t>
            </a:r>
          </a:p>
          <a:p>
            <a:pPr lvl="2"/>
            <a:r>
              <a:rPr lang="hu-HU" dirty="0" smtClean="0"/>
              <a:t>lassú </a:t>
            </a:r>
            <a:r>
              <a:rPr lang="hu-HU" dirty="0"/>
              <a:t>szótalálás, </a:t>
            </a:r>
            <a:endParaRPr lang="hu-HU" dirty="0" smtClean="0"/>
          </a:p>
          <a:p>
            <a:pPr lvl="2"/>
            <a:r>
              <a:rPr lang="hu-HU" dirty="0" smtClean="0"/>
              <a:t>szókihagyás, </a:t>
            </a:r>
          </a:p>
          <a:p>
            <a:pPr lvl="2"/>
            <a:r>
              <a:rPr lang="hu-HU" dirty="0" smtClean="0"/>
              <a:t>értelmezés nehézségei</a:t>
            </a:r>
          </a:p>
          <a:p>
            <a:pPr lvl="1"/>
            <a:r>
              <a:rPr lang="hu-HU" dirty="0" smtClean="0"/>
              <a:t>Felnőttkorig végigkíséri az egyént</a:t>
            </a:r>
          </a:p>
          <a:p>
            <a:pPr lvl="1"/>
            <a:r>
              <a:rPr lang="hu-HU" dirty="0" smtClean="0"/>
              <a:t>Intelligencia szint normál övezet</a:t>
            </a:r>
          </a:p>
          <a:p>
            <a:pPr lvl="1"/>
            <a:r>
              <a:rPr lang="hu-HU" dirty="0" smtClean="0"/>
              <a:t>Nem azonos az olvasásgyengeséggel</a:t>
            </a: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4929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Diszgráfia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/>
              <a:t>Í</a:t>
            </a:r>
            <a:r>
              <a:rPr lang="hu-HU" dirty="0" smtClean="0"/>
              <a:t>rás </a:t>
            </a:r>
            <a:r>
              <a:rPr lang="hu-HU" dirty="0"/>
              <a:t>képesség </a:t>
            </a:r>
            <a:r>
              <a:rPr lang="hu-HU" dirty="0" smtClean="0"/>
              <a:t>károsodása</a:t>
            </a:r>
          </a:p>
          <a:p>
            <a:r>
              <a:rPr lang="hu-HU" dirty="0" smtClean="0"/>
              <a:t>Szókihagyás</a:t>
            </a:r>
          </a:p>
          <a:p>
            <a:r>
              <a:rPr lang="hu-HU" dirty="0" smtClean="0"/>
              <a:t>Szavakat rosszul foglalják mondatba</a:t>
            </a:r>
          </a:p>
          <a:p>
            <a:r>
              <a:rPr lang="hu-HU" dirty="0" smtClean="0"/>
              <a:t>Igék, névmások helytelen használata</a:t>
            </a:r>
          </a:p>
          <a:p>
            <a:r>
              <a:rPr lang="hu-HU" dirty="0" smtClean="0"/>
              <a:t>Nyelvtani hibák</a:t>
            </a:r>
          </a:p>
          <a:p>
            <a:r>
              <a:rPr lang="hu-HU" dirty="0" smtClean="0"/>
              <a:t>Kis és nagybetűk felcserélése</a:t>
            </a:r>
          </a:p>
          <a:p>
            <a:r>
              <a:rPr lang="hu-HU" dirty="0" smtClean="0"/>
              <a:t>Központozásban hibák</a:t>
            </a:r>
          </a:p>
          <a:p>
            <a:r>
              <a:rPr lang="hu-HU" dirty="0" smtClean="0"/>
              <a:t>Betűket rossz sorrendben írják</a:t>
            </a:r>
          </a:p>
          <a:p>
            <a:r>
              <a:rPr lang="hu-HU" dirty="0" smtClean="0"/>
              <a:t>Hibák a kettős betűknél (CS vs. SC)</a:t>
            </a:r>
          </a:p>
          <a:p>
            <a:r>
              <a:rPr lang="hu-HU" dirty="0" smtClean="0"/>
              <a:t>Vizuális térbeli zavarok – hasonló betűk összecserélése</a:t>
            </a:r>
          </a:p>
          <a:p>
            <a:r>
              <a:rPr lang="hu-HU" dirty="0"/>
              <a:t>H</a:t>
            </a:r>
            <a:r>
              <a:rPr lang="hu-HU" dirty="0" smtClean="0"/>
              <a:t>allási emlékezeti problémák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2248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Diszkalkulia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Matematikai készségekért felelős agyterület deficitje</a:t>
            </a:r>
          </a:p>
          <a:p>
            <a:r>
              <a:rPr lang="hu-HU" dirty="0" smtClean="0"/>
              <a:t>Számokat, matematikai kifejezéseket nem tudják megnevezni</a:t>
            </a:r>
          </a:p>
          <a:p>
            <a:r>
              <a:rPr lang="hu-HU" dirty="0" smtClean="0"/>
              <a:t>Nagyság, forma, vagy számszerűség tekintetében képtelen a tárgyakat absztrakt módon kezelni</a:t>
            </a:r>
          </a:p>
          <a:p>
            <a:r>
              <a:rPr lang="hu-HU" dirty="0" smtClean="0"/>
              <a:t>Képtelen a számok, szimbólumok olvasására, írására</a:t>
            </a:r>
          </a:p>
          <a:p>
            <a:r>
              <a:rPr lang="hu-HU" dirty="0" smtClean="0"/>
              <a:t>Képtelen a matematikai fogalmak és a számok közötti összefüggések megértésére</a:t>
            </a:r>
          </a:p>
          <a:p>
            <a:r>
              <a:rPr lang="hu-HU" dirty="0" smtClean="0"/>
              <a:t>Képtelen számolni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4895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IQ – William Stern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59121" y="2975019"/>
            <a:ext cx="3178935" cy="1429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33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Gardner (1983) többszörös intelligencia elmélete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T</a:t>
            </a:r>
            <a:r>
              <a:rPr lang="hu-HU" dirty="0" smtClean="0"/>
              <a:t>öbb </a:t>
            </a:r>
            <a:r>
              <a:rPr lang="hu-HU" dirty="0"/>
              <a:t>egymástól viszonylag független, az agyban elkülönült rendszerként működő intellektuális </a:t>
            </a:r>
            <a:r>
              <a:rPr lang="hu-HU" dirty="0" smtClean="0"/>
              <a:t>képesség. Legalább </a:t>
            </a:r>
            <a:r>
              <a:rPr lang="hu-HU" dirty="0"/>
              <a:t>hétféle </a:t>
            </a:r>
            <a:r>
              <a:rPr lang="hu-HU" dirty="0" smtClean="0"/>
              <a:t>intelligenciaforma: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lvl="0"/>
            <a:r>
              <a:rPr lang="de-DE" dirty="0" err="1">
                <a:solidFill>
                  <a:srgbClr val="C00000"/>
                </a:solidFill>
              </a:rPr>
              <a:t>Nyelvi</a:t>
            </a:r>
            <a:endParaRPr lang="hu-HU" dirty="0">
              <a:solidFill>
                <a:srgbClr val="C00000"/>
              </a:solidFill>
            </a:endParaRPr>
          </a:p>
          <a:p>
            <a:pPr lvl="0"/>
            <a:r>
              <a:rPr lang="de-DE" dirty="0" err="1">
                <a:solidFill>
                  <a:srgbClr val="C00000"/>
                </a:solidFill>
              </a:rPr>
              <a:t>Logikai-matematikai</a:t>
            </a:r>
            <a:endParaRPr lang="hu-HU" dirty="0">
              <a:solidFill>
                <a:srgbClr val="C00000"/>
              </a:solidFill>
            </a:endParaRPr>
          </a:p>
          <a:p>
            <a:pPr lvl="0"/>
            <a:r>
              <a:rPr lang="de-DE" dirty="0" err="1">
                <a:solidFill>
                  <a:srgbClr val="C00000"/>
                </a:solidFill>
              </a:rPr>
              <a:t>Téri-vizuális</a:t>
            </a:r>
            <a:endParaRPr lang="hu-HU" dirty="0">
              <a:solidFill>
                <a:srgbClr val="C00000"/>
              </a:solidFill>
            </a:endParaRPr>
          </a:p>
          <a:p>
            <a:pPr lvl="0"/>
            <a:r>
              <a:rPr lang="de-DE" dirty="0" err="1"/>
              <a:t>Zenei</a:t>
            </a:r>
            <a:r>
              <a:rPr lang="de-DE" dirty="0"/>
              <a:t> (A </a:t>
            </a:r>
            <a:r>
              <a:rPr lang="de-DE" dirty="0" err="1"/>
              <a:t>zenei-művészi</a:t>
            </a:r>
            <a:r>
              <a:rPr lang="de-DE" dirty="0"/>
              <a:t> </a:t>
            </a:r>
            <a:r>
              <a:rPr lang="de-DE" dirty="0" err="1"/>
              <a:t>képességeket</a:t>
            </a:r>
            <a:r>
              <a:rPr lang="de-DE" dirty="0"/>
              <a:t> </a:t>
            </a:r>
            <a:r>
              <a:rPr lang="de-DE" dirty="0" err="1"/>
              <a:t>fedi</a:t>
            </a:r>
            <a:r>
              <a:rPr lang="de-DE" dirty="0"/>
              <a:t> le.)</a:t>
            </a:r>
            <a:endParaRPr lang="hu-HU" dirty="0"/>
          </a:p>
          <a:p>
            <a:pPr lvl="0"/>
            <a:r>
              <a:rPr lang="de-DE" dirty="0" err="1"/>
              <a:t>Testi-kinesztéziás</a:t>
            </a:r>
            <a:r>
              <a:rPr lang="de-DE" dirty="0"/>
              <a:t> (</a:t>
            </a:r>
            <a:r>
              <a:rPr lang="de-DE" dirty="0" err="1"/>
              <a:t>Azt</a:t>
            </a:r>
            <a:r>
              <a:rPr lang="de-DE" dirty="0"/>
              <a:t> </a:t>
            </a:r>
            <a:r>
              <a:rPr lang="de-DE" dirty="0" err="1"/>
              <a:t>takarja</a:t>
            </a:r>
            <a:r>
              <a:rPr lang="de-DE" dirty="0"/>
              <a:t>, </a:t>
            </a:r>
            <a:r>
              <a:rPr lang="de-DE" dirty="0" err="1"/>
              <a:t>hogy</a:t>
            </a:r>
            <a:r>
              <a:rPr lang="de-DE" dirty="0"/>
              <a:t> </a:t>
            </a:r>
            <a:r>
              <a:rPr lang="de-DE" dirty="0" err="1"/>
              <a:t>az</a:t>
            </a:r>
            <a:r>
              <a:rPr lang="de-DE" dirty="0"/>
              <a:t> </a:t>
            </a:r>
            <a:r>
              <a:rPr lang="de-DE" dirty="0" err="1"/>
              <a:t>ember</a:t>
            </a:r>
            <a:r>
              <a:rPr lang="de-DE" dirty="0"/>
              <a:t> </a:t>
            </a:r>
            <a:r>
              <a:rPr lang="de-DE" dirty="0" err="1"/>
              <a:t>ura</a:t>
            </a:r>
            <a:r>
              <a:rPr lang="de-DE" dirty="0"/>
              <a:t> </a:t>
            </a:r>
            <a:r>
              <a:rPr lang="de-DE" dirty="0" err="1"/>
              <a:t>saját</a:t>
            </a:r>
            <a:r>
              <a:rPr lang="de-DE" dirty="0"/>
              <a:t> </a:t>
            </a:r>
            <a:r>
              <a:rPr lang="de-DE" dirty="0" err="1"/>
              <a:t>testének</a:t>
            </a:r>
            <a:r>
              <a:rPr lang="de-DE" dirty="0"/>
              <a:t> </a:t>
            </a:r>
            <a:r>
              <a:rPr lang="de-DE" dirty="0" err="1"/>
              <a:t>és</a:t>
            </a:r>
            <a:r>
              <a:rPr lang="de-DE" dirty="0"/>
              <a:t> </a:t>
            </a:r>
            <a:r>
              <a:rPr lang="de-DE" dirty="0" err="1"/>
              <a:t>jól</a:t>
            </a:r>
            <a:r>
              <a:rPr lang="de-DE" dirty="0"/>
              <a:t> </a:t>
            </a:r>
            <a:r>
              <a:rPr lang="de-DE" dirty="0" err="1"/>
              <a:t>bánik</a:t>
            </a:r>
            <a:r>
              <a:rPr lang="de-DE" dirty="0"/>
              <a:t> </a:t>
            </a:r>
            <a:r>
              <a:rPr lang="de-DE" dirty="0" err="1"/>
              <a:t>környezetének</a:t>
            </a:r>
            <a:r>
              <a:rPr lang="de-DE" dirty="0"/>
              <a:t> </a:t>
            </a:r>
            <a:r>
              <a:rPr lang="de-DE" dirty="0" err="1"/>
              <a:t>tárgyaival</a:t>
            </a:r>
            <a:r>
              <a:rPr lang="de-DE" dirty="0"/>
              <a:t>. Ide </a:t>
            </a:r>
            <a:r>
              <a:rPr lang="de-DE" dirty="0" err="1"/>
              <a:t>tartoznak</a:t>
            </a:r>
            <a:r>
              <a:rPr lang="de-DE" dirty="0"/>
              <a:t> </a:t>
            </a:r>
            <a:r>
              <a:rPr lang="de-DE" dirty="0" err="1"/>
              <a:t>például</a:t>
            </a:r>
            <a:r>
              <a:rPr lang="de-DE" dirty="0"/>
              <a:t> a </a:t>
            </a:r>
            <a:r>
              <a:rPr lang="de-DE" dirty="0" err="1"/>
              <a:t>sportolóknak</a:t>
            </a:r>
            <a:r>
              <a:rPr lang="de-DE" dirty="0"/>
              <a:t> a </a:t>
            </a:r>
            <a:r>
              <a:rPr lang="de-DE" dirty="0" err="1"/>
              <a:t>testükkel</a:t>
            </a:r>
            <a:r>
              <a:rPr lang="de-DE" dirty="0"/>
              <a:t>, </a:t>
            </a:r>
            <a:r>
              <a:rPr lang="de-DE" dirty="0" err="1"/>
              <a:t>illetve</a:t>
            </a:r>
            <a:r>
              <a:rPr lang="de-DE" dirty="0"/>
              <a:t> a </a:t>
            </a:r>
            <a:r>
              <a:rPr lang="de-DE" dirty="0" err="1"/>
              <a:t>sporteszközeikkel</a:t>
            </a:r>
            <a:r>
              <a:rPr lang="de-DE" dirty="0"/>
              <a:t> </a:t>
            </a:r>
            <a:r>
              <a:rPr lang="de-DE" dirty="0" err="1"/>
              <a:t>kapcsolatos</a:t>
            </a:r>
            <a:r>
              <a:rPr lang="de-DE" dirty="0"/>
              <a:t> </a:t>
            </a:r>
            <a:r>
              <a:rPr lang="de-DE" dirty="0" err="1"/>
              <a:t>készségei</a:t>
            </a:r>
            <a:r>
              <a:rPr lang="de-DE" dirty="0"/>
              <a:t>, </a:t>
            </a:r>
            <a:r>
              <a:rPr lang="de-DE" dirty="0" err="1"/>
              <a:t>továbbá</a:t>
            </a:r>
            <a:r>
              <a:rPr lang="de-DE" dirty="0"/>
              <a:t> a </a:t>
            </a:r>
            <a:r>
              <a:rPr lang="de-DE" dirty="0" err="1"/>
              <a:t>kézművesek</a:t>
            </a:r>
            <a:r>
              <a:rPr lang="de-DE" dirty="0"/>
              <a:t>, </a:t>
            </a:r>
            <a:r>
              <a:rPr lang="de-DE" dirty="0" err="1"/>
              <a:t>sebészek</a:t>
            </a:r>
            <a:r>
              <a:rPr lang="de-DE" dirty="0"/>
              <a:t> </a:t>
            </a:r>
            <a:r>
              <a:rPr lang="de-DE" dirty="0" err="1"/>
              <a:t>finommotoros</a:t>
            </a:r>
            <a:r>
              <a:rPr lang="de-DE" dirty="0"/>
              <a:t> </a:t>
            </a:r>
            <a:r>
              <a:rPr lang="de-DE" dirty="0" err="1"/>
              <a:t>képességei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.)</a:t>
            </a:r>
            <a:endParaRPr lang="hu-HU" dirty="0"/>
          </a:p>
          <a:p>
            <a:pPr lvl="0"/>
            <a:r>
              <a:rPr lang="de-DE" dirty="0" err="1"/>
              <a:t>Intraperszonális</a:t>
            </a:r>
            <a:r>
              <a:rPr lang="de-DE" dirty="0"/>
              <a:t> (Ide </a:t>
            </a:r>
            <a:r>
              <a:rPr lang="de-DE" dirty="0" err="1"/>
              <a:t>tartozhat</a:t>
            </a:r>
            <a:r>
              <a:rPr lang="de-DE" dirty="0"/>
              <a:t> </a:t>
            </a:r>
            <a:r>
              <a:rPr lang="de-DE" dirty="0" err="1"/>
              <a:t>például</a:t>
            </a:r>
            <a:r>
              <a:rPr lang="de-DE" dirty="0"/>
              <a:t> a </a:t>
            </a:r>
            <a:r>
              <a:rPr lang="de-DE" dirty="0" err="1"/>
              <a:t>saját</a:t>
            </a:r>
            <a:r>
              <a:rPr lang="de-DE" dirty="0"/>
              <a:t> </a:t>
            </a:r>
            <a:r>
              <a:rPr lang="de-DE" dirty="0" err="1"/>
              <a:t>érzéseink</a:t>
            </a:r>
            <a:r>
              <a:rPr lang="de-DE" dirty="0"/>
              <a:t>, </a:t>
            </a:r>
            <a:r>
              <a:rPr lang="de-DE" dirty="0" err="1"/>
              <a:t>viselkedésünk</a:t>
            </a:r>
            <a:r>
              <a:rPr lang="de-DE" dirty="0"/>
              <a:t> </a:t>
            </a:r>
            <a:r>
              <a:rPr lang="de-DE" dirty="0" err="1"/>
              <a:t>megértésének</a:t>
            </a:r>
            <a:r>
              <a:rPr lang="de-DE" dirty="0"/>
              <a:t> </a:t>
            </a:r>
            <a:r>
              <a:rPr lang="de-DE" dirty="0" err="1"/>
              <a:t>képessége</a:t>
            </a:r>
            <a:r>
              <a:rPr lang="de-DE" dirty="0"/>
              <a:t> </a:t>
            </a:r>
            <a:r>
              <a:rPr lang="de-DE" dirty="0" err="1"/>
              <a:t>és</a:t>
            </a:r>
            <a:r>
              <a:rPr lang="de-DE" dirty="0"/>
              <a:t> a </a:t>
            </a:r>
            <a:r>
              <a:rPr lang="de-DE" dirty="0" err="1"/>
              <a:t>magunkról</a:t>
            </a:r>
            <a:r>
              <a:rPr lang="de-DE" dirty="0"/>
              <a:t> </a:t>
            </a:r>
            <a:r>
              <a:rPr lang="de-DE" dirty="0" err="1"/>
              <a:t>szerezett</a:t>
            </a:r>
            <a:r>
              <a:rPr lang="de-DE" dirty="0"/>
              <a:t> </a:t>
            </a:r>
            <a:r>
              <a:rPr lang="de-DE" dirty="0" err="1"/>
              <a:t>információk</a:t>
            </a:r>
            <a:r>
              <a:rPr lang="de-DE" dirty="0"/>
              <a:t> </a:t>
            </a:r>
            <a:r>
              <a:rPr lang="de-DE" dirty="0" err="1"/>
              <a:t>kamatoztatása</a:t>
            </a:r>
            <a:r>
              <a:rPr lang="de-DE" dirty="0"/>
              <a:t> a </a:t>
            </a:r>
            <a:r>
              <a:rPr lang="de-DE" dirty="0" err="1"/>
              <a:t>jóllétünk</a:t>
            </a:r>
            <a:r>
              <a:rPr lang="de-DE" dirty="0"/>
              <a:t> </a:t>
            </a:r>
            <a:r>
              <a:rPr lang="de-DE" dirty="0" err="1"/>
              <a:t>megteremtése</a:t>
            </a:r>
            <a:r>
              <a:rPr lang="de-DE" dirty="0"/>
              <a:t> </a:t>
            </a:r>
            <a:r>
              <a:rPr lang="de-DE" dirty="0" err="1"/>
              <a:t>érdekében</a:t>
            </a:r>
            <a:r>
              <a:rPr lang="de-DE" dirty="0"/>
              <a:t>.)</a:t>
            </a:r>
            <a:endParaRPr lang="hu-HU" dirty="0"/>
          </a:p>
          <a:p>
            <a:pPr lvl="0"/>
            <a:r>
              <a:rPr lang="de-DE" dirty="0" err="1"/>
              <a:t>Interperszonális</a:t>
            </a:r>
            <a:r>
              <a:rPr lang="de-DE" dirty="0"/>
              <a:t> (</a:t>
            </a:r>
            <a:r>
              <a:rPr lang="de-DE" dirty="0" err="1"/>
              <a:t>Azon</a:t>
            </a:r>
            <a:r>
              <a:rPr lang="de-DE" dirty="0"/>
              <a:t> </a:t>
            </a:r>
            <a:r>
              <a:rPr lang="de-DE" dirty="0" err="1"/>
              <a:t>képesség</a:t>
            </a:r>
            <a:r>
              <a:rPr lang="de-DE" dirty="0"/>
              <a:t>, </a:t>
            </a:r>
            <a:r>
              <a:rPr lang="de-DE" dirty="0" err="1"/>
              <a:t>hogy</a:t>
            </a:r>
            <a:r>
              <a:rPr lang="de-DE" dirty="0"/>
              <a:t> </a:t>
            </a:r>
            <a:r>
              <a:rPr lang="de-DE" dirty="0" err="1"/>
              <a:t>megértsünk</a:t>
            </a:r>
            <a:r>
              <a:rPr lang="de-DE" dirty="0"/>
              <a:t> </a:t>
            </a:r>
            <a:r>
              <a:rPr lang="de-DE" dirty="0" err="1"/>
              <a:t>másokat</a:t>
            </a:r>
            <a:r>
              <a:rPr lang="de-DE" dirty="0"/>
              <a:t> </a:t>
            </a:r>
            <a:r>
              <a:rPr lang="de-DE" dirty="0" err="1"/>
              <a:t>és</a:t>
            </a:r>
            <a:r>
              <a:rPr lang="de-DE" dirty="0"/>
              <a:t> </a:t>
            </a:r>
            <a:r>
              <a:rPr lang="de-DE" dirty="0" err="1"/>
              <a:t>ezáltal</a:t>
            </a:r>
            <a:r>
              <a:rPr lang="de-DE" dirty="0"/>
              <a:t> </a:t>
            </a:r>
            <a:r>
              <a:rPr lang="de-DE" dirty="0" err="1"/>
              <a:t>kiszámíthassuk</a:t>
            </a:r>
            <a:r>
              <a:rPr lang="de-DE" dirty="0"/>
              <a:t> </a:t>
            </a:r>
            <a:r>
              <a:rPr lang="de-DE" dirty="0" err="1"/>
              <a:t>reakcióikat</a:t>
            </a:r>
            <a:r>
              <a:rPr lang="de-DE" dirty="0"/>
              <a:t>.)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8134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Intelligencia tesztek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err="1" smtClean="0"/>
              <a:t>Wechsler-féle</a:t>
            </a:r>
            <a:r>
              <a:rPr lang="hu-HU" dirty="0" smtClean="0"/>
              <a:t> tesztek (MAWI): differenciált, verbális </a:t>
            </a:r>
            <a:r>
              <a:rPr lang="hu-HU" dirty="0"/>
              <a:t>(</a:t>
            </a:r>
            <a:r>
              <a:rPr lang="hu-HU" dirty="0" smtClean="0"/>
              <a:t>pl. </a:t>
            </a:r>
            <a:r>
              <a:rPr lang="hu-HU" dirty="0"/>
              <a:t>fogalomalkotás, általános ismeretek) és nonverbális részképességek </a:t>
            </a:r>
            <a:r>
              <a:rPr lang="hu-HU" dirty="0" smtClean="0"/>
              <a:t>mérésére egyaránt (pl. </a:t>
            </a:r>
            <a:r>
              <a:rPr lang="hu-HU" dirty="0"/>
              <a:t>téri-vizuális képesség</a:t>
            </a:r>
            <a:r>
              <a:rPr lang="hu-HU" dirty="0" smtClean="0"/>
              <a:t>), egyénileg.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err="1" smtClean="0"/>
              <a:t>Raven</a:t>
            </a:r>
            <a:r>
              <a:rPr lang="hu-HU" dirty="0" smtClean="0"/>
              <a:t>: homogén, általános gondolkodási képességek (pl. szabályok</a:t>
            </a:r>
            <a:r>
              <a:rPr lang="hu-HU" dirty="0"/>
              <a:t>, törvényszerűségek felismerése, megértése, logikai gondolkodás, téri-vizuális képesség, analízis-szintézis </a:t>
            </a:r>
            <a:r>
              <a:rPr lang="hu-HU" dirty="0" smtClean="0"/>
              <a:t>képessége), csoportosan is.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KFT, </a:t>
            </a:r>
            <a:r>
              <a:rPr lang="hu-HU" dirty="0" err="1" smtClean="0"/>
              <a:t>Woodcock-Johnson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7799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4" name="Tartalom helye 1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8810" y="2329851"/>
            <a:ext cx="4881093" cy="317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44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Öröklés vagy környezet?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 petéjű ikrek</a:t>
            </a:r>
          </a:p>
          <a:p>
            <a:pPr lvl="1"/>
            <a:r>
              <a:rPr lang="hu-HU" dirty="0" smtClean="0"/>
              <a:t>Együtt nevelt: 0,86</a:t>
            </a:r>
          </a:p>
          <a:p>
            <a:pPr lvl="1"/>
            <a:r>
              <a:rPr lang="hu-HU" dirty="0" smtClean="0"/>
              <a:t>Külön nevelt: 0,72</a:t>
            </a:r>
          </a:p>
          <a:p>
            <a:r>
              <a:rPr lang="hu-HU" dirty="0" smtClean="0"/>
              <a:t>Testvérek:</a:t>
            </a:r>
          </a:p>
          <a:p>
            <a:pPr lvl="1"/>
            <a:r>
              <a:rPr lang="hu-HU" dirty="0" smtClean="0"/>
              <a:t>Együtt nevelt: 0,47</a:t>
            </a:r>
          </a:p>
          <a:p>
            <a:pPr lvl="1"/>
            <a:r>
              <a:rPr lang="hu-HU" dirty="0" smtClean="0"/>
              <a:t>Külön nevelt: 0,24</a:t>
            </a:r>
          </a:p>
          <a:p>
            <a:r>
              <a:rPr lang="hu-HU" dirty="0" smtClean="0"/>
              <a:t>Szülő-gyerek: 0,4</a:t>
            </a:r>
          </a:p>
          <a:p>
            <a:r>
              <a:rPr lang="hu-HU" dirty="0" smtClean="0"/>
              <a:t>Nevelőszülő-gyerek: 0,31</a:t>
            </a:r>
            <a:endParaRPr lang="hu-HU" dirty="0"/>
          </a:p>
          <a:p>
            <a:pPr lvl="1"/>
            <a:endParaRPr lang="hu-HU" dirty="0" smtClean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5625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Intelligencia és Kreativitás</a:t>
            </a:r>
            <a:endParaRPr lang="hu-HU" dirty="0"/>
          </a:p>
        </p:txBody>
      </p:sp>
      <p:pic>
        <p:nvPicPr>
          <p:cNvPr id="6" name="Tartalom helye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009104" y="2125015"/>
            <a:ext cx="2820473" cy="3232595"/>
          </a:xfrm>
          <a:prstGeom prst="rect">
            <a:avLst/>
          </a:prstGeom>
        </p:spPr>
      </p:pic>
      <p:pic>
        <p:nvPicPr>
          <p:cNvPr id="5" name="Tartalom helye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993228" y="2125015"/>
            <a:ext cx="3296992" cy="323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82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1668</Words>
  <Application>Microsoft Office PowerPoint</Application>
  <PresentationFormat>Szélesvásznú</PresentationFormat>
  <Paragraphs>265</Paragraphs>
  <Slides>35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Office-téma</vt:lpstr>
      <vt:lpstr>Egyediség, hasonlóságok, különbözőségek az iskolában</vt:lpstr>
      <vt:lpstr>Intelligencia</vt:lpstr>
      <vt:lpstr>Intelligencia</vt:lpstr>
      <vt:lpstr>IQ – William Stern</vt:lpstr>
      <vt:lpstr>Gardner (1983) többszörös intelligencia elmélete </vt:lpstr>
      <vt:lpstr>Intelligencia tesztek</vt:lpstr>
      <vt:lpstr>PowerPoint bemutató</vt:lpstr>
      <vt:lpstr>Öröklés vagy környezet?</vt:lpstr>
      <vt:lpstr>Intelligencia és Kreativitás</vt:lpstr>
      <vt:lpstr>Kreatív folyamat</vt:lpstr>
      <vt:lpstr>Kreatív személyiség</vt:lpstr>
      <vt:lpstr>Davis – Rimm – a kreatív gyerekek jellemzői </vt:lpstr>
      <vt:lpstr>Torrance - a kreativitást támogató környezet</vt:lpstr>
      <vt:lpstr>Fisher – szorongást keltő felnőtti magatartás</vt:lpstr>
      <vt:lpstr>Fisher - Bátorító felnőtti magatartás</vt:lpstr>
      <vt:lpstr>A kreativitás fejlesztése</vt:lpstr>
      <vt:lpstr>Tehetség</vt:lpstr>
      <vt:lpstr>Tehetség – Renzulli modell 1986</vt:lpstr>
      <vt:lpstr>Mönks-Renzulli modell</vt:lpstr>
      <vt:lpstr>Czeizel modell</vt:lpstr>
      <vt:lpstr>Gagné – DGMT modell</vt:lpstr>
      <vt:lpstr>Alulteljesítés</vt:lpstr>
      <vt:lpstr>Alulteljesítés, lassú tanulás, tanulási zavar</vt:lpstr>
      <vt:lpstr>Alulteljesítés okai</vt:lpstr>
      <vt:lpstr>Alulteljesítés jegyei lehetnek</vt:lpstr>
      <vt:lpstr>Rimm: Alulteljesítők és jól teljesítők – NEM!</vt:lpstr>
      <vt:lpstr>Inkább ez jellemző</vt:lpstr>
      <vt:lpstr>Alulteljesítés kezelése</vt:lpstr>
      <vt:lpstr>Lassú tanulás</vt:lpstr>
      <vt:lpstr> Lassú tanulás  </vt:lpstr>
      <vt:lpstr>Tanulási zavarok</vt:lpstr>
      <vt:lpstr>Tanulási zavarral küzdő tanulók</vt:lpstr>
      <vt:lpstr>A tanulási zavarok formái</vt:lpstr>
      <vt:lpstr>Diszgráfia</vt:lpstr>
      <vt:lpstr>Diszkalkulia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Egyediségek, hasonlóságok, különbözőségek az iskolában</dc:title>
  <dc:creator>Orosz Róbert</dc:creator>
  <cp:lastModifiedBy>Timike</cp:lastModifiedBy>
  <cp:revision>28</cp:revision>
  <dcterms:created xsi:type="dcterms:W3CDTF">2015-03-27T10:07:42Z</dcterms:created>
  <dcterms:modified xsi:type="dcterms:W3CDTF">2016-03-06T16:28:37Z</dcterms:modified>
</cp:coreProperties>
</file>